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Lst>
  <p:sldSz cy="6858000" cx="12192000"/>
  <p:notesSz cx="6858000" cy="9144000"/>
  <p:embeddedFontLst>
    <p:embeddedFont>
      <p:font typeface="Roboto"/>
      <p:regular r:id="rId271"/>
      <p:bold r:id="rId272"/>
      <p:italic r:id="rId273"/>
      <p:boldItalic r:id="rId274"/>
    </p:embeddedFont>
    <p:embeddedFont>
      <p:font typeface="Tahoma"/>
      <p:regular r:id="rId275"/>
      <p:bold r:id="rId2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7" roundtripDataSignature="AMtx7mjcwRe9mBbCnqlgjih70Xs00pUK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C1B52D4-62BF-48E3-8983-B14667D33490}">
  <a:tblStyle styleId="{3C1B52D4-62BF-48E3-8983-B14667D33490}"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font" Target="fonts/Roboto-regular.fntdata"/><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font" Target="fonts/Tahoma-regular.fntdata"/><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font" Target="fonts/Roboto-boldItalic.fntdata"/><Relationship Id="rId152" Type="http://schemas.openxmlformats.org/officeDocument/2006/relationships/slide" Target="slides/slide147.xml"/><Relationship Id="rId273" Type="http://schemas.openxmlformats.org/officeDocument/2006/relationships/font" Target="fonts/Roboto-italic.fntdata"/><Relationship Id="rId151" Type="http://schemas.openxmlformats.org/officeDocument/2006/relationships/slide" Target="slides/slide146.xml"/><Relationship Id="rId272" Type="http://schemas.openxmlformats.org/officeDocument/2006/relationships/font" Target="fonts/Roboto-bold.fntdata"/><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277" Type="http://customschemas.google.com/relationships/presentationmetadata" Target="metadata"/><Relationship Id="rId155" Type="http://schemas.openxmlformats.org/officeDocument/2006/relationships/slide" Target="slides/slide150.xml"/><Relationship Id="rId276" Type="http://schemas.openxmlformats.org/officeDocument/2006/relationships/font" Target="fonts/Tahoma-bold.fntdata"/><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1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2" name="Google Shape;912;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2" name="Google Shape;972;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0" name="Google Shape;1000;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9" name="Google Shape;1019;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8" name="Google Shape;1038;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1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1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0" name="Google Shape;1120;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3" name="Google Shape;1163;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9" name="Google Shape;1189;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6" name="Google Shape;1196;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1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9" name="Google Shape;1209;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5" name="Google Shape;1215;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1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1" name="Google Shape;1221;p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7" name="Google Shape;1227;p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1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3" name="Google Shape;1233;p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1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9" name="Google Shape;1239;p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5" name="Google Shape;1245;p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1" name="Google Shape;1251;p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1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p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3" name="Google Shape;1263;p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9" name="Google Shape;1269;p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1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5" name="Google Shape;1275;p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1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1" name="Google Shape;1281;p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1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7" name="Google Shape;1287;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3" name="Google Shape;1293;p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8" name="Google Shape;1298;p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1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3" name="Google Shape;1303;p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p1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9" name="Google Shape;1309;p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1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5" name="Google Shape;1315;p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1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1" name="Google Shape;1321;p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1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8" name="Google Shape;1328;p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p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1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2" name="Google Shape;1342;p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1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1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8" name="Google Shape;1358;p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1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3" name="Google Shape;1363;p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p1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0" name="Google Shape;1370;p1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p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p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1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p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1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0" name="Google Shape;1410;p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1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5" name="Google Shape;1425;p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p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1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3" name="Google Shape;1453;p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1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6" name="Google Shape;1466;p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1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7" name="Google Shape;1477;p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1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9" name="Google Shape;1489;p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1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1" name="Google Shape;1501;p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1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3" name="Google Shape;1513;p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p1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6" name="Google Shape;1526;p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1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7" name="Google Shape;1537;p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1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0" name="Google Shape;1550;p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1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3" name="Google Shape;1563;p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1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6" name="Google Shape;1576;p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1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9" name="Google Shape;1589;p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1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2" name="Google Shape;1602;p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1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7" name="Google Shape;1607;p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1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1" name="Google Shape;1621;p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1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3" name="Google Shape;1633;p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1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5" name="Google Shape;1645;p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1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7" name="Google Shape;1657;p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p1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0" name="Google Shape;1670;p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p1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0" name="Google Shape;1690;p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1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1" name="Google Shape;1711;p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p1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7" name="Google Shape;1717;p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p1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4" name="Google Shape;1724;p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1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1" name="Google Shape;1731;p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1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0" name="Google Shape;1740;p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1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2" name="Google Shape;1752;p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p1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1" name="Google Shape;1771;p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p1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1" name="Google Shape;1791;p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p1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2" name="Google Shape;1812;p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p1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0" name="Google Shape;1840;p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p1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0" name="Google Shape;1850;p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3" name="Google Shape;1863;p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p1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2" name="Google Shape;1892;p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p1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3" name="Google Shape;1903;p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p1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2" name="Google Shape;1912;p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p1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3" name="Google Shape;1923;p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1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5" name="Google Shape;1935;p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1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7" name="Google Shape;1947;p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p1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9" name="Google Shape;1959;p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p2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1" name="Google Shape;1971;p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p2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3" name="Google Shape;1983;p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2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5" name="Google Shape;1995;p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p20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7" name="Google Shape;2007;p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p2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9" name="Google Shape;2019;p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2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1" name="Google Shape;2031;p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2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3" name="Google Shape;2043;p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2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5" name="Google Shape;2055;p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p2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7" name="Google Shape;2067;p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p2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0" name="Google Shape;2080;p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p2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2" name="Google Shape;2092;p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p2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4" name="Google Shape;2104;p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p2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1" name="Google Shape;2111;p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p2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8" name="Google Shape;2118;p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p2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3" name="Google Shape;2163;p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p2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8" name="Google Shape;2208;p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p2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5" name="Google Shape;2215;p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p2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2" name="Google Shape;2222;p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p2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8" name="Google Shape;2228;p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p2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3" name="Google Shape;2233;p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2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8" name="Google Shape;2238;p2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p2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3" name="Google Shape;2243;p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p2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1" name="Google Shape;2251;p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0" name="Shape 2260"/>
        <p:cNvGrpSpPr/>
        <p:nvPr/>
      </p:nvGrpSpPr>
      <p:grpSpPr>
        <a:xfrm>
          <a:off x="0" y="0"/>
          <a:ext cx="0" cy="0"/>
          <a:chOff x="0" y="0"/>
          <a:chExt cx="0" cy="0"/>
        </a:xfrm>
      </p:grpSpPr>
      <p:sp>
        <p:nvSpPr>
          <p:cNvPr id="2261" name="Google Shape;2261;p2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2" name="Google Shape;2262;p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p2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9" name="Google Shape;2269;p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p2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5" name="Google Shape;2275;p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p2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4" name="Google Shape;2284;p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p2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5" name="Google Shape;2295;p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p2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3" name="Google Shape;2303;p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p2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0" name="Google Shape;2310;p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p2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8" name="Google Shape;2318;p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p2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5" name="Google Shape;2325;p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p2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3" name="Google Shape;2333;p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p2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9" name="Google Shape;2339;p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p2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5" name="Google Shape;2345;p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p2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2" name="Google Shape;2352;p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p2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7" name="Google Shape;2357;p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p2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2" name="Google Shape;2362;p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p2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7" name="Google Shape;2367;p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p2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8" name="Google Shape;2378;p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p2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5" name="Google Shape;2385;p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p2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1" name="Google Shape;2391;p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p2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6" name="Google Shape;2436;p2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p2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4" name="Google Shape;2444;p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9" name="Shape 2449"/>
        <p:cNvGrpSpPr/>
        <p:nvPr/>
      </p:nvGrpSpPr>
      <p:grpSpPr>
        <a:xfrm>
          <a:off x="0" y="0"/>
          <a:ext cx="0" cy="0"/>
          <a:chOff x="0" y="0"/>
          <a:chExt cx="0" cy="0"/>
        </a:xfrm>
      </p:grpSpPr>
      <p:sp>
        <p:nvSpPr>
          <p:cNvPr id="2450" name="Google Shape;2450;p2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1" name="Google Shape;2451;p2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p2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8" name="Google Shape;2458;p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p2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5" name="Google Shape;2465;p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p2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1" name="Google Shape;2471;p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p2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8" name="Google Shape;2478;p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p2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5" name="Google Shape;2485;p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p2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3" name="Google Shape;2493;p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8" name="Shape 2498"/>
        <p:cNvGrpSpPr/>
        <p:nvPr/>
      </p:nvGrpSpPr>
      <p:grpSpPr>
        <a:xfrm>
          <a:off x="0" y="0"/>
          <a:ext cx="0" cy="0"/>
          <a:chOff x="0" y="0"/>
          <a:chExt cx="0" cy="0"/>
        </a:xfrm>
      </p:grpSpPr>
      <p:sp>
        <p:nvSpPr>
          <p:cNvPr id="2499" name="Google Shape;2499;p2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0" name="Google Shape;2500;p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p2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8" name="Google Shape;2508;p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p2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4" name="Google Shape;2514;p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p2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9" name="Google Shape;2519;p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1f597ec4d6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1f597ec4d6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5" name="Google Shape;2525;g1f597ec4d6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p2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0" name="Google Shape;2530;p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9" name="Shape 2539"/>
        <p:cNvGrpSpPr/>
        <p:nvPr/>
      </p:nvGrpSpPr>
      <p:grpSpPr>
        <a:xfrm>
          <a:off x="0" y="0"/>
          <a:ext cx="0" cy="0"/>
          <a:chOff x="0" y="0"/>
          <a:chExt cx="0" cy="0"/>
        </a:xfrm>
      </p:grpSpPr>
      <p:sp>
        <p:nvSpPr>
          <p:cNvPr id="2540" name="Google Shape;2540;p2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1" name="Google Shape;2541;p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5" name="Shape 2545"/>
        <p:cNvGrpSpPr/>
        <p:nvPr/>
      </p:nvGrpSpPr>
      <p:grpSpPr>
        <a:xfrm>
          <a:off x="0" y="0"/>
          <a:ext cx="0" cy="0"/>
          <a:chOff x="0" y="0"/>
          <a:chExt cx="0" cy="0"/>
        </a:xfrm>
      </p:grpSpPr>
      <p:sp>
        <p:nvSpPr>
          <p:cNvPr id="2546" name="Google Shape;2546;p2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7" name="Google Shape;2547;p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p2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3" name="Google Shape;2553;p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1f597ec4d6f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1f597ec4d6f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0" name="Google Shape;2600;g1f597ec4d6f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5" name="Shape 2605"/>
        <p:cNvGrpSpPr/>
        <p:nvPr/>
      </p:nvGrpSpPr>
      <p:grpSpPr>
        <a:xfrm>
          <a:off x="0" y="0"/>
          <a:ext cx="0" cy="0"/>
          <a:chOff x="0" y="0"/>
          <a:chExt cx="0" cy="0"/>
        </a:xfrm>
      </p:grpSpPr>
      <p:sp>
        <p:nvSpPr>
          <p:cNvPr id="2606" name="Google Shape;2606;p2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7" name="Google Shape;2607;p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g1f597ec4d6f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1f597ec4d6f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5" name="Google Shape;2615;g1f597ec4d6f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p2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2" name="Google Shape;2622;p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p2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1" name="Google Shape;2651;p2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p2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7" name="Google Shape;2657;p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2" name="Google Shape;732;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7" name="Google Shape;777;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4" name="Google Shape;844;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1f597ec4d6f_0_9"/>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g1f597ec4d6f_0_9"/>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1f597ec4d6f_0_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f597ec4d6f_0_44"/>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g1f597ec4d6f_0_44"/>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1" name="Google Shape;51;g1f597ec4d6f_0_4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f597ec4d6f_0_4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f597ec4d6f_0_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6" name="Google Shape;56;g1f597ec4d6f_0_5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7" name="Shape 57"/>
        <p:cNvGrpSpPr/>
        <p:nvPr/>
      </p:nvGrpSpPr>
      <p:grpSpPr>
        <a:xfrm>
          <a:off x="0" y="0"/>
          <a:ext cx="0" cy="0"/>
          <a:chOff x="0" y="0"/>
          <a:chExt cx="0" cy="0"/>
        </a:xfrm>
      </p:grpSpPr>
      <p:sp>
        <p:nvSpPr>
          <p:cNvPr id="58" name="Google Shape;58;g1f597ec4d6f_0_53"/>
          <p:cNvSpPr txBox="1"/>
          <p:nvPr>
            <p:ph type="ctrTitle"/>
          </p:nvPr>
        </p:nvSpPr>
        <p:spPr>
          <a:xfrm>
            <a:off x="2933858" y="447132"/>
            <a:ext cx="6324300" cy="609300"/>
          </a:xfrm>
          <a:prstGeom prst="rect">
            <a:avLst/>
          </a:prstGeom>
          <a:noFill/>
          <a:ln>
            <a:noFill/>
          </a:ln>
        </p:spPr>
        <p:txBody>
          <a:bodyPr anchorCtr="0" anchor="ctr" bIns="0" lIns="0" spcFirstLastPara="1" rIns="0" wrap="square" tIns="0">
            <a:spAutoFit/>
          </a:bodyPr>
          <a:lstStyle>
            <a:lvl1pPr lvl="0" rtl="0" algn="l">
              <a:lnSpc>
                <a:spcPct val="90000"/>
              </a:lnSpc>
              <a:spcBef>
                <a:spcPts val="0"/>
              </a:spcBef>
              <a:spcAft>
                <a:spcPts val="0"/>
              </a:spcAft>
              <a:buClr>
                <a:schemeClr val="dk1"/>
              </a:buClr>
              <a:buSzPts val="4400"/>
              <a:buFont typeface="Calibri"/>
              <a:buNone/>
              <a:defRPr b="0" i="0">
                <a:solidFill>
                  <a:schemeClr val="dk1"/>
                </a:solidFill>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9" name="Google Shape;59;g1f597ec4d6f_0_53"/>
          <p:cNvSpPr txBox="1"/>
          <p:nvPr>
            <p:ph idx="1" type="subTitle"/>
          </p:nvPr>
        </p:nvSpPr>
        <p:spPr>
          <a:xfrm>
            <a:off x="1828800" y="3840481"/>
            <a:ext cx="8534400" cy="387900"/>
          </a:xfrm>
          <a:prstGeom prst="rect">
            <a:avLst/>
          </a:prstGeom>
          <a:noFill/>
          <a:ln>
            <a:noFill/>
          </a:ln>
        </p:spPr>
        <p:txBody>
          <a:bodyPr anchorCtr="0" anchor="t" bIns="0" lIns="0" spcFirstLastPara="1" rIns="0" wrap="square" tIns="0">
            <a:spAutoFit/>
          </a:bodyPr>
          <a:lstStyle>
            <a:lvl1pPr lvl="0" rtl="0" algn="l">
              <a:lnSpc>
                <a:spcPct val="90000"/>
              </a:lnSpc>
              <a:spcBef>
                <a:spcPts val="1000"/>
              </a:spcBef>
              <a:spcAft>
                <a:spcPts val="0"/>
              </a:spcAft>
              <a:buClr>
                <a:schemeClr val="dk1"/>
              </a:buClr>
              <a:buSzPts val="2800"/>
              <a:buChar char="●"/>
              <a:defRPr/>
            </a:lvl1pPr>
            <a:lvl2pPr lvl="1" rtl="0" algn="l">
              <a:lnSpc>
                <a:spcPct val="90000"/>
              </a:lnSpc>
              <a:spcBef>
                <a:spcPts val="1600"/>
              </a:spcBef>
              <a:spcAft>
                <a:spcPts val="0"/>
              </a:spcAft>
              <a:buClr>
                <a:schemeClr val="dk1"/>
              </a:buClr>
              <a:buSzPts val="1800"/>
              <a:buChar char="○"/>
              <a:defRPr/>
            </a:lvl2pPr>
            <a:lvl3pPr lvl="2" rtl="0" algn="l">
              <a:lnSpc>
                <a:spcPct val="90000"/>
              </a:lnSpc>
              <a:spcBef>
                <a:spcPts val="1600"/>
              </a:spcBef>
              <a:spcAft>
                <a:spcPts val="0"/>
              </a:spcAft>
              <a:buClr>
                <a:schemeClr val="dk1"/>
              </a:buClr>
              <a:buSzPts val="1800"/>
              <a:buChar char="■"/>
              <a:defRPr/>
            </a:lvl3pPr>
            <a:lvl4pPr lvl="3" rtl="0" algn="l">
              <a:lnSpc>
                <a:spcPct val="90000"/>
              </a:lnSpc>
              <a:spcBef>
                <a:spcPts val="1600"/>
              </a:spcBef>
              <a:spcAft>
                <a:spcPts val="0"/>
              </a:spcAft>
              <a:buClr>
                <a:schemeClr val="dk1"/>
              </a:buClr>
              <a:buSzPts val="1800"/>
              <a:buChar char="●"/>
              <a:defRPr/>
            </a:lvl4pPr>
            <a:lvl5pPr lvl="4" rtl="0" algn="l">
              <a:lnSpc>
                <a:spcPct val="90000"/>
              </a:lnSpc>
              <a:spcBef>
                <a:spcPts val="1600"/>
              </a:spcBef>
              <a:spcAft>
                <a:spcPts val="0"/>
              </a:spcAft>
              <a:buClr>
                <a:schemeClr val="dk1"/>
              </a:buClr>
              <a:buSzPts val="1800"/>
              <a:buChar char="○"/>
              <a:defRPr/>
            </a:lvl5pPr>
            <a:lvl6pPr lvl="5" rtl="0" algn="l">
              <a:lnSpc>
                <a:spcPct val="90000"/>
              </a:lnSpc>
              <a:spcBef>
                <a:spcPts val="1600"/>
              </a:spcBef>
              <a:spcAft>
                <a:spcPts val="0"/>
              </a:spcAft>
              <a:buClr>
                <a:schemeClr val="dk1"/>
              </a:buClr>
              <a:buSzPts val="1800"/>
              <a:buChar char="■"/>
              <a:defRPr/>
            </a:lvl6pPr>
            <a:lvl7pPr lvl="6" rtl="0" algn="l">
              <a:lnSpc>
                <a:spcPct val="90000"/>
              </a:lnSpc>
              <a:spcBef>
                <a:spcPts val="1600"/>
              </a:spcBef>
              <a:spcAft>
                <a:spcPts val="0"/>
              </a:spcAft>
              <a:buClr>
                <a:schemeClr val="dk1"/>
              </a:buClr>
              <a:buSzPts val="1800"/>
              <a:buChar char="●"/>
              <a:defRPr/>
            </a:lvl7pPr>
            <a:lvl8pPr lvl="7" rtl="0" algn="l">
              <a:lnSpc>
                <a:spcPct val="90000"/>
              </a:lnSpc>
              <a:spcBef>
                <a:spcPts val="1600"/>
              </a:spcBef>
              <a:spcAft>
                <a:spcPts val="0"/>
              </a:spcAft>
              <a:buClr>
                <a:schemeClr val="dk1"/>
              </a:buClr>
              <a:buSzPts val="1800"/>
              <a:buChar char="○"/>
              <a:defRPr/>
            </a:lvl8pPr>
            <a:lvl9pPr lvl="8"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showMasterSp="0">
  <p:cSld name="1_Two Content">
    <p:bg>
      <p:bgPr>
        <a:solidFill>
          <a:schemeClr val="lt1"/>
        </a:solidFill>
      </p:bgPr>
    </p:bg>
    <p:spTree>
      <p:nvGrpSpPr>
        <p:cNvPr id="60" name="Shape 60"/>
        <p:cNvGrpSpPr/>
        <p:nvPr/>
      </p:nvGrpSpPr>
      <p:grpSpPr>
        <a:xfrm>
          <a:off x="0" y="0"/>
          <a:ext cx="0" cy="0"/>
          <a:chOff x="0" y="0"/>
          <a:chExt cx="0" cy="0"/>
        </a:xfrm>
      </p:grpSpPr>
      <p:pic>
        <p:nvPicPr>
          <p:cNvPr id="61" name="Google Shape;61;g1f597ec4d6f_0_56"/>
          <p:cNvPicPr preferRelativeResize="0"/>
          <p:nvPr/>
        </p:nvPicPr>
        <p:blipFill rotWithShape="1">
          <a:blip r:embed="rId2">
            <a:alphaModFix/>
          </a:blip>
          <a:srcRect b="0" l="0" r="0" t="0"/>
          <a:stretch/>
        </p:blipFill>
        <p:spPr>
          <a:xfrm>
            <a:off x="9763301" y="6094401"/>
            <a:ext cx="2428697" cy="763599"/>
          </a:xfrm>
          <a:prstGeom prst="rect">
            <a:avLst/>
          </a:prstGeom>
          <a:noFill/>
          <a:ln>
            <a:noFill/>
          </a:ln>
        </p:spPr>
      </p:pic>
      <p:sp>
        <p:nvSpPr>
          <p:cNvPr id="62" name="Google Shape;62;g1f597ec4d6f_0_56"/>
          <p:cNvSpPr txBox="1"/>
          <p:nvPr>
            <p:ph type="title"/>
          </p:nvPr>
        </p:nvSpPr>
        <p:spPr>
          <a:xfrm>
            <a:off x="838200" y="365125"/>
            <a:ext cx="10515600" cy="1325700"/>
          </a:xfrm>
          <a:prstGeom prst="rect">
            <a:avLst/>
          </a:prstGeom>
          <a:noFill/>
          <a:ln>
            <a:noFill/>
          </a:ln>
        </p:spPr>
        <p:txBody>
          <a:bodyPr anchorCtr="0" anchor="ctr" bIns="0" lIns="0" spcFirstLastPara="1" rIns="0" wrap="square" tIns="0">
            <a:normAutofit/>
          </a:bodyPr>
          <a:lstStyle>
            <a:lvl1pPr lvl="0" rtl="0" algn="l">
              <a:lnSpc>
                <a:spcPct val="90000"/>
              </a:lnSpc>
              <a:spcBef>
                <a:spcPts val="0"/>
              </a:spcBef>
              <a:spcAft>
                <a:spcPts val="0"/>
              </a:spcAft>
              <a:buClr>
                <a:srgbClr val="FF0000"/>
              </a:buClr>
              <a:buSzPts val="3733"/>
              <a:buFont typeface="Roboto"/>
              <a:buNone/>
              <a:defRPr b="0" i="0" sz="3733">
                <a:solidFill>
                  <a:srgbClr val="FF0000"/>
                </a:solidFill>
                <a:latin typeface="Roboto"/>
                <a:ea typeface="Roboto"/>
                <a:cs typeface="Roboto"/>
                <a:sym typeface="Roboto"/>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3" name="Google Shape;63;g1f597ec4d6f_0_56"/>
          <p:cNvSpPr txBox="1"/>
          <p:nvPr>
            <p:ph idx="1" type="body"/>
          </p:nvPr>
        </p:nvSpPr>
        <p:spPr>
          <a:xfrm>
            <a:off x="609600" y="1577340"/>
            <a:ext cx="5303400" cy="387900"/>
          </a:xfrm>
          <a:prstGeom prst="rect">
            <a:avLst/>
          </a:prstGeom>
          <a:noFill/>
          <a:ln>
            <a:noFill/>
          </a:ln>
        </p:spPr>
        <p:txBody>
          <a:bodyPr anchorCtr="0" anchor="t" bIns="0" lIns="0" spcFirstLastPara="1" rIns="0" wrap="square" tIns="0">
            <a:spAutoFit/>
          </a:bodyPr>
          <a:lstStyle>
            <a:lvl1pPr indent="-406400" lvl="0" marL="457200" rtl="0" algn="l">
              <a:lnSpc>
                <a:spcPct val="90000"/>
              </a:lnSpc>
              <a:spcBef>
                <a:spcPts val="1000"/>
              </a:spcBef>
              <a:spcAft>
                <a:spcPts val="0"/>
              </a:spcAft>
              <a:buClr>
                <a:schemeClr val="dk1"/>
              </a:buClr>
              <a:buSzPts val="2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4" name="Google Shape;64;g1f597ec4d6f_0_56"/>
          <p:cNvSpPr txBox="1"/>
          <p:nvPr>
            <p:ph idx="2" type="body"/>
          </p:nvPr>
        </p:nvSpPr>
        <p:spPr>
          <a:xfrm>
            <a:off x="6278880" y="1577340"/>
            <a:ext cx="5303400" cy="387900"/>
          </a:xfrm>
          <a:prstGeom prst="rect">
            <a:avLst/>
          </a:prstGeom>
          <a:noFill/>
          <a:ln>
            <a:noFill/>
          </a:ln>
        </p:spPr>
        <p:txBody>
          <a:bodyPr anchorCtr="0" anchor="t" bIns="0" lIns="0" spcFirstLastPara="1" rIns="0" wrap="square" tIns="0">
            <a:spAutoFit/>
          </a:bodyPr>
          <a:lstStyle>
            <a:lvl1pPr indent="-406400" lvl="0" marL="457200" rtl="0" algn="l">
              <a:lnSpc>
                <a:spcPct val="90000"/>
              </a:lnSpc>
              <a:spcBef>
                <a:spcPts val="1000"/>
              </a:spcBef>
              <a:spcAft>
                <a:spcPts val="0"/>
              </a:spcAft>
              <a:buClr>
                <a:schemeClr val="dk1"/>
              </a:buClr>
              <a:buSzPts val="2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5" name="Google Shape;65;g1f597ec4d6f_0_56"/>
          <p:cNvSpPr txBox="1"/>
          <p:nvPr>
            <p:ph idx="11" type="ftr"/>
          </p:nvPr>
        </p:nvSpPr>
        <p:spPr>
          <a:xfrm>
            <a:off x="0" y="0"/>
            <a:ext cx="3000000" cy="30000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g1f597ec4d6f_0_56"/>
          <p:cNvSpPr txBox="1"/>
          <p:nvPr>
            <p:ph idx="10" type="dt"/>
          </p:nvPr>
        </p:nvSpPr>
        <p:spPr>
          <a:xfrm>
            <a:off x="838200" y="6356350"/>
            <a:ext cx="2743200" cy="3651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g1f597ec4d6f_0_56"/>
          <p:cNvSpPr txBox="1"/>
          <p:nvPr>
            <p:ph idx="12" type="sldNum"/>
          </p:nvPr>
        </p:nvSpPr>
        <p:spPr>
          <a:xfrm>
            <a:off x="8610600" y="6356350"/>
            <a:ext cx="2743200" cy="365100"/>
          </a:xfrm>
          <a:prstGeom prst="rect">
            <a:avLst/>
          </a:prstGeom>
          <a:noFill/>
          <a:ln>
            <a:noFill/>
          </a:ln>
        </p:spPr>
        <p:txBody>
          <a:bodyPr anchorCtr="0" anchor="ctr" bIns="0" lIns="0" spcFirstLastPara="1" rIns="0" wrap="square" tIns="0">
            <a:normAutofit/>
          </a:bodyPr>
          <a:lstStyle>
            <a:lvl1pPr indent="0" lvl="0" marL="0" rtl="0" algn="r">
              <a:spcBef>
                <a:spcPts val="0"/>
              </a:spcBef>
              <a:buNone/>
              <a:defRPr sz="1200">
                <a:solidFill>
                  <a:srgbClr val="888888"/>
                </a:solidFill>
                <a:latin typeface="Calibri"/>
                <a:ea typeface="Calibri"/>
                <a:cs typeface="Calibri"/>
                <a:sym typeface="Calibri"/>
              </a:defRPr>
            </a:lvl1pPr>
            <a:lvl2pPr indent="0" lvl="1" marL="0" rtl="0" algn="r">
              <a:spcBef>
                <a:spcPts val="0"/>
              </a:spcBef>
              <a:buNone/>
              <a:defRPr sz="1200">
                <a:solidFill>
                  <a:srgbClr val="888888"/>
                </a:solidFill>
                <a:latin typeface="Calibri"/>
                <a:ea typeface="Calibri"/>
                <a:cs typeface="Calibri"/>
                <a:sym typeface="Calibri"/>
              </a:defRPr>
            </a:lvl2pPr>
            <a:lvl3pPr indent="0" lvl="2" marL="0" rtl="0" algn="r">
              <a:spcBef>
                <a:spcPts val="0"/>
              </a:spcBef>
              <a:buNone/>
              <a:defRPr sz="1200">
                <a:solidFill>
                  <a:srgbClr val="888888"/>
                </a:solidFill>
                <a:latin typeface="Calibri"/>
                <a:ea typeface="Calibri"/>
                <a:cs typeface="Calibri"/>
                <a:sym typeface="Calibri"/>
              </a:defRPr>
            </a:lvl3pPr>
            <a:lvl4pPr indent="0" lvl="3" marL="0" rtl="0" algn="r">
              <a:spcBef>
                <a:spcPts val="0"/>
              </a:spcBef>
              <a:buNone/>
              <a:defRPr sz="1200">
                <a:solidFill>
                  <a:srgbClr val="888888"/>
                </a:solidFill>
                <a:latin typeface="Calibri"/>
                <a:ea typeface="Calibri"/>
                <a:cs typeface="Calibri"/>
                <a:sym typeface="Calibri"/>
              </a:defRPr>
            </a:lvl4pPr>
            <a:lvl5pPr indent="0" lvl="4" marL="0" rtl="0" algn="r">
              <a:spcBef>
                <a:spcPts val="0"/>
              </a:spcBef>
              <a:buNone/>
              <a:defRPr sz="1200">
                <a:solidFill>
                  <a:srgbClr val="888888"/>
                </a:solidFill>
                <a:latin typeface="Calibri"/>
                <a:ea typeface="Calibri"/>
                <a:cs typeface="Calibri"/>
                <a:sym typeface="Calibri"/>
              </a:defRPr>
            </a:lvl5pPr>
            <a:lvl6pPr indent="0" lvl="5" marL="0" rtl="0" algn="r">
              <a:spcBef>
                <a:spcPts val="0"/>
              </a:spcBef>
              <a:buNone/>
              <a:defRPr sz="1200">
                <a:solidFill>
                  <a:srgbClr val="888888"/>
                </a:solidFill>
                <a:latin typeface="Calibri"/>
                <a:ea typeface="Calibri"/>
                <a:cs typeface="Calibri"/>
                <a:sym typeface="Calibri"/>
              </a:defRPr>
            </a:lvl6pPr>
            <a:lvl7pPr indent="0" lvl="6" marL="0" rtl="0" algn="r">
              <a:spcBef>
                <a:spcPts val="0"/>
              </a:spcBef>
              <a:buNone/>
              <a:defRPr sz="1200">
                <a:solidFill>
                  <a:srgbClr val="888888"/>
                </a:solidFill>
                <a:latin typeface="Calibri"/>
                <a:ea typeface="Calibri"/>
                <a:cs typeface="Calibri"/>
                <a:sym typeface="Calibri"/>
              </a:defRPr>
            </a:lvl7pPr>
            <a:lvl8pPr indent="0" lvl="7" marL="0" rtl="0" algn="r">
              <a:spcBef>
                <a:spcPts val="0"/>
              </a:spcBef>
              <a:buNone/>
              <a:defRPr sz="1200">
                <a:solidFill>
                  <a:srgbClr val="888888"/>
                </a:solidFill>
                <a:latin typeface="Calibri"/>
                <a:ea typeface="Calibri"/>
                <a:cs typeface="Calibri"/>
                <a:sym typeface="Calibri"/>
              </a:defRPr>
            </a:lvl8pPr>
            <a:lvl9pPr indent="0" lvl="8" marL="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g1f597ec4d6f_0_1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1f597ec4d6f_0_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g1f597ec4d6f_0_1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1f597ec4d6f_0_16"/>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g1f597ec4d6f_0_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1f597ec4d6f_0_2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g1f597ec4d6f_0_20"/>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g1f597ec4d6f_0_20"/>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g1f597ec4d6f_0_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g1f597ec4d6f_0_2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g1f597ec4d6f_0_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g1f597ec4d6f_0_28"/>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g1f597ec4d6f_0_28"/>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g1f597ec4d6f_0_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g1f597ec4d6f_0_32"/>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g1f597ec4d6f_0_3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g1f597ec4d6f_0_3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g1f597ec4d6f_0_35"/>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g1f597ec4d6f_0_35"/>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g1f597ec4d6f_0_35"/>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4" name="Google Shape;44;g1f597ec4d6f_0_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1f597ec4d6f_0_41"/>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7" name="Google Shape;47;g1f597ec4d6f_0_4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f597ec4d6f_0_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g1f597ec4d6f_0_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g1f597ec4d6f_0_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22.jpg"/><Relationship Id="rId4" Type="http://schemas.openxmlformats.org/officeDocument/2006/relationships/image" Target="../media/image15.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 Id="rId3" Type="http://schemas.openxmlformats.org/officeDocument/2006/relationships/image" Target="../media/image22.jpg"/><Relationship Id="rId4" Type="http://schemas.openxmlformats.org/officeDocument/2006/relationships/image" Target="../media/image15.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22.jpg"/><Relationship Id="rId4" Type="http://schemas.openxmlformats.org/officeDocument/2006/relationships/image" Target="../media/image15.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 Id="rId3" Type="http://schemas.openxmlformats.org/officeDocument/2006/relationships/image" Target="../media/image26.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15.jpg"/><Relationship Id="rId4" Type="http://schemas.openxmlformats.org/officeDocument/2006/relationships/image" Target="../media/image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15.jpg"/><Relationship Id="rId4" Type="http://schemas.openxmlformats.org/officeDocument/2006/relationships/image" Target="../media/image32.png"/><Relationship Id="rId5" Type="http://schemas.openxmlformats.org/officeDocument/2006/relationships/image" Target="../media/image56.png"/><Relationship Id="rId6" Type="http://schemas.openxmlformats.org/officeDocument/2006/relationships/image" Target="../media/image46.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15.jpg"/><Relationship Id="rId4" Type="http://schemas.openxmlformats.org/officeDocument/2006/relationships/image" Target="../media/image32.png"/><Relationship Id="rId5" Type="http://schemas.openxmlformats.org/officeDocument/2006/relationships/image" Target="../media/image56.png"/><Relationship Id="rId6" Type="http://schemas.openxmlformats.org/officeDocument/2006/relationships/image" Target="../media/image46.jpg"/><Relationship Id="rId7"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15.jpg"/><Relationship Id="rId4" Type="http://schemas.openxmlformats.org/officeDocument/2006/relationships/image" Target="../media/image45.png"/><Relationship Id="rId9" Type="http://schemas.openxmlformats.org/officeDocument/2006/relationships/image" Target="../media/image53.png"/><Relationship Id="rId5" Type="http://schemas.openxmlformats.org/officeDocument/2006/relationships/image" Target="../media/image32.png"/><Relationship Id="rId6" Type="http://schemas.openxmlformats.org/officeDocument/2006/relationships/image" Target="../media/image56.png"/><Relationship Id="rId7" Type="http://schemas.openxmlformats.org/officeDocument/2006/relationships/image" Target="../media/image46.jpg"/><Relationship Id="rId8" Type="http://schemas.openxmlformats.org/officeDocument/2006/relationships/image" Target="../media/image39.jpg"/></Relationships>
</file>

<file path=ppt/slides/_rels/slide111.xml.rels><?xml version="1.0" encoding="UTF-8" standalone="yes"?><Relationships xmlns="http://schemas.openxmlformats.org/package/2006/relationships"><Relationship Id="rId10" Type="http://schemas.openxmlformats.org/officeDocument/2006/relationships/image" Target="../media/image53.png"/><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15.jpg"/><Relationship Id="rId4" Type="http://schemas.openxmlformats.org/officeDocument/2006/relationships/image" Target="../media/image45.png"/><Relationship Id="rId9" Type="http://schemas.openxmlformats.org/officeDocument/2006/relationships/image" Target="../media/image55.png"/><Relationship Id="rId5" Type="http://schemas.openxmlformats.org/officeDocument/2006/relationships/image" Target="../media/image32.png"/><Relationship Id="rId6" Type="http://schemas.openxmlformats.org/officeDocument/2006/relationships/image" Target="../media/image56.png"/><Relationship Id="rId7" Type="http://schemas.openxmlformats.org/officeDocument/2006/relationships/image" Target="../media/image46.jpg"/><Relationship Id="rId8" Type="http://schemas.openxmlformats.org/officeDocument/2006/relationships/image" Target="../media/image39.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 Id="rId3" Type="http://schemas.openxmlformats.org/officeDocument/2006/relationships/image" Target="../media/image15.jpg"/><Relationship Id="rId4" Type="http://schemas.openxmlformats.org/officeDocument/2006/relationships/image" Target="../media/image43.png"/><Relationship Id="rId5" Type="http://schemas.openxmlformats.org/officeDocument/2006/relationships/image" Target="../media/image66.png"/><Relationship Id="rId6" Type="http://schemas.openxmlformats.org/officeDocument/2006/relationships/image" Target="../media/image50.png"/><Relationship Id="rId7" Type="http://schemas.openxmlformats.org/officeDocument/2006/relationships/image" Target="../media/image46.jpg"/><Relationship Id="rId8" Type="http://schemas.openxmlformats.org/officeDocument/2006/relationships/image" Target="../media/image39.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 Id="rId3" Type="http://schemas.openxmlformats.org/officeDocument/2006/relationships/image" Target="../media/image15.jpg"/><Relationship Id="rId4" Type="http://schemas.openxmlformats.org/officeDocument/2006/relationships/image" Target="../media/image43.png"/><Relationship Id="rId5" Type="http://schemas.openxmlformats.org/officeDocument/2006/relationships/image" Target="../media/image66.png"/><Relationship Id="rId6" Type="http://schemas.openxmlformats.org/officeDocument/2006/relationships/image" Target="../media/image50.png"/><Relationship Id="rId7" Type="http://schemas.openxmlformats.org/officeDocument/2006/relationships/image" Target="../media/image46.jpg"/><Relationship Id="rId8" Type="http://schemas.openxmlformats.org/officeDocument/2006/relationships/image" Target="../media/image39.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15.jpg"/><Relationship Id="rId4" Type="http://schemas.openxmlformats.org/officeDocument/2006/relationships/image" Target="../media/image43.png"/><Relationship Id="rId5" Type="http://schemas.openxmlformats.org/officeDocument/2006/relationships/image" Target="../media/image66.png"/><Relationship Id="rId6" Type="http://schemas.openxmlformats.org/officeDocument/2006/relationships/image" Target="../media/image50.png"/><Relationship Id="rId7" Type="http://schemas.openxmlformats.org/officeDocument/2006/relationships/image" Target="../media/image46.jpg"/><Relationship Id="rId8" Type="http://schemas.openxmlformats.org/officeDocument/2006/relationships/image" Target="../media/image39.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15.jpg"/><Relationship Id="rId4" Type="http://schemas.openxmlformats.org/officeDocument/2006/relationships/image" Target="../media/image43.png"/><Relationship Id="rId5" Type="http://schemas.openxmlformats.org/officeDocument/2006/relationships/image" Target="../media/image66.png"/><Relationship Id="rId6" Type="http://schemas.openxmlformats.org/officeDocument/2006/relationships/image" Target="../media/image50.png"/><Relationship Id="rId7" Type="http://schemas.openxmlformats.org/officeDocument/2006/relationships/image" Target="../media/image46.jpg"/><Relationship Id="rId8" Type="http://schemas.openxmlformats.org/officeDocument/2006/relationships/image" Target="../media/image39.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64.png"/><Relationship Id="rId4" Type="http://schemas.openxmlformats.org/officeDocument/2006/relationships/image" Target="../media/image5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59.png"/><Relationship Id="rId4" Type="http://schemas.openxmlformats.org/officeDocument/2006/relationships/image" Target="../media/image58.png"/><Relationship Id="rId5" Type="http://schemas.openxmlformats.org/officeDocument/2006/relationships/image" Target="../media/image22.jpg"/><Relationship Id="rId6" Type="http://schemas.openxmlformats.org/officeDocument/2006/relationships/image" Target="../media/image15.jpg"/><Relationship Id="rId7" Type="http://schemas.openxmlformats.org/officeDocument/2006/relationships/image" Target="../media/image5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22.jpg"/><Relationship Id="rId7" Type="http://schemas.openxmlformats.org/officeDocument/2006/relationships/image" Target="../media/image15.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8.png"/><Relationship Id="rId6" Type="http://schemas.openxmlformats.org/officeDocument/2006/relationships/image" Target="../media/image22.jpg"/><Relationship Id="rId7" Type="http://schemas.openxmlformats.org/officeDocument/2006/relationships/image" Target="../media/image15.jpg"/><Relationship Id="rId8" Type="http://schemas.openxmlformats.org/officeDocument/2006/relationships/image" Target="../media/image6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 Id="rId3" Type="http://schemas.openxmlformats.org/officeDocument/2006/relationships/image" Target="../media/image22.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3.xml"/><Relationship Id="rId3" Type="http://schemas.openxmlformats.org/officeDocument/2006/relationships/image" Target="../media/image22.jpg"/><Relationship Id="rId4" Type="http://schemas.openxmlformats.org/officeDocument/2006/relationships/image" Target="../media/image15.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3.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71.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4.xml"/><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1.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5.xml"/><Relationship Id="rId3" Type="http://schemas.openxmlformats.org/officeDocument/2006/relationships/image" Target="../media/image83.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6.xml"/><Relationship Id="rId3" Type="http://schemas.openxmlformats.org/officeDocument/2006/relationships/image" Target="../media/image70.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13.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2.xml"/><Relationship Id="rId3" Type="http://schemas.openxmlformats.org/officeDocument/2006/relationships/image" Target="../media/image22.jpg"/><Relationship Id="rId4" Type="http://schemas.openxmlformats.org/officeDocument/2006/relationships/image" Target="../media/image15.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5.xml"/><Relationship Id="rId3" Type="http://schemas.openxmlformats.org/officeDocument/2006/relationships/image" Target="../media/image73.jp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6.xml"/><Relationship Id="rId3" Type="http://schemas.openxmlformats.org/officeDocument/2006/relationships/image" Target="../media/image73.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7.xml"/><Relationship Id="rId3" Type="http://schemas.openxmlformats.org/officeDocument/2006/relationships/image" Target="../media/image73.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9.xml"/><Relationship Id="rId3" Type="http://schemas.openxmlformats.org/officeDocument/2006/relationships/image" Target="../media/image7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1.xml"/><Relationship Id="rId3" Type="http://schemas.openxmlformats.org/officeDocument/2006/relationships/image" Target="../media/image84.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4.xml"/><Relationship Id="rId3" Type="http://schemas.openxmlformats.org/officeDocument/2006/relationships/image" Target="../media/image8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8.xml"/><Relationship Id="rId3" Type="http://schemas.openxmlformats.org/officeDocument/2006/relationships/image" Target="../media/image22.jpg"/><Relationship Id="rId4" Type="http://schemas.openxmlformats.org/officeDocument/2006/relationships/image" Target="../media/image15.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1.xml"/><Relationship Id="rId3" Type="http://schemas.openxmlformats.org/officeDocument/2006/relationships/image" Target="../media/image90.png"/><Relationship Id="rId4" Type="http://schemas.openxmlformats.org/officeDocument/2006/relationships/image" Target="../media/image85.png"/><Relationship Id="rId5" Type="http://schemas.openxmlformats.org/officeDocument/2006/relationships/image" Target="../media/image76.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2.xml"/><Relationship Id="rId3" Type="http://schemas.openxmlformats.org/officeDocument/2006/relationships/image" Target="../media/image77.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3.xml"/><Relationship Id="rId3" Type="http://schemas.openxmlformats.org/officeDocument/2006/relationships/image" Target="../media/image79.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4.xml"/><Relationship Id="rId3" Type="http://schemas.openxmlformats.org/officeDocument/2006/relationships/image" Target="../media/image80.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7.xml"/><Relationship Id="rId3" Type="http://schemas.openxmlformats.org/officeDocument/2006/relationships/image" Target="../media/image81.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9.xml"/><Relationship Id="rId3" Type="http://schemas.openxmlformats.org/officeDocument/2006/relationships/image" Target="../media/image8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0.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0.xml"/><Relationship Id="rId3" Type="http://schemas.openxmlformats.org/officeDocument/2006/relationships/image" Target="../media/image92.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1.xml"/><Relationship Id="rId3" Type="http://schemas.openxmlformats.org/officeDocument/2006/relationships/image" Target="../media/image89.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6.xml"/><Relationship Id="rId3" Type="http://schemas.openxmlformats.org/officeDocument/2006/relationships/image" Target="../media/image22.jpg"/><Relationship Id="rId4" Type="http://schemas.openxmlformats.org/officeDocument/2006/relationships/image" Target="../media/image15.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0.xml"/><Relationship Id="rId3" Type="http://schemas.openxmlformats.org/officeDocument/2006/relationships/image" Target="../media/image93.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2.xml"/><Relationship Id="rId3" Type="http://schemas.openxmlformats.org/officeDocument/2006/relationships/image" Target="../media/image86.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3.xml"/><Relationship Id="rId3" Type="http://schemas.openxmlformats.org/officeDocument/2006/relationships/image" Target="../media/image87.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jpg"/><Relationship Id="rId4" Type="http://schemas.openxmlformats.org/officeDocument/2006/relationships/image" Target="../media/image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8.jpg"/><Relationship Id="rId4" Type="http://schemas.openxmlformats.org/officeDocument/2006/relationships/image" Target="../media/image5.jpg"/><Relationship Id="rId5"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6.jpg"/><Relationship Id="rId4" Type="http://schemas.openxmlformats.org/officeDocument/2006/relationships/image" Target="../media/image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jpg"/><Relationship Id="rId4" Type="http://schemas.openxmlformats.org/officeDocument/2006/relationships/image" Target="../media/image2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1.jpg"/><Relationship Id="rId4" Type="http://schemas.openxmlformats.org/officeDocument/2006/relationships/image" Target="../media/image1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21.jpg"/><Relationship Id="rId4" Type="http://schemas.openxmlformats.org/officeDocument/2006/relationships/image" Target="../media/image15.jpg"/><Relationship Id="rId5"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2.jp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2.jpg"/><Relationship Id="rId4" Type="http://schemas.openxmlformats.org/officeDocument/2006/relationships/image" Target="../media/image1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22.jpg"/><Relationship Id="rId4" Type="http://schemas.openxmlformats.org/officeDocument/2006/relationships/image" Target="../media/image1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5.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25.png"/><Relationship Id="rId4" Type="http://schemas.openxmlformats.org/officeDocument/2006/relationships/image" Target="../media/image41.jpg"/><Relationship Id="rId5" Type="http://schemas.openxmlformats.org/officeDocument/2006/relationships/image" Target="../media/image3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1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15.jpg"/><Relationship Id="rId4" Type="http://schemas.openxmlformats.org/officeDocument/2006/relationships/image" Target="../media/image3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5.jpg"/><Relationship Id="rId4" Type="http://schemas.openxmlformats.org/officeDocument/2006/relationships/image" Target="../media/image35.jpg"/><Relationship Id="rId5"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4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22.jpg"/><Relationship Id="rId4" Type="http://schemas.openxmlformats.org/officeDocument/2006/relationships/image" Target="../media/image1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5.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15.jpg"/><Relationship Id="rId4" Type="http://schemas.openxmlformats.org/officeDocument/2006/relationships/image" Target="../media/image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5.jpg"/><Relationship Id="rId4" Type="http://schemas.openxmlformats.org/officeDocument/2006/relationships/image" Target="../media/image27.png"/><Relationship Id="rId5" Type="http://schemas.openxmlformats.org/officeDocument/2006/relationships/image" Target="../media/image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1"/>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3" name="Google Shape;73;p1"/>
          <p:cNvSpPr/>
          <p:nvPr/>
        </p:nvSpPr>
        <p:spPr>
          <a:xfrm>
            <a:off x="305" y="0"/>
            <a:ext cx="12191695" cy="6858000"/>
          </a:xfrm>
          <a:prstGeom prst="rect">
            <a:avLst/>
          </a:prstGeom>
          <a:gradFill>
            <a:gsLst>
              <a:gs pos="0">
                <a:srgbClr val="70AD47">
                  <a:alpha val="20000"/>
                </a:srgbClr>
              </a:gs>
              <a:gs pos="16000">
                <a:srgbClr val="70AD47">
                  <a:alpha val="20000"/>
                </a:srgbClr>
              </a:gs>
              <a:gs pos="85000">
                <a:srgbClr val="4472C4">
                  <a:alpha val="40000"/>
                </a:srgbClr>
              </a:gs>
              <a:gs pos="100000">
                <a:srgbClr val="4472C4">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74" name="Google Shape;74;p1"/>
          <p:cNvGrpSpPr/>
          <p:nvPr/>
        </p:nvGrpSpPr>
        <p:grpSpPr>
          <a:xfrm>
            <a:off x="1303402" y="3985"/>
            <a:ext cx="9772765" cy="6858000"/>
            <a:chOff x="1303402" y="3985"/>
            <a:chExt cx="9772765" cy="6858000"/>
          </a:xfrm>
        </p:grpSpPr>
        <p:sp>
          <p:nvSpPr>
            <p:cNvPr id="75" name="Google Shape;75;p1"/>
            <p:cNvSpPr/>
            <p:nvPr/>
          </p:nvSpPr>
          <p:spPr>
            <a:xfrm>
              <a:off x="1560551" y="3985"/>
              <a:ext cx="9313016" cy="6858000"/>
            </a:xfrm>
            <a:custGeom>
              <a:rect b="b" l="l" r="r" t="t"/>
              <a:pathLst>
                <a:path extrusionOk="0" h="6858000" w="9313016">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6" name="Google Shape;76;p1"/>
            <p:cNvSpPr/>
            <p:nvPr/>
          </p:nvSpPr>
          <p:spPr>
            <a:xfrm>
              <a:off x="1659468" y="3985"/>
              <a:ext cx="9065550" cy="6858000"/>
            </a:xfrm>
            <a:custGeom>
              <a:rect b="b" l="l" r="r" t="t"/>
              <a:pathLst>
                <a:path extrusionOk="0" h="6858000" w="906555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7" name="Google Shape;77;p1"/>
            <p:cNvSpPr/>
            <p:nvPr/>
          </p:nvSpPr>
          <p:spPr>
            <a:xfrm>
              <a:off x="1648217" y="3985"/>
              <a:ext cx="9088051" cy="6858000"/>
            </a:xfrm>
            <a:custGeom>
              <a:rect b="b" l="l" r="r" t="t"/>
              <a:pathLst>
                <a:path extrusionOk="0" h="6858000" w="9088051">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8" name="Google Shape;78;p1"/>
            <p:cNvSpPr/>
            <p:nvPr/>
          </p:nvSpPr>
          <p:spPr>
            <a:xfrm>
              <a:off x="1629061" y="3985"/>
              <a:ext cx="9107210" cy="6858000"/>
            </a:xfrm>
            <a:custGeom>
              <a:rect b="b" l="l" r="r" t="t"/>
              <a:pathLst>
                <a:path extrusionOk="0" h="6858000" w="910721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9" name="Google Shape;79;p1"/>
            <p:cNvSpPr/>
            <p:nvPr/>
          </p:nvSpPr>
          <p:spPr>
            <a:xfrm>
              <a:off x="1303402" y="3985"/>
              <a:ext cx="9767847" cy="6858000"/>
            </a:xfrm>
            <a:custGeom>
              <a:rect b="b" l="l" r="r" t="t"/>
              <a:pathLst>
                <a:path extrusionOk="0" h="6858000" w="9767847">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lt1">
                <a:alpha val="5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0" name="Google Shape;80;p1"/>
            <p:cNvSpPr/>
            <p:nvPr/>
          </p:nvSpPr>
          <p:spPr>
            <a:xfrm>
              <a:off x="1318434" y="3985"/>
              <a:ext cx="9747620" cy="6858000"/>
            </a:xfrm>
            <a:custGeom>
              <a:rect b="b" l="l" r="r" t="t"/>
              <a:pathLst>
                <a:path extrusionOk="0" h="6858000" w="974762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
            <p:cNvSpPr/>
            <p:nvPr/>
          </p:nvSpPr>
          <p:spPr>
            <a:xfrm>
              <a:off x="1308320" y="3985"/>
              <a:ext cx="9767847" cy="6858000"/>
            </a:xfrm>
            <a:custGeom>
              <a:rect b="b" l="l" r="r" t="t"/>
              <a:pathLst>
                <a:path extrusionOk="0" h="6858000" w="9767847">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lt1">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82" name="Google Shape;82;p1"/>
          <p:cNvSpPr txBox="1"/>
          <p:nvPr>
            <p:ph type="title"/>
          </p:nvPr>
        </p:nvSpPr>
        <p:spPr>
          <a:xfrm>
            <a:off x="3215729" y="1764407"/>
            <a:ext cx="5760846" cy="2310312"/>
          </a:xfrm>
          <a:prstGeom prst="rect">
            <a:avLst/>
          </a:prstGeom>
          <a:noFill/>
          <a:ln>
            <a:noFill/>
          </a:ln>
        </p:spPr>
        <p:txBody>
          <a:bodyPr anchorCtr="0" anchor="b" bIns="45700" lIns="91425" spcFirstLastPara="1" rIns="91425" wrap="square" tIns="45700">
            <a:normAutofit/>
          </a:bodyPr>
          <a:lstStyle/>
          <a:p>
            <a:pPr indent="0" lvl="0" marL="16933" rtl="0" algn="ctr">
              <a:lnSpc>
                <a:spcPct val="90000"/>
              </a:lnSpc>
              <a:spcBef>
                <a:spcPts val="0"/>
              </a:spcBef>
              <a:spcAft>
                <a:spcPts val="0"/>
              </a:spcAft>
              <a:buClr>
                <a:schemeClr val="dk2"/>
              </a:buClr>
              <a:buSzPts val="5200"/>
              <a:buFont typeface="Calibri"/>
              <a:buNone/>
            </a:pPr>
            <a:r>
              <a:rPr lang="en-US" sz="5200">
                <a:solidFill>
                  <a:schemeClr val="dk2"/>
                </a:solidFill>
                <a:latin typeface="Calibri"/>
                <a:ea typeface="Calibri"/>
                <a:cs typeface="Calibri"/>
                <a:sym typeface="Calibri"/>
              </a:rPr>
              <a:t>Introduction to Image Segmentation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0"/>
          <p:cNvSpPr txBox="1"/>
          <p:nvPr>
            <p:ph type="title"/>
          </p:nvPr>
        </p:nvSpPr>
        <p:spPr>
          <a:xfrm>
            <a:off x="1983639" y="66174"/>
            <a:ext cx="82110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Recap on problems in Computer Vision</a:t>
            </a:r>
            <a:endParaRPr/>
          </a:p>
        </p:txBody>
      </p:sp>
      <p:pic>
        <p:nvPicPr>
          <p:cNvPr id="141" name="Google Shape;141;p10"/>
          <p:cNvPicPr preferRelativeResize="0"/>
          <p:nvPr/>
        </p:nvPicPr>
        <p:blipFill rotWithShape="1">
          <a:blip r:embed="rId3">
            <a:alphaModFix/>
          </a:blip>
          <a:srcRect b="0" l="0" r="0" t="0"/>
          <a:stretch/>
        </p:blipFill>
        <p:spPr>
          <a:xfrm>
            <a:off x="5363401" y="1456478"/>
            <a:ext cx="5949932" cy="3945033"/>
          </a:xfrm>
          <a:prstGeom prst="rect">
            <a:avLst/>
          </a:prstGeom>
          <a:noFill/>
          <a:ln>
            <a:noFill/>
          </a:ln>
        </p:spPr>
      </p:pic>
      <p:sp>
        <p:nvSpPr>
          <p:cNvPr id="142" name="Google Shape;142;p10"/>
          <p:cNvSpPr txBox="1"/>
          <p:nvPr/>
        </p:nvSpPr>
        <p:spPr>
          <a:xfrm>
            <a:off x="549567" y="2050774"/>
            <a:ext cx="4231640" cy="1499299"/>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What is the object present in  the image?</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0" lvl="0" marL="16933" marR="0" rtl="0" algn="l">
              <a:spcBef>
                <a:spcPts val="7"/>
              </a:spcBef>
              <a:spcAft>
                <a:spcPts val="0"/>
              </a:spcAft>
              <a:buNone/>
            </a:pPr>
            <a:r>
              <a:rPr lang="en-US" sz="2400">
                <a:solidFill>
                  <a:schemeClr val="dk1"/>
                </a:solidFill>
                <a:latin typeface="Roboto"/>
                <a:ea typeface="Roboto"/>
                <a:cs typeface="Roboto"/>
                <a:sym typeface="Roboto"/>
              </a:rPr>
              <a:t>There is a </a:t>
            </a:r>
            <a:r>
              <a:rPr b="1" lang="en-US" sz="2400">
                <a:solidFill>
                  <a:schemeClr val="dk1"/>
                </a:solidFill>
                <a:latin typeface="Roboto"/>
                <a:ea typeface="Roboto"/>
                <a:cs typeface="Roboto"/>
                <a:sym typeface="Roboto"/>
              </a:rPr>
              <a:t>dog</a:t>
            </a:r>
            <a:r>
              <a:rPr lang="en-US"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0"/>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543546" rtl="0" algn="l">
              <a:lnSpc>
                <a:spcPct val="100000"/>
              </a:lnSpc>
              <a:spcBef>
                <a:spcPts val="0"/>
              </a:spcBef>
              <a:spcAft>
                <a:spcPts val="0"/>
              </a:spcAft>
              <a:buClr>
                <a:schemeClr val="dk1"/>
              </a:buClr>
              <a:buSzPts val="4400"/>
              <a:buFont typeface="Calibri"/>
              <a:buNone/>
            </a:pPr>
            <a:r>
              <a:rPr lang="en-US"/>
              <a:t>Better Approach to solve Blood Cell Segmentation?</a:t>
            </a:r>
            <a:endParaRPr/>
          </a:p>
        </p:txBody>
      </p:sp>
      <p:pic>
        <p:nvPicPr>
          <p:cNvPr id="854" name="Google Shape;854;p100"/>
          <p:cNvPicPr preferRelativeResize="0"/>
          <p:nvPr/>
        </p:nvPicPr>
        <p:blipFill rotWithShape="1">
          <a:blip r:embed="rId3">
            <a:alphaModFix/>
          </a:blip>
          <a:srcRect b="0" l="0" r="0" t="0"/>
          <a:stretch/>
        </p:blipFill>
        <p:spPr>
          <a:xfrm>
            <a:off x="7512088" y="2541737"/>
            <a:ext cx="4002611" cy="2944652"/>
          </a:xfrm>
          <a:prstGeom prst="rect">
            <a:avLst/>
          </a:prstGeom>
          <a:noFill/>
          <a:ln>
            <a:noFill/>
          </a:ln>
        </p:spPr>
      </p:pic>
      <p:pic>
        <p:nvPicPr>
          <p:cNvPr id="855" name="Google Shape;855;p100"/>
          <p:cNvPicPr preferRelativeResize="0"/>
          <p:nvPr/>
        </p:nvPicPr>
        <p:blipFill rotWithShape="1">
          <a:blip r:embed="rId4">
            <a:alphaModFix/>
          </a:blip>
          <a:srcRect b="0" l="0" r="0" t="0"/>
          <a:stretch/>
        </p:blipFill>
        <p:spPr>
          <a:xfrm>
            <a:off x="919566" y="2541732"/>
            <a:ext cx="4088004" cy="2944667"/>
          </a:xfrm>
          <a:prstGeom prst="rect">
            <a:avLst/>
          </a:prstGeom>
          <a:noFill/>
          <a:ln>
            <a:noFill/>
          </a:ln>
        </p:spPr>
      </p:pic>
      <p:grpSp>
        <p:nvGrpSpPr>
          <p:cNvPr id="856" name="Google Shape;856;p100"/>
          <p:cNvGrpSpPr/>
          <p:nvPr/>
        </p:nvGrpSpPr>
        <p:grpSpPr>
          <a:xfrm>
            <a:off x="5615834" y="3778265"/>
            <a:ext cx="1288625" cy="471593"/>
            <a:chOff x="4211875" y="2833699"/>
            <a:chExt cx="966469" cy="353695"/>
          </a:xfrm>
        </p:grpSpPr>
        <p:sp>
          <p:nvSpPr>
            <p:cNvPr id="857" name="Google Shape;857;p100"/>
            <p:cNvSpPr/>
            <p:nvPr/>
          </p:nvSpPr>
          <p:spPr>
            <a:xfrm>
              <a:off x="4211875" y="28336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58" name="Google Shape;858;p100"/>
            <p:cNvSpPr/>
            <p:nvPr/>
          </p:nvSpPr>
          <p:spPr>
            <a:xfrm>
              <a:off x="4211875" y="28336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859" name="Google Shape;859;p100"/>
          <p:cNvGrpSpPr/>
          <p:nvPr/>
        </p:nvGrpSpPr>
        <p:grpSpPr>
          <a:xfrm>
            <a:off x="5923467" y="2982366"/>
            <a:ext cx="673100" cy="652779"/>
            <a:chOff x="4442600" y="2236774"/>
            <a:chExt cx="504825" cy="489584"/>
          </a:xfrm>
        </p:grpSpPr>
        <p:sp>
          <p:nvSpPr>
            <p:cNvPr id="860" name="Google Shape;860;p100"/>
            <p:cNvSpPr/>
            <p:nvPr/>
          </p:nvSpPr>
          <p:spPr>
            <a:xfrm>
              <a:off x="4442600" y="2236774"/>
              <a:ext cx="504825" cy="489584"/>
            </a:xfrm>
            <a:custGeom>
              <a:rect b="b" l="l" r="r" t="t"/>
              <a:pathLst>
                <a:path extrusionOk="0" h="489585" w="504825">
                  <a:moveTo>
                    <a:pt x="98651" y="145988"/>
                  </a:moveTo>
                  <a:lnTo>
                    <a:pt x="0" y="138770"/>
                  </a:lnTo>
                  <a:lnTo>
                    <a:pt x="9942" y="107112"/>
                  </a:lnTo>
                  <a:lnTo>
                    <a:pt x="26440" y="79391"/>
                  </a:lnTo>
                  <a:lnTo>
                    <a:pt x="79099" y="35758"/>
                  </a:lnTo>
                  <a:lnTo>
                    <a:pt x="114716" y="20114"/>
                  </a:lnTo>
                  <a:lnTo>
                    <a:pt x="155620" y="8939"/>
                  </a:lnTo>
                  <a:lnTo>
                    <a:pt x="201813" y="2234"/>
                  </a:lnTo>
                  <a:lnTo>
                    <a:pt x="253294" y="0"/>
                  </a:lnTo>
                  <a:lnTo>
                    <a:pt x="307719" y="2398"/>
                  </a:lnTo>
                  <a:lnTo>
                    <a:pt x="356345" y="9595"/>
                  </a:lnTo>
                  <a:lnTo>
                    <a:pt x="399172" y="21590"/>
                  </a:lnTo>
                  <a:lnTo>
                    <a:pt x="436199" y="38383"/>
                  </a:lnTo>
                  <a:lnTo>
                    <a:pt x="451237" y="48553"/>
                  </a:lnTo>
                  <a:lnTo>
                    <a:pt x="254894" y="48553"/>
                  </a:lnTo>
                  <a:lnTo>
                    <a:pt x="225498" y="50029"/>
                  </a:lnTo>
                  <a:lnTo>
                    <a:pt x="174306" y="61840"/>
                  </a:lnTo>
                  <a:lnTo>
                    <a:pt x="133746" y="85645"/>
                  </a:lnTo>
                  <a:lnTo>
                    <a:pt x="106816" y="122552"/>
                  </a:lnTo>
                  <a:lnTo>
                    <a:pt x="98651" y="145988"/>
                  </a:lnTo>
                  <a:close/>
                </a:path>
                <a:path extrusionOk="0" h="489585" w="504825">
                  <a:moveTo>
                    <a:pt x="295954" y="370712"/>
                  </a:moveTo>
                  <a:lnTo>
                    <a:pt x="203702" y="370712"/>
                  </a:lnTo>
                  <a:lnTo>
                    <a:pt x="203346" y="362838"/>
                  </a:lnTo>
                  <a:lnTo>
                    <a:pt x="203169" y="356933"/>
                  </a:lnTo>
                  <a:lnTo>
                    <a:pt x="203169" y="352996"/>
                  </a:lnTo>
                  <a:lnTo>
                    <a:pt x="212167" y="306186"/>
                  </a:lnTo>
                  <a:lnTo>
                    <a:pt x="234497" y="273851"/>
                  </a:lnTo>
                  <a:lnTo>
                    <a:pt x="268536" y="246717"/>
                  </a:lnTo>
                  <a:lnTo>
                    <a:pt x="303020" y="226159"/>
                  </a:lnTo>
                  <a:lnTo>
                    <a:pt x="325994" y="213460"/>
                  </a:lnTo>
                  <a:lnTo>
                    <a:pt x="348779" y="200590"/>
                  </a:lnTo>
                  <a:lnTo>
                    <a:pt x="381219" y="178993"/>
                  </a:lnTo>
                  <a:lnTo>
                    <a:pt x="404871" y="144491"/>
                  </a:lnTo>
                  <a:lnTo>
                    <a:pt x="405804" y="135162"/>
                  </a:lnTo>
                  <a:lnTo>
                    <a:pt x="403071" y="118465"/>
                  </a:lnTo>
                  <a:lnTo>
                    <a:pt x="362077" y="74689"/>
                  </a:lnTo>
                  <a:lnTo>
                    <a:pt x="313418" y="55087"/>
                  </a:lnTo>
                  <a:lnTo>
                    <a:pt x="254894" y="48553"/>
                  </a:lnTo>
                  <a:lnTo>
                    <a:pt x="451237" y="48553"/>
                  </a:lnTo>
                  <a:lnTo>
                    <a:pt x="466062" y="58579"/>
                  </a:lnTo>
                  <a:lnTo>
                    <a:pt x="487392" y="80785"/>
                  </a:lnTo>
                  <a:lnTo>
                    <a:pt x="500190" y="105000"/>
                  </a:lnTo>
                  <a:lnTo>
                    <a:pt x="504456" y="131225"/>
                  </a:lnTo>
                  <a:lnTo>
                    <a:pt x="502956" y="146665"/>
                  </a:lnTo>
                  <a:lnTo>
                    <a:pt x="480459" y="189292"/>
                  </a:lnTo>
                  <a:lnTo>
                    <a:pt x="444998" y="218736"/>
                  </a:lnTo>
                  <a:lnTo>
                    <a:pt x="386607" y="253921"/>
                  </a:lnTo>
                  <a:lnTo>
                    <a:pt x="365177" y="265875"/>
                  </a:lnTo>
                  <a:lnTo>
                    <a:pt x="347813" y="276147"/>
                  </a:lnTo>
                  <a:lnTo>
                    <a:pt x="312752" y="304689"/>
                  </a:lnTo>
                  <a:lnTo>
                    <a:pt x="298487" y="340202"/>
                  </a:lnTo>
                  <a:lnTo>
                    <a:pt x="296854" y="354227"/>
                  </a:lnTo>
                  <a:lnTo>
                    <a:pt x="295954" y="370712"/>
                  </a:lnTo>
                  <a:close/>
                </a:path>
                <a:path extrusionOk="0" h="489585" w="504825">
                  <a:moveTo>
                    <a:pt x="307152" y="489143"/>
                  </a:moveTo>
                  <a:lnTo>
                    <a:pt x="197836" y="489143"/>
                  </a:lnTo>
                  <a:lnTo>
                    <a:pt x="197836" y="421890"/>
                  </a:lnTo>
                  <a:lnTo>
                    <a:pt x="307152" y="421890"/>
                  </a:lnTo>
                  <a:lnTo>
                    <a:pt x="307152" y="489143"/>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61" name="Google Shape;861;p100"/>
            <p:cNvSpPr/>
            <p:nvPr/>
          </p:nvSpPr>
          <p:spPr>
            <a:xfrm>
              <a:off x="4442600" y="2236774"/>
              <a:ext cx="504825" cy="489584"/>
            </a:xfrm>
            <a:custGeom>
              <a:rect b="b" l="l" r="r" t="t"/>
              <a:pathLst>
                <a:path extrusionOk="0" h="489585" w="504825">
                  <a:moveTo>
                    <a:pt x="253294" y="0"/>
                  </a:moveTo>
                  <a:lnTo>
                    <a:pt x="201813" y="2234"/>
                  </a:lnTo>
                  <a:lnTo>
                    <a:pt x="155620" y="8939"/>
                  </a:lnTo>
                  <a:lnTo>
                    <a:pt x="114716" y="20114"/>
                  </a:lnTo>
                  <a:lnTo>
                    <a:pt x="79099" y="35758"/>
                  </a:lnTo>
                  <a:lnTo>
                    <a:pt x="26440" y="79391"/>
                  </a:lnTo>
                  <a:lnTo>
                    <a:pt x="0" y="138770"/>
                  </a:lnTo>
                  <a:lnTo>
                    <a:pt x="98651" y="145988"/>
                  </a:lnTo>
                  <a:lnTo>
                    <a:pt x="106816" y="122552"/>
                  </a:lnTo>
                  <a:lnTo>
                    <a:pt x="118515" y="102437"/>
                  </a:lnTo>
                  <a:lnTo>
                    <a:pt x="152509" y="72173"/>
                  </a:lnTo>
                  <a:lnTo>
                    <a:pt x="198636" y="54458"/>
                  </a:lnTo>
                  <a:lnTo>
                    <a:pt x="254894" y="48553"/>
                  </a:lnTo>
                  <a:lnTo>
                    <a:pt x="285389" y="50186"/>
                  </a:lnTo>
                  <a:lnTo>
                    <a:pt x="338981" y="63254"/>
                  </a:lnTo>
                  <a:lnTo>
                    <a:pt x="381208" y="88228"/>
                  </a:lnTo>
                  <a:lnTo>
                    <a:pt x="405804" y="135162"/>
                  </a:lnTo>
                  <a:lnTo>
                    <a:pt x="404871" y="144491"/>
                  </a:lnTo>
                  <a:lnTo>
                    <a:pt x="381219" y="178993"/>
                  </a:lnTo>
                  <a:lnTo>
                    <a:pt x="348779" y="200590"/>
                  </a:lnTo>
                  <a:lnTo>
                    <a:pt x="303020" y="226159"/>
                  </a:lnTo>
                  <a:lnTo>
                    <a:pt x="283867" y="237244"/>
                  </a:lnTo>
                  <a:lnTo>
                    <a:pt x="244862" y="264234"/>
                  </a:lnTo>
                  <a:lnTo>
                    <a:pt x="219166" y="292961"/>
                  </a:lnTo>
                  <a:lnTo>
                    <a:pt x="204169" y="336204"/>
                  </a:lnTo>
                  <a:lnTo>
                    <a:pt x="203169" y="352996"/>
                  </a:lnTo>
                  <a:lnTo>
                    <a:pt x="203169" y="356933"/>
                  </a:lnTo>
                  <a:lnTo>
                    <a:pt x="203346" y="362838"/>
                  </a:lnTo>
                  <a:lnTo>
                    <a:pt x="203702" y="370712"/>
                  </a:lnTo>
                  <a:lnTo>
                    <a:pt x="295954" y="370712"/>
                  </a:lnTo>
                  <a:lnTo>
                    <a:pt x="296854" y="354227"/>
                  </a:lnTo>
                  <a:lnTo>
                    <a:pt x="298487" y="340202"/>
                  </a:lnTo>
                  <a:lnTo>
                    <a:pt x="312752" y="304689"/>
                  </a:lnTo>
                  <a:lnTo>
                    <a:pt x="347813" y="276147"/>
                  </a:lnTo>
                  <a:lnTo>
                    <a:pt x="386607" y="253921"/>
                  </a:lnTo>
                  <a:lnTo>
                    <a:pt x="418669" y="235611"/>
                  </a:lnTo>
                  <a:lnTo>
                    <a:pt x="465595" y="203297"/>
                  </a:lnTo>
                  <a:lnTo>
                    <a:pt x="498457" y="161489"/>
                  </a:lnTo>
                  <a:lnTo>
                    <a:pt x="504456" y="131225"/>
                  </a:lnTo>
                  <a:lnTo>
                    <a:pt x="500190" y="105000"/>
                  </a:lnTo>
                  <a:lnTo>
                    <a:pt x="466062" y="58579"/>
                  </a:lnTo>
                  <a:lnTo>
                    <a:pt x="399172" y="21590"/>
                  </a:lnTo>
                  <a:lnTo>
                    <a:pt x="356345" y="9595"/>
                  </a:lnTo>
                  <a:lnTo>
                    <a:pt x="307719" y="2398"/>
                  </a:lnTo>
                  <a:lnTo>
                    <a:pt x="253294" y="0"/>
                  </a:lnTo>
                  <a:close/>
                </a:path>
                <a:path extrusionOk="0" h="489585" w="504825">
                  <a:moveTo>
                    <a:pt x="197836" y="421890"/>
                  </a:moveTo>
                  <a:lnTo>
                    <a:pt x="197836" y="489143"/>
                  </a:lnTo>
                  <a:lnTo>
                    <a:pt x="307152" y="489143"/>
                  </a:lnTo>
                  <a:lnTo>
                    <a:pt x="307152" y="421890"/>
                  </a:lnTo>
                  <a:lnTo>
                    <a:pt x="197836" y="421890"/>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1"/>
          <p:cNvSpPr txBox="1"/>
          <p:nvPr>
            <p:ph type="ctrTitle"/>
          </p:nvPr>
        </p:nvSpPr>
        <p:spPr>
          <a:xfrm>
            <a:off x="3911811" y="316785"/>
            <a:ext cx="8432400" cy="1156200"/>
          </a:xfrm>
          <a:prstGeom prst="rect">
            <a:avLst/>
          </a:prstGeom>
          <a:noFill/>
          <a:ln>
            <a:noFill/>
          </a:ln>
        </p:spPr>
        <p:txBody>
          <a:bodyPr anchorCtr="0" anchor="ctr" bIns="0" lIns="0" spcFirstLastPara="1" rIns="0" wrap="square" tIns="16925">
            <a:spAutoFit/>
          </a:bodyPr>
          <a:lstStyle/>
          <a:p>
            <a:pPr indent="0" lvl="0" marL="469888" rtl="0" algn="l">
              <a:lnSpc>
                <a:spcPct val="100000"/>
              </a:lnSpc>
              <a:spcBef>
                <a:spcPts val="0"/>
              </a:spcBef>
              <a:spcAft>
                <a:spcPts val="0"/>
              </a:spcAft>
              <a:buClr>
                <a:schemeClr val="dk1"/>
              </a:buClr>
              <a:buSzPts val="4400"/>
              <a:buFont typeface="Calibri"/>
              <a:buNone/>
            </a:pPr>
            <a:r>
              <a:rPr lang="en-US"/>
              <a:t>Better Approach to solve Blood Cell Segmentation?</a:t>
            </a:r>
            <a:endParaRPr/>
          </a:p>
        </p:txBody>
      </p:sp>
      <p:pic>
        <p:nvPicPr>
          <p:cNvPr id="867" name="Google Shape;867;p101"/>
          <p:cNvPicPr preferRelativeResize="0"/>
          <p:nvPr/>
        </p:nvPicPr>
        <p:blipFill rotWithShape="1">
          <a:blip r:embed="rId3">
            <a:alphaModFix/>
          </a:blip>
          <a:srcRect b="0" l="0" r="0" t="0"/>
          <a:stretch/>
        </p:blipFill>
        <p:spPr>
          <a:xfrm>
            <a:off x="7512088" y="2541737"/>
            <a:ext cx="4002611" cy="2944652"/>
          </a:xfrm>
          <a:prstGeom prst="rect">
            <a:avLst/>
          </a:prstGeom>
          <a:noFill/>
          <a:ln>
            <a:noFill/>
          </a:ln>
        </p:spPr>
      </p:pic>
      <p:pic>
        <p:nvPicPr>
          <p:cNvPr id="868" name="Google Shape;868;p101"/>
          <p:cNvPicPr preferRelativeResize="0"/>
          <p:nvPr/>
        </p:nvPicPr>
        <p:blipFill rotWithShape="1">
          <a:blip r:embed="rId4">
            <a:alphaModFix/>
          </a:blip>
          <a:srcRect b="0" l="0" r="0" t="0"/>
          <a:stretch/>
        </p:blipFill>
        <p:spPr>
          <a:xfrm>
            <a:off x="919566" y="2541732"/>
            <a:ext cx="4088004" cy="2944667"/>
          </a:xfrm>
          <a:prstGeom prst="rect">
            <a:avLst/>
          </a:prstGeom>
          <a:noFill/>
          <a:ln>
            <a:noFill/>
          </a:ln>
        </p:spPr>
      </p:pic>
      <p:grpSp>
        <p:nvGrpSpPr>
          <p:cNvPr id="869" name="Google Shape;869;p101"/>
          <p:cNvGrpSpPr/>
          <p:nvPr/>
        </p:nvGrpSpPr>
        <p:grpSpPr>
          <a:xfrm>
            <a:off x="5615834" y="3778265"/>
            <a:ext cx="1288625" cy="471593"/>
            <a:chOff x="4211875" y="2833699"/>
            <a:chExt cx="966469" cy="353695"/>
          </a:xfrm>
        </p:grpSpPr>
        <p:sp>
          <p:nvSpPr>
            <p:cNvPr id="870" name="Google Shape;870;p101"/>
            <p:cNvSpPr/>
            <p:nvPr/>
          </p:nvSpPr>
          <p:spPr>
            <a:xfrm>
              <a:off x="4211875" y="28336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71" name="Google Shape;871;p101"/>
            <p:cNvSpPr/>
            <p:nvPr/>
          </p:nvSpPr>
          <p:spPr>
            <a:xfrm>
              <a:off x="4211875" y="28336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872" name="Google Shape;872;p101"/>
          <p:cNvSpPr txBox="1"/>
          <p:nvPr/>
        </p:nvSpPr>
        <p:spPr>
          <a:xfrm>
            <a:off x="5348601" y="3234775"/>
            <a:ext cx="1976967"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Deep Learning</a:t>
            </a:r>
            <a:endParaRPr sz="2400">
              <a:solidFill>
                <a:schemeClr val="dk1"/>
              </a:solidFill>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02"/>
          <p:cNvSpPr txBox="1"/>
          <p:nvPr>
            <p:ph type="title"/>
          </p:nvPr>
        </p:nvSpPr>
        <p:spPr>
          <a:xfrm>
            <a:off x="5016671" y="2459947"/>
            <a:ext cx="22065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Thank you</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03"/>
          <p:cNvSpPr txBox="1"/>
          <p:nvPr>
            <p:ph type="title"/>
          </p:nvPr>
        </p:nvSpPr>
        <p:spPr>
          <a:xfrm>
            <a:off x="826228" y="2459941"/>
            <a:ext cx="106941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Approach 2 - Naive Deep Learning based Approach</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4"/>
          <p:cNvSpPr txBox="1"/>
          <p:nvPr/>
        </p:nvSpPr>
        <p:spPr>
          <a:xfrm>
            <a:off x="1129265" y="1337375"/>
            <a:ext cx="9743440" cy="4818413"/>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Introduction is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2400"/>
              <a:buFont typeface="Arial"/>
              <a:buNone/>
            </a:pPr>
            <a:r>
              <a:t/>
            </a:r>
            <a:endParaRPr b="0" i="0" sz="2400" u="none" cap="none" strike="noStrike">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Understanding Deep Learning Architectures for Image Segmentation</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Project on Lane Segmentation for Self Driving Cars</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What’s Next?</a:t>
            </a:r>
            <a:endParaRPr sz="2400">
              <a:solidFill>
                <a:schemeClr val="dk1"/>
              </a:solidFill>
              <a:latin typeface="Roboto"/>
              <a:ea typeface="Roboto"/>
              <a:cs typeface="Roboto"/>
              <a:sym typeface="Roboto"/>
            </a:endParaRPr>
          </a:p>
        </p:txBody>
      </p:sp>
      <p:sp>
        <p:nvSpPr>
          <p:cNvPr id="888" name="Google Shape;888;p10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50112"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889" name="Google Shape;889;p104"/>
          <p:cNvSpPr/>
          <p:nvPr/>
        </p:nvSpPr>
        <p:spPr>
          <a:xfrm>
            <a:off x="781199" y="4084900"/>
            <a:ext cx="10500360" cy="2116667"/>
          </a:xfrm>
          <a:custGeom>
            <a:rect b="b" l="l" r="r" t="t"/>
            <a:pathLst>
              <a:path extrusionOk="0" h="1587500" w="7875270">
                <a:moveTo>
                  <a:pt x="7874699" y="1587299"/>
                </a:moveTo>
                <a:lnTo>
                  <a:pt x="0" y="1587299"/>
                </a:lnTo>
                <a:lnTo>
                  <a:pt x="0" y="0"/>
                </a:lnTo>
                <a:lnTo>
                  <a:pt x="7874699" y="0"/>
                </a:lnTo>
                <a:lnTo>
                  <a:pt x="7874699" y="15872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90" name="Google Shape;890;p104"/>
          <p:cNvSpPr/>
          <p:nvPr/>
        </p:nvSpPr>
        <p:spPr>
          <a:xfrm>
            <a:off x="846201" y="1252201"/>
            <a:ext cx="9510607" cy="2366433"/>
          </a:xfrm>
          <a:custGeom>
            <a:rect b="b" l="l" r="r" t="t"/>
            <a:pathLst>
              <a:path extrusionOk="0" h="1774825" w="7132955">
                <a:moveTo>
                  <a:pt x="7132499" y="1774199"/>
                </a:moveTo>
                <a:lnTo>
                  <a:pt x="0" y="1774199"/>
                </a:lnTo>
                <a:lnTo>
                  <a:pt x="0" y="0"/>
                </a:lnTo>
                <a:lnTo>
                  <a:pt x="7132499" y="0"/>
                </a:lnTo>
                <a:lnTo>
                  <a:pt x="7132499" y="17741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0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347860" rtl="0" algn="l">
              <a:lnSpc>
                <a:spcPct val="100000"/>
              </a:lnSpc>
              <a:spcBef>
                <a:spcPts val="0"/>
              </a:spcBef>
              <a:spcAft>
                <a:spcPts val="0"/>
              </a:spcAft>
              <a:buClr>
                <a:schemeClr val="dk1"/>
              </a:buClr>
              <a:buSzPts val="4400"/>
              <a:buFont typeface="Calibri"/>
              <a:buNone/>
            </a:pPr>
            <a:r>
              <a:rPr lang="en-US"/>
              <a:t>Approach to solve Blood Cell Segmentation</a:t>
            </a:r>
            <a:endParaRPr/>
          </a:p>
        </p:txBody>
      </p:sp>
      <p:pic>
        <p:nvPicPr>
          <p:cNvPr id="896" name="Google Shape;896;p105"/>
          <p:cNvPicPr preferRelativeResize="0"/>
          <p:nvPr/>
        </p:nvPicPr>
        <p:blipFill rotWithShape="1">
          <a:blip r:embed="rId3">
            <a:alphaModFix/>
          </a:blip>
          <a:srcRect b="0" l="0" r="0" t="0"/>
          <a:stretch/>
        </p:blipFill>
        <p:spPr>
          <a:xfrm>
            <a:off x="7512088" y="2541737"/>
            <a:ext cx="4002611" cy="2944652"/>
          </a:xfrm>
          <a:prstGeom prst="rect">
            <a:avLst/>
          </a:prstGeom>
          <a:noFill/>
          <a:ln>
            <a:noFill/>
          </a:ln>
        </p:spPr>
      </p:pic>
      <p:pic>
        <p:nvPicPr>
          <p:cNvPr id="897" name="Google Shape;897;p105"/>
          <p:cNvPicPr preferRelativeResize="0"/>
          <p:nvPr/>
        </p:nvPicPr>
        <p:blipFill rotWithShape="1">
          <a:blip r:embed="rId4">
            <a:alphaModFix/>
          </a:blip>
          <a:srcRect b="0" l="0" r="0" t="0"/>
          <a:stretch/>
        </p:blipFill>
        <p:spPr>
          <a:xfrm>
            <a:off x="919566" y="2541732"/>
            <a:ext cx="4088004" cy="2944667"/>
          </a:xfrm>
          <a:prstGeom prst="rect">
            <a:avLst/>
          </a:prstGeom>
          <a:noFill/>
          <a:ln>
            <a:noFill/>
          </a:ln>
        </p:spPr>
      </p:pic>
      <p:grpSp>
        <p:nvGrpSpPr>
          <p:cNvPr id="898" name="Google Shape;898;p105"/>
          <p:cNvGrpSpPr/>
          <p:nvPr/>
        </p:nvGrpSpPr>
        <p:grpSpPr>
          <a:xfrm>
            <a:off x="5615834" y="3778265"/>
            <a:ext cx="1288625" cy="471593"/>
            <a:chOff x="4211875" y="2833699"/>
            <a:chExt cx="966469" cy="353695"/>
          </a:xfrm>
        </p:grpSpPr>
        <p:sp>
          <p:nvSpPr>
            <p:cNvPr id="899" name="Google Shape;899;p105"/>
            <p:cNvSpPr/>
            <p:nvPr/>
          </p:nvSpPr>
          <p:spPr>
            <a:xfrm>
              <a:off x="4211875" y="28336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00" name="Google Shape;900;p105"/>
            <p:cNvSpPr/>
            <p:nvPr/>
          </p:nvSpPr>
          <p:spPr>
            <a:xfrm>
              <a:off x="4211875" y="28336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901" name="Google Shape;901;p105"/>
          <p:cNvSpPr txBox="1"/>
          <p:nvPr/>
        </p:nvSpPr>
        <p:spPr>
          <a:xfrm>
            <a:off x="5348601" y="3237485"/>
            <a:ext cx="154516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Roboto"/>
                <a:ea typeface="Roboto"/>
                <a:cs typeface="Roboto"/>
                <a:sym typeface="Roboto"/>
              </a:rPr>
              <a:t>Deep Learning</a:t>
            </a:r>
            <a:endParaRPr sz="1867">
              <a:solidFill>
                <a:schemeClr val="dk1"/>
              </a:solidFill>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pic>
        <p:nvPicPr>
          <p:cNvPr id="906" name="Google Shape;906;p106"/>
          <p:cNvPicPr preferRelativeResize="0"/>
          <p:nvPr/>
        </p:nvPicPr>
        <p:blipFill rotWithShape="1">
          <a:blip r:embed="rId3">
            <a:alphaModFix/>
          </a:blip>
          <a:srcRect b="0" l="0" r="0" t="0"/>
          <a:stretch/>
        </p:blipFill>
        <p:spPr>
          <a:xfrm>
            <a:off x="919564" y="1748597"/>
            <a:ext cx="4377813" cy="3352113"/>
          </a:xfrm>
          <a:prstGeom prst="rect">
            <a:avLst/>
          </a:prstGeom>
          <a:noFill/>
          <a:ln>
            <a:noFill/>
          </a:ln>
        </p:spPr>
      </p:pic>
      <p:graphicFrame>
        <p:nvGraphicFramePr>
          <p:cNvPr id="907" name="Google Shape;907;p106"/>
          <p:cNvGraphicFramePr/>
          <p:nvPr/>
        </p:nvGraphicFramePr>
        <p:xfrm>
          <a:off x="878218" y="1697795"/>
          <a:ext cx="3000000" cy="3000000"/>
        </p:xfrm>
        <a:graphic>
          <a:graphicData uri="http://schemas.openxmlformats.org/drawingml/2006/table">
            <a:tbl>
              <a:tblPr bandRow="1" firstRow="1">
                <a:noFill/>
                <a:tableStyleId>{3C1B52D4-62BF-48E3-8983-B14667D33490}</a:tableStyleId>
              </a:tblPr>
              <a:tblGrid>
                <a:gridCol w="2201325"/>
                <a:gridCol w="2197950"/>
              </a:tblGrid>
              <a:tr h="1695025">
                <a:tc>
                  <a:txBody>
                    <a:bodyPr/>
                    <a:lstStyle/>
                    <a:p>
                      <a:pPr indent="0" lvl="0" marL="0" marR="511175" rtl="0" algn="r">
                        <a:lnSpc>
                          <a:spcPct val="100000"/>
                        </a:lnSpc>
                        <a:spcBef>
                          <a:spcPts val="0"/>
                        </a:spcBef>
                        <a:spcAft>
                          <a:spcPts val="0"/>
                        </a:spcAft>
                        <a:buNone/>
                      </a:pPr>
                      <a:r>
                        <a:rPr b="1" lang="en-US" sz="4800" u="none" cap="none" strike="noStrike">
                          <a:solidFill>
                            <a:srgbClr val="FF0000"/>
                          </a:solidFill>
                          <a:latin typeface="Arial"/>
                          <a:ea typeface="Arial"/>
                          <a:cs typeface="Arial"/>
                          <a:sym typeface="Arial"/>
                        </a:rPr>
                        <a:t>No</a:t>
                      </a:r>
                      <a:endParaRPr sz="4800" u="none" cap="none" strike="noStrike">
                        <a:latin typeface="Arial"/>
                        <a:ea typeface="Arial"/>
                        <a:cs typeface="Arial"/>
                        <a:sym typeface="Arial"/>
                      </a:endParaRPr>
                    </a:p>
                  </a:txBody>
                  <a:tcPr marT="453825" marB="0" marR="0" marL="0">
                    <a:lnL cap="flat" cmpd="sng" w="57150">
                      <a:solidFill>
                        <a:srgbClr val="FF0000"/>
                      </a:solidFill>
                      <a:prstDash val="solid"/>
                      <a:round/>
                      <a:headEnd len="sm" w="sm" type="none"/>
                      <a:tailEnd len="sm" w="sm" type="none"/>
                    </a:lnL>
                    <a:lnR cap="flat" cmpd="sng" w="38100">
                      <a:solidFill>
                        <a:srgbClr val="00FF00"/>
                      </a:solidFill>
                      <a:prstDash val="solid"/>
                      <a:round/>
                      <a:headEnd len="sm" w="sm" type="none"/>
                      <a:tailEnd len="sm" w="sm" type="none"/>
                    </a:lnR>
                    <a:lnT cap="flat" cmpd="sng" w="38100">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4800" u="none" cap="none" strike="noStrike">
                          <a:solidFill>
                            <a:srgbClr val="00FF00"/>
                          </a:solidFill>
                          <a:latin typeface="Arial"/>
                          <a:ea typeface="Arial"/>
                          <a:cs typeface="Arial"/>
                          <a:sym typeface="Arial"/>
                        </a:rPr>
                        <a:t>Yes</a:t>
                      </a:r>
                      <a:endParaRPr sz="4800" u="none" cap="none" strike="noStrike">
                        <a:latin typeface="Arial"/>
                        <a:ea typeface="Arial"/>
                        <a:cs typeface="Arial"/>
                        <a:sym typeface="Arial"/>
                      </a:endParaRPr>
                    </a:p>
                  </a:txBody>
                  <a:tcPr marT="447050" marB="0" marR="0" marL="0">
                    <a:lnL cap="flat" cmpd="sng" w="38100">
                      <a:solidFill>
                        <a:srgbClr val="00FF00"/>
                      </a:solidFill>
                      <a:prstDash val="solid"/>
                      <a:round/>
                      <a:headEnd len="sm" w="sm" type="none"/>
                      <a:tailEnd len="sm" w="sm" type="none"/>
                    </a:lnL>
                    <a:lnR cap="flat" cmpd="sng" w="57150">
                      <a:solidFill>
                        <a:srgbClr val="00FF00"/>
                      </a:solidFill>
                      <a:prstDash val="solid"/>
                      <a:round/>
                      <a:headEnd len="sm" w="sm" type="none"/>
                      <a:tailEnd len="sm" w="sm" type="none"/>
                    </a:lnR>
                    <a:lnT cap="flat" cmpd="sng" w="57150">
                      <a:solidFill>
                        <a:srgbClr val="00FF00"/>
                      </a:solidFill>
                      <a:prstDash val="solid"/>
                      <a:round/>
                      <a:headEnd len="sm" w="sm" type="none"/>
                      <a:tailEnd len="sm" w="sm" type="none"/>
                    </a:lnT>
                    <a:lnB cap="flat" cmpd="sng" w="76200">
                      <a:solidFill>
                        <a:srgbClr val="00FF00"/>
                      </a:solidFill>
                      <a:prstDash val="solid"/>
                      <a:round/>
                      <a:headEnd len="sm" w="sm" type="none"/>
                      <a:tailEnd len="sm" w="sm" type="none"/>
                    </a:lnB>
                  </a:tcPr>
                </a:tc>
              </a:tr>
              <a:tr h="1695875">
                <a:tc>
                  <a:txBody>
                    <a:bodyPr/>
                    <a:lstStyle/>
                    <a:p>
                      <a:pPr indent="0" lvl="0" marL="0" marR="511175" rtl="0" algn="r">
                        <a:lnSpc>
                          <a:spcPct val="100000"/>
                        </a:lnSpc>
                        <a:spcBef>
                          <a:spcPts val="0"/>
                        </a:spcBef>
                        <a:spcAft>
                          <a:spcPts val="0"/>
                        </a:spcAft>
                        <a:buNone/>
                      </a:pPr>
                      <a:r>
                        <a:rPr b="1" lang="en-US" sz="4800" u="none" cap="none" strike="noStrike">
                          <a:solidFill>
                            <a:srgbClr val="FF0000"/>
                          </a:solidFill>
                          <a:latin typeface="Arial"/>
                          <a:ea typeface="Arial"/>
                          <a:cs typeface="Arial"/>
                          <a:sym typeface="Arial"/>
                        </a:rPr>
                        <a:t>No</a:t>
                      </a:r>
                      <a:endParaRPr sz="4800" u="none" cap="none" strike="noStrike">
                        <a:latin typeface="Arial"/>
                        <a:ea typeface="Arial"/>
                        <a:cs typeface="Arial"/>
                        <a:sym typeface="Arial"/>
                      </a:endParaRPr>
                    </a:p>
                  </a:txBody>
                  <a:tcPr marT="455500" marB="0" marR="0" marL="0">
                    <a:lnL cap="flat" cmpd="sng" w="57150">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38100">
                      <a:solidFill>
                        <a:srgbClr val="FF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4800" u="none" cap="none" strike="noStrike">
                          <a:solidFill>
                            <a:srgbClr val="FF0000"/>
                          </a:solidFill>
                          <a:latin typeface="Arial"/>
                          <a:ea typeface="Arial"/>
                          <a:cs typeface="Arial"/>
                          <a:sym typeface="Arial"/>
                        </a:rPr>
                        <a:t>No</a:t>
                      </a:r>
                      <a:endParaRPr sz="4800" u="none" cap="none" strike="noStrike">
                        <a:latin typeface="Arial"/>
                        <a:ea typeface="Arial"/>
                        <a:cs typeface="Arial"/>
                        <a:sym typeface="Arial"/>
                      </a:endParaRPr>
                    </a:p>
                  </a:txBody>
                  <a:tcPr marT="455500" marB="0" marR="0" marL="0">
                    <a:lnL cap="flat" cmpd="sng" w="28575">
                      <a:solidFill>
                        <a:srgbClr val="FF0000"/>
                      </a:solidFill>
                      <a:prstDash val="solid"/>
                      <a:round/>
                      <a:headEnd len="sm" w="sm" type="none"/>
                      <a:tailEnd len="sm" w="sm" type="none"/>
                    </a:lnL>
                    <a:lnR cap="flat" cmpd="sng" w="57150">
                      <a:solidFill>
                        <a:srgbClr val="FF0000"/>
                      </a:solidFill>
                      <a:prstDash val="solid"/>
                      <a:round/>
                      <a:headEnd len="sm" w="sm" type="none"/>
                      <a:tailEnd len="sm" w="sm" type="none"/>
                    </a:lnR>
                    <a:lnT cap="flat" cmpd="sng" w="76200">
                      <a:solidFill>
                        <a:srgbClr val="00FF00"/>
                      </a:solidFill>
                      <a:prstDash val="solid"/>
                      <a:round/>
                      <a:headEnd len="sm" w="sm" type="none"/>
                      <a:tailEnd len="sm" w="sm" type="none"/>
                    </a:lnT>
                    <a:lnB cap="flat" cmpd="sng" w="38100">
                      <a:solidFill>
                        <a:srgbClr val="FF0000"/>
                      </a:solidFill>
                      <a:prstDash val="solid"/>
                      <a:round/>
                      <a:headEnd len="sm" w="sm" type="none"/>
                      <a:tailEnd len="sm" w="sm" type="none"/>
                    </a:lnB>
                  </a:tcPr>
                </a:tc>
              </a:tr>
            </a:tbl>
          </a:graphicData>
        </a:graphic>
      </p:graphicFrame>
      <p:sp>
        <p:nvSpPr>
          <p:cNvPr id="908" name="Google Shape;908;p10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969409" rtl="0" algn="l">
              <a:lnSpc>
                <a:spcPct val="100000"/>
              </a:lnSpc>
              <a:spcBef>
                <a:spcPts val="0"/>
              </a:spcBef>
              <a:spcAft>
                <a:spcPts val="0"/>
              </a:spcAft>
              <a:buClr>
                <a:schemeClr val="dk1"/>
              </a:buClr>
              <a:buSzPts val="4400"/>
              <a:buFont typeface="Calibri"/>
              <a:buNone/>
            </a:pPr>
            <a:r>
              <a:rPr lang="en-US"/>
              <a:t>Recap - Approach to solve Blood Cell Detection</a:t>
            </a:r>
            <a:endParaRPr/>
          </a:p>
        </p:txBody>
      </p:sp>
      <p:sp>
        <p:nvSpPr>
          <p:cNvPr id="909" name="Google Shape;909;p106"/>
          <p:cNvSpPr txBox="1"/>
          <p:nvPr/>
        </p:nvSpPr>
        <p:spPr>
          <a:xfrm>
            <a:off x="6314066" y="1778573"/>
            <a:ext cx="5383105" cy="250124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1: </a:t>
            </a:r>
            <a:r>
              <a:rPr lang="en-US" sz="2400">
                <a:solidFill>
                  <a:schemeClr val="dk1"/>
                </a:solidFill>
                <a:latin typeface="Roboto"/>
                <a:ea typeface="Roboto"/>
                <a:cs typeface="Roboto"/>
                <a:sym typeface="Roboto"/>
              </a:rPr>
              <a:t>Divide image into patches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2: </a:t>
            </a:r>
            <a:r>
              <a:rPr lang="en-US" sz="2400">
                <a:solidFill>
                  <a:schemeClr val="dk1"/>
                </a:solidFill>
                <a:latin typeface="Roboto"/>
                <a:ea typeface="Roboto"/>
                <a:cs typeface="Roboto"/>
                <a:sym typeface="Roboto"/>
              </a:rPr>
              <a:t>Classify each patch</a:t>
            </a:r>
            <a:endParaRPr sz="2400">
              <a:solidFill>
                <a:schemeClr val="dk1"/>
              </a:solidFill>
              <a:latin typeface="Roboto"/>
              <a:ea typeface="Roboto"/>
              <a:cs typeface="Roboto"/>
              <a:sym typeface="Roboto"/>
            </a:endParaRPr>
          </a:p>
          <a:p>
            <a:pPr indent="-489361" lvl="0" marL="505447" marR="6773" rtl="0" algn="l">
              <a:lnSpc>
                <a:spcPct val="201000"/>
              </a:lnSpc>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3: </a:t>
            </a:r>
            <a:r>
              <a:rPr lang="en-US" sz="2400">
                <a:solidFill>
                  <a:schemeClr val="dk1"/>
                </a:solidFill>
                <a:latin typeface="Roboto"/>
                <a:ea typeface="Roboto"/>
                <a:cs typeface="Roboto"/>
                <a:sym typeface="Roboto"/>
              </a:rPr>
              <a:t>Return Patch coordinates as bounding box</a:t>
            </a:r>
            <a:endParaRPr sz="2400">
              <a:solidFill>
                <a:schemeClr val="dk1"/>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grpSp>
        <p:nvGrpSpPr>
          <p:cNvPr id="914" name="Google Shape;914;p107"/>
          <p:cNvGrpSpPr/>
          <p:nvPr/>
        </p:nvGrpSpPr>
        <p:grpSpPr>
          <a:xfrm>
            <a:off x="676666" y="2471532"/>
            <a:ext cx="4088004" cy="2944667"/>
            <a:chOff x="507499" y="1853649"/>
            <a:chExt cx="3066003" cy="2208500"/>
          </a:xfrm>
        </p:grpSpPr>
        <p:pic>
          <p:nvPicPr>
            <p:cNvPr id="915" name="Google Shape;915;p107"/>
            <p:cNvPicPr preferRelativeResize="0"/>
            <p:nvPr/>
          </p:nvPicPr>
          <p:blipFill rotWithShape="1">
            <a:blip r:embed="rId3">
              <a:alphaModFix/>
            </a:blip>
            <a:srcRect b="0" l="0" r="0" t="0"/>
            <a:stretch/>
          </p:blipFill>
          <p:spPr>
            <a:xfrm>
              <a:off x="507499" y="1853649"/>
              <a:ext cx="3066003" cy="2208500"/>
            </a:xfrm>
            <a:prstGeom prst="rect">
              <a:avLst/>
            </a:prstGeom>
            <a:noFill/>
            <a:ln>
              <a:noFill/>
            </a:ln>
          </p:spPr>
        </p:pic>
        <p:pic>
          <p:nvPicPr>
            <p:cNvPr id="916" name="Google Shape;916;p107"/>
            <p:cNvPicPr preferRelativeResize="0"/>
            <p:nvPr/>
          </p:nvPicPr>
          <p:blipFill rotWithShape="1">
            <a:blip r:embed="rId4">
              <a:alphaModFix/>
            </a:blip>
            <a:srcRect b="0" l="0" r="0" t="0"/>
            <a:stretch/>
          </p:blipFill>
          <p:spPr>
            <a:xfrm>
              <a:off x="2860843" y="2341925"/>
              <a:ext cx="230699" cy="200099"/>
            </a:xfrm>
            <a:prstGeom prst="rect">
              <a:avLst/>
            </a:prstGeom>
            <a:noFill/>
            <a:ln>
              <a:noFill/>
            </a:ln>
          </p:spPr>
        </p:pic>
      </p:grpSp>
      <p:sp>
        <p:nvSpPr>
          <p:cNvPr id="917" name="Google Shape;917;p10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grpSp>
        <p:nvGrpSpPr>
          <p:cNvPr id="922" name="Google Shape;922;p108"/>
          <p:cNvGrpSpPr/>
          <p:nvPr/>
        </p:nvGrpSpPr>
        <p:grpSpPr>
          <a:xfrm>
            <a:off x="676666" y="1272466"/>
            <a:ext cx="7044801" cy="4143733"/>
            <a:chOff x="507499" y="954349"/>
            <a:chExt cx="5283601" cy="3107800"/>
          </a:xfrm>
        </p:grpSpPr>
        <p:pic>
          <p:nvPicPr>
            <p:cNvPr id="923" name="Google Shape;923;p108"/>
            <p:cNvPicPr preferRelativeResize="0"/>
            <p:nvPr/>
          </p:nvPicPr>
          <p:blipFill rotWithShape="1">
            <a:blip r:embed="rId3">
              <a:alphaModFix/>
            </a:blip>
            <a:srcRect b="0" l="0" r="0" t="0"/>
            <a:stretch/>
          </p:blipFill>
          <p:spPr>
            <a:xfrm>
              <a:off x="507499" y="1853649"/>
              <a:ext cx="3066003" cy="2208500"/>
            </a:xfrm>
            <a:prstGeom prst="rect">
              <a:avLst/>
            </a:prstGeom>
            <a:noFill/>
            <a:ln>
              <a:noFill/>
            </a:ln>
          </p:spPr>
        </p:pic>
        <p:pic>
          <p:nvPicPr>
            <p:cNvPr id="924" name="Google Shape;924;p108"/>
            <p:cNvPicPr preferRelativeResize="0"/>
            <p:nvPr/>
          </p:nvPicPr>
          <p:blipFill rotWithShape="1">
            <a:blip r:embed="rId4">
              <a:alphaModFix/>
            </a:blip>
            <a:srcRect b="0" l="0" r="0" t="0"/>
            <a:stretch/>
          </p:blipFill>
          <p:spPr>
            <a:xfrm>
              <a:off x="2860843" y="2341924"/>
              <a:ext cx="230699" cy="200099"/>
            </a:xfrm>
            <a:prstGeom prst="rect">
              <a:avLst/>
            </a:prstGeom>
            <a:noFill/>
            <a:ln>
              <a:noFill/>
            </a:ln>
          </p:spPr>
        </p:pic>
        <p:sp>
          <p:nvSpPr>
            <p:cNvPr id="925" name="Google Shape;925;p108"/>
            <p:cNvSpPr/>
            <p:nvPr/>
          </p:nvSpPr>
          <p:spPr>
            <a:xfrm>
              <a:off x="3127447" y="1570174"/>
              <a:ext cx="1304925" cy="836930"/>
            </a:xfrm>
            <a:custGeom>
              <a:rect b="b" l="l" r="r" t="t"/>
              <a:pathLst>
                <a:path extrusionOk="0" h="836930" w="1304925">
                  <a:moveTo>
                    <a:pt x="0" y="836554"/>
                  </a:moveTo>
                  <a:lnTo>
                    <a:pt x="1304345"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926" name="Google Shape;926;p108"/>
            <p:cNvPicPr preferRelativeResize="0"/>
            <p:nvPr/>
          </p:nvPicPr>
          <p:blipFill rotWithShape="1">
            <a:blip r:embed="rId5">
              <a:alphaModFix/>
            </a:blip>
            <a:srcRect b="0" l="0" r="0" t="0"/>
            <a:stretch/>
          </p:blipFill>
          <p:spPr>
            <a:xfrm>
              <a:off x="3086410" y="2367605"/>
              <a:ext cx="80161" cy="68859"/>
            </a:xfrm>
            <a:prstGeom prst="rect">
              <a:avLst/>
            </a:prstGeom>
            <a:noFill/>
            <a:ln>
              <a:noFill/>
            </a:ln>
          </p:spPr>
        </p:pic>
        <p:pic>
          <p:nvPicPr>
            <p:cNvPr id="927" name="Google Shape;927;p108"/>
            <p:cNvPicPr preferRelativeResize="0"/>
            <p:nvPr/>
          </p:nvPicPr>
          <p:blipFill rotWithShape="1">
            <a:blip r:embed="rId6">
              <a:alphaModFix/>
            </a:blip>
            <a:srcRect b="0" l="0" r="0" t="0"/>
            <a:stretch/>
          </p:blipFill>
          <p:spPr>
            <a:xfrm>
              <a:off x="4431801" y="954349"/>
              <a:ext cx="1359299" cy="1231799"/>
            </a:xfrm>
            <a:prstGeom prst="rect">
              <a:avLst/>
            </a:prstGeom>
            <a:noFill/>
            <a:ln>
              <a:noFill/>
            </a:ln>
          </p:spPr>
        </p:pic>
        <p:pic>
          <p:nvPicPr>
            <p:cNvPr id="928" name="Google Shape;928;p108"/>
            <p:cNvPicPr preferRelativeResize="0"/>
            <p:nvPr/>
          </p:nvPicPr>
          <p:blipFill rotWithShape="1">
            <a:blip r:embed="rId4">
              <a:alphaModFix/>
            </a:blip>
            <a:srcRect b="0" l="0" r="0" t="0"/>
            <a:stretch/>
          </p:blipFill>
          <p:spPr>
            <a:xfrm>
              <a:off x="5080168" y="1470199"/>
              <a:ext cx="230699" cy="200099"/>
            </a:xfrm>
            <a:prstGeom prst="rect">
              <a:avLst/>
            </a:prstGeom>
            <a:noFill/>
            <a:ln>
              <a:noFill/>
            </a:ln>
          </p:spPr>
        </p:pic>
      </p:grpSp>
      <p:sp>
        <p:nvSpPr>
          <p:cNvPr id="929" name="Google Shape;929;p10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9"/>
          <p:cNvSpPr txBox="1"/>
          <p:nvPr/>
        </p:nvSpPr>
        <p:spPr>
          <a:xfrm>
            <a:off x="8599601" y="1272466"/>
            <a:ext cx="2654300" cy="590760"/>
          </a:xfrm>
          <a:prstGeom prst="rect">
            <a:avLst/>
          </a:prstGeom>
          <a:noFill/>
          <a:ln cap="flat" cmpd="sng" w="38075">
            <a:solidFill>
              <a:srgbClr val="FF0000"/>
            </a:solidFill>
            <a:prstDash val="solid"/>
            <a:round/>
            <a:headEnd len="sm" w="sm" type="none"/>
            <a:tailEnd len="sm" w="sm" type="none"/>
          </a:ln>
        </p:spPr>
        <p:txBody>
          <a:bodyPr anchorCtr="0" anchor="t" bIns="0" lIns="0" spcFirstLastPara="1" rIns="0" wrap="square" tIns="97350">
            <a:spAutoFit/>
          </a:bodyPr>
          <a:lstStyle/>
          <a:p>
            <a:pPr indent="0" lvl="0" marL="140543" marR="0" rtl="0" algn="l">
              <a:spcBef>
                <a:spcPts val="0"/>
              </a:spcBef>
              <a:spcAft>
                <a:spcPts val="0"/>
              </a:spcAft>
              <a:buNone/>
            </a:pPr>
            <a:r>
              <a:rPr b="1" lang="en-US" sz="3200">
                <a:solidFill>
                  <a:srgbClr val="FF0000"/>
                </a:solidFill>
                <a:latin typeface="Arial"/>
                <a:ea typeface="Arial"/>
                <a:cs typeface="Arial"/>
                <a:sym typeface="Arial"/>
              </a:rPr>
              <a:t>Background</a:t>
            </a:r>
            <a:endParaRPr sz="3200">
              <a:solidFill>
                <a:schemeClr val="dk1"/>
              </a:solidFill>
              <a:latin typeface="Arial"/>
              <a:ea typeface="Arial"/>
              <a:cs typeface="Arial"/>
              <a:sym typeface="Arial"/>
            </a:endParaRPr>
          </a:p>
        </p:txBody>
      </p:sp>
      <p:grpSp>
        <p:nvGrpSpPr>
          <p:cNvPr id="935" name="Google Shape;935;p109"/>
          <p:cNvGrpSpPr/>
          <p:nvPr/>
        </p:nvGrpSpPr>
        <p:grpSpPr>
          <a:xfrm>
            <a:off x="676665" y="1272466"/>
            <a:ext cx="7923486" cy="4143733"/>
            <a:chOff x="507499" y="954349"/>
            <a:chExt cx="5942614" cy="3107800"/>
          </a:xfrm>
        </p:grpSpPr>
        <p:pic>
          <p:nvPicPr>
            <p:cNvPr id="936" name="Google Shape;936;p109"/>
            <p:cNvPicPr preferRelativeResize="0"/>
            <p:nvPr/>
          </p:nvPicPr>
          <p:blipFill rotWithShape="1">
            <a:blip r:embed="rId3">
              <a:alphaModFix/>
            </a:blip>
            <a:srcRect b="0" l="0" r="0" t="0"/>
            <a:stretch/>
          </p:blipFill>
          <p:spPr>
            <a:xfrm>
              <a:off x="507499" y="1853649"/>
              <a:ext cx="3066003" cy="2208500"/>
            </a:xfrm>
            <a:prstGeom prst="rect">
              <a:avLst/>
            </a:prstGeom>
            <a:noFill/>
            <a:ln>
              <a:noFill/>
            </a:ln>
          </p:spPr>
        </p:pic>
        <p:pic>
          <p:nvPicPr>
            <p:cNvPr id="937" name="Google Shape;937;p109"/>
            <p:cNvPicPr preferRelativeResize="0"/>
            <p:nvPr/>
          </p:nvPicPr>
          <p:blipFill rotWithShape="1">
            <a:blip r:embed="rId4">
              <a:alphaModFix/>
            </a:blip>
            <a:srcRect b="0" l="0" r="0" t="0"/>
            <a:stretch/>
          </p:blipFill>
          <p:spPr>
            <a:xfrm>
              <a:off x="2860843" y="2341924"/>
              <a:ext cx="230699" cy="200099"/>
            </a:xfrm>
            <a:prstGeom prst="rect">
              <a:avLst/>
            </a:prstGeom>
            <a:noFill/>
            <a:ln>
              <a:noFill/>
            </a:ln>
          </p:spPr>
        </p:pic>
        <p:sp>
          <p:nvSpPr>
            <p:cNvPr id="938" name="Google Shape;938;p109"/>
            <p:cNvSpPr/>
            <p:nvPr/>
          </p:nvSpPr>
          <p:spPr>
            <a:xfrm>
              <a:off x="3127447" y="1570174"/>
              <a:ext cx="1304925" cy="836930"/>
            </a:xfrm>
            <a:custGeom>
              <a:rect b="b" l="l" r="r" t="t"/>
              <a:pathLst>
                <a:path extrusionOk="0" h="836930" w="1304925">
                  <a:moveTo>
                    <a:pt x="0" y="836554"/>
                  </a:moveTo>
                  <a:lnTo>
                    <a:pt x="1304345"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939" name="Google Shape;939;p109"/>
            <p:cNvPicPr preferRelativeResize="0"/>
            <p:nvPr/>
          </p:nvPicPr>
          <p:blipFill rotWithShape="1">
            <a:blip r:embed="rId5">
              <a:alphaModFix/>
            </a:blip>
            <a:srcRect b="0" l="0" r="0" t="0"/>
            <a:stretch/>
          </p:blipFill>
          <p:spPr>
            <a:xfrm>
              <a:off x="3086410" y="2367605"/>
              <a:ext cx="80161" cy="68859"/>
            </a:xfrm>
            <a:prstGeom prst="rect">
              <a:avLst/>
            </a:prstGeom>
            <a:noFill/>
            <a:ln>
              <a:noFill/>
            </a:ln>
          </p:spPr>
        </p:pic>
        <p:pic>
          <p:nvPicPr>
            <p:cNvPr id="940" name="Google Shape;940;p109"/>
            <p:cNvPicPr preferRelativeResize="0"/>
            <p:nvPr/>
          </p:nvPicPr>
          <p:blipFill rotWithShape="1">
            <a:blip r:embed="rId6">
              <a:alphaModFix/>
            </a:blip>
            <a:srcRect b="0" l="0" r="0" t="0"/>
            <a:stretch/>
          </p:blipFill>
          <p:spPr>
            <a:xfrm>
              <a:off x="4431801" y="954349"/>
              <a:ext cx="1359299" cy="1231799"/>
            </a:xfrm>
            <a:prstGeom prst="rect">
              <a:avLst/>
            </a:prstGeom>
            <a:noFill/>
            <a:ln>
              <a:noFill/>
            </a:ln>
          </p:spPr>
        </p:pic>
        <p:pic>
          <p:nvPicPr>
            <p:cNvPr id="941" name="Google Shape;941;p109"/>
            <p:cNvPicPr preferRelativeResize="0"/>
            <p:nvPr/>
          </p:nvPicPr>
          <p:blipFill rotWithShape="1">
            <a:blip r:embed="rId4">
              <a:alphaModFix/>
            </a:blip>
            <a:srcRect b="0" l="0" r="0" t="0"/>
            <a:stretch/>
          </p:blipFill>
          <p:spPr>
            <a:xfrm>
              <a:off x="5080168" y="1470199"/>
              <a:ext cx="230699" cy="200099"/>
            </a:xfrm>
            <a:prstGeom prst="rect">
              <a:avLst/>
            </a:prstGeom>
            <a:noFill/>
            <a:ln>
              <a:noFill/>
            </a:ln>
          </p:spPr>
        </p:pic>
        <p:sp>
          <p:nvSpPr>
            <p:cNvPr id="942" name="Google Shape;942;p109"/>
            <p:cNvSpPr/>
            <p:nvPr/>
          </p:nvSpPr>
          <p:spPr>
            <a:xfrm>
              <a:off x="5856388" y="1570249"/>
              <a:ext cx="593725" cy="0"/>
            </a:xfrm>
            <a:custGeom>
              <a:rect b="b" l="l" r="r" t="t"/>
              <a:pathLst>
                <a:path extrusionOk="0" h="120000" w="593725">
                  <a:moveTo>
                    <a:pt x="0" y="0"/>
                  </a:moveTo>
                  <a:lnTo>
                    <a:pt x="593213"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43" name="Google Shape;943;p109"/>
            <p:cNvSpPr/>
            <p:nvPr/>
          </p:nvSpPr>
          <p:spPr>
            <a:xfrm>
              <a:off x="5818951" y="1548826"/>
              <a:ext cx="59055" cy="43180"/>
            </a:xfrm>
            <a:custGeom>
              <a:rect b="b" l="l" r="r" t="t"/>
              <a:pathLst>
                <a:path extrusionOk="0" h="43180" w="59054">
                  <a:moveTo>
                    <a:pt x="58859" y="42846"/>
                  </a:moveTo>
                  <a:lnTo>
                    <a:pt x="0" y="21423"/>
                  </a:lnTo>
                  <a:lnTo>
                    <a:pt x="58859" y="0"/>
                  </a:lnTo>
                  <a:lnTo>
                    <a:pt x="37436" y="21423"/>
                  </a:lnTo>
                  <a:lnTo>
                    <a:pt x="58859" y="42846"/>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44" name="Google Shape;944;p109"/>
            <p:cNvSpPr/>
            <p:nvPr/>
          </p:nvSpPr>
          <p:spPr>
            <a:xfrm>
              <a:off x="5818951" y="1548826"/>
              <a:ext cx="59055" cy="43180"/>
            </a:xfrm>
            <a:custGeom>
              <a:rect b="b" l="l" r="r" t="t"/>
              <a:pathLst>
                <a:path extrusionOk="0" h="43180" w="59054">
                  <a:moveTo>
                    <a:pt x="37436" y="21423"/>
                  </a:moveTo>
                  <a:lnTo>
                    <a:pt x="58859" y="0"/>
                  </a:lnTo>
                  <a:lnTo>
                    <a:pt x="0" y="21423"/>
                  </a:lnTo>
                  <a:lnTo>
                    <a:pt x="58859" y="42846"/>
                  </a:lnTo>
                  <a:lnTo>
                    <a:pt x="37436" y="21423"/>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945" name="Google Shape;945;p109"/>
          <p:cNvPicPr preferRelativeResize="0"/>
          <p:nvPr/>
        </p:nvPicPr>
        <p:blipFill rotWithShape="1">
          <a:blip r:embed="rId7">
            <a:alphaModFix/>
          </a:blip>
          <a:srcRect b="0" l="0" r="0" t="0"/>
          <a:stretch/>
        </p:blipFill>
        <p:spPr>
          <a:xfrm>
            <a:off x="9772458" y="1960266"/>
            <a:ext cx="307599" cy="266799"/>
          </a:xfrm>
          <a:prstGeom prst="rect">
            <a:avLst/>
          </a:prstGeom>
          <a:noFill/>
          <a:ln>
            <a:noFill/>
          </a:ln>
        </p:spPr>
      </p:pic>
      <p:sp>
        <p:nvSpPr>
          <p:cNvPr id="946" name="Google Shape;946;p10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1"/>
          <p:cNvSpPr txBox="1"/>
          <p:nvPr>
            <p:ph type="title"/>
          </p:nvPr>
        </p:nvSpPr>
        <p:spPr>
          <a:xfrm>
            <a:off x="1983639" y="66174"/>
            <a:ext cx="82110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Recap on problems in Computer Vision</a:t>
            </a:r>
            <a:endParaRPr/>
          </a:p>
        </p:txBody>
      </p:sp>
      <p:pic>
        <p:nvPicPr>
          <p:cNvPr id="148" name="Google Shape;148;p11"/>
          <p:cNvPicPr preferRelativeResize="0"/>
          <p:nvPr/>
        </p:nvPicPr>
        <p:blipFill rotWithShape="1">
          <a:blip r:embed="rId3">
            <a:alphaModFix/>
          </a:blip>
          <a:srcRect b="0" l="0" r="0" t="0"/>
          <a:stretch/>
        </p:blipFill>
        <p:spPr>
          <a:xfrm>
            <a:off x="5363401" y="1456478"/>
            <a:ext cx="5949932" cy="3945033"/>
          </a:xfrm>
          <a:prstGeom prst="rect">
            <a:avLst/>
          </a:prstGeom>
          <a:noFill/>
          <a:ln>
            <a:noFill/>
          </a:ln>
        </p:spPr>
      </p:pic>
      <p:sp>
        <p:nvSpPr>
          <p:cNvPr id="149" name="Google Shape;149;p11"/>
          <p:cNvSpPr txBox="1"/>
          <p:nvPr/>
        </p:nvSpPr>
        <p:spPr>
          <a:xfrm>
            <a:off x="549567" y="2050774"/>
            <a:ext cx="4231640" cy="2598446"/>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What is the object present in  the image?</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0" lvl="0" marL="16933" marR="0" rtl="0" algn="l">
              <a:spcBef>
                <a:spcPts val="7"/>
              </a:spcBef>
              <a:spcAft>
                <a:spcPts val="0"/>
              </a:spcAft>
              <a:buNone/>
            </a:pPr>
            <a:r>
              <a:rPr lang="en-US" sz="2400">
                <a:solidFill>
                  <a:schemeClr val="dk1"/>
                </a:solidFill>
                <a:latin typeface="Roboto"/>
                <a:ea typeface="Roboto"/>
                <a:cs typeface="Roboto"/>
                <a:sym typeface="Roboto"/>
              </a:rPr>
              <a:t>There is a dog!</a:t>
            </a:r>
            <a:endParaRPr sz="2400">
              <a:solidFill>
                <a:schemeClr val="dk1"/>
              </a:solidFill>
              <a:latin typeface="Roboto"/>
              <a:ea typeface="Roboto"/>
              <a:cs typeface="Roboto"/>
              <a:sym typeface="Roboto"/>
            </a:endParaRPr>
          </a:p>
          <a:p>
            <a:pPr indent="0" lvl="0" marL="0" marR="0" rtl="0" algn="l">
              <a:spcBef>
                <a:spcPts val="13"/>
              </a:spcBef>
              <a:spcAft>
                <a:spcPts val="0"/>
              </a:spcAft>
              <a:buNone/>
            </a:pPr>
            <a:r>
              <a:t/>
            </a:r>
            <a:endParaRPr sz="2400">
              <a:solidFill>
                <a:schemeClr val="dk1"/>
              </a:solidFill>
              <a:latin typeface="Roboto"/>
              <a:ea typeface="Roboto"/>
              <a:cs typeface="Roboto"/>
              <a:sym typeface="Roboto"/>
            </a:endParaRPr>
          </a:p>
          <a:p>
            <a:pPr indent="0" lvl="0" marL="16933" marR="931310" rtl="0" algn="l">
              <a:lnSpc>
                <a:spcPct val="101000"/>
              </a:lnSpc>
              <a:spcBef>
                <a:spcPts val="7"/>
              </a:spcBef>
              <a:spcAft>
                <a:spcPts val="0"/>
              </a:spcAft>
              <a:buNone/>
            </a:pPr>
            <a:r>
              <a:rPr lang="en-US" sz="2400">
                <a:solidFill>
                  <a:schemeClr val="dk1"/>
                </a:solidFill>
                <a:latin typeface="Roboto"/>
                <a:ea typeface="Roboto"/>
                <a:cs typeface="Roboto"/>
                <a:sym typeface="Roboto"/>
              </a:rPr>
              <a:t>Formulate this as </a:t>
            </a:r>
            <a:r>
              <a:rPr b="1" lang="en-US" sz="2400">
                <a:solidFill>
                  <a:schemeClr val="dk1"/>
                </a:solidFill>
                <a:latin typeface="Roboto"/>
                <a:ea typeface="Roboto"/>
                <a:cs typeface="Roboto"/>
                <a:sym typeface="Roboto"/>
              </a:rPr>
              <a:t>image  classiﬁcation </a:t>
            </a:r>
            <a:r>
              <a:rPr lang="en-US" sz="2400">
                <a:solidFill>
                  <a:schemeClr val="dk1"/>
                </a:solidFill>
                <a:latin typeface="Roboto"/>
                <a:ea typeface="Roboto"/>
                <a:cs typeface="Roboto"/>
                <a:sym typeface="Roboto"/>
              </a:rPr>
              <a:t>problem</a:t>
            </a:r>
            <a:endParaRPr sz="2400">
              <a:solidFill>
                <a:schemeClr val="dk1"/>
              </a:solidFill>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10"/>
          <p:cNvSpPr txBox="1"/>
          <p:nvPr/>
        </p:nvSpPr>
        <p:spPr>
          <a:xfrm>
            <a:off x="8599601" y="1272466"/>
            <a:ext cx="2654300" cy="590760"/>
          </a:xfrm>
          <a:prstGeom prst="rect">
            <a:avLst/>
          </a:prstGeom>
          <a:noFill/>
          <a:ln cap="flat" cmpd="sng" w="38075">
            <a:solidFill>
              <a:srgbClr val="FF0000"/>
            </a:solidFill>
            <a:prstDash val="solid"/>
            <a:round/>
            <a:headEnd len="sm" w="sm" type="none"/>
            <a:tailEnd len="sm" w="sm" type="none"/>
          </a:ln>
        </p:spPr>
        <p:txBody>
          <a:bodyPr anchorCtr="0" anchor="t" bIns="0" lIns="0" spcFirstLastPara="1" rIns="0" wrap="square" tIns="97350">
            <a:spAutoFit/>
          </a:bodyPr>
          <a:lstStyle/>
          <a:p>
            <a:pPr indent="0" lvl="0" marL="140543" marR="0" rtl="0" algn="l">
              <a:spcBef>
                <a:spcPts val="0"/>
              </a:spcBef>
              <a:spcAft>
                <a:spcPts val="0"/>
              </a:spcAft>
              <a:buNone/>
            </a:pPr>
            <a:r>
              <a:rPr b="1" lang="en-US" sz="3200">
                <a:solidFill>
                  <a:srgbClr val="FF0000"/>
                </a:solidFill>
                <a:latin typeface="Arial"/>
                <a:ea typeface="Arial"/>
                <a:cs typeface="Arial"/>
                <a:sym typeface="Arial"/>
              </a:rPr>
              <a:t>Background</a:t>
            </a:r>
            <a:endParaRPr sz="3200">
              <a:solidFill>
                <a:schemeClr val="dk1"/>
              </a:solidFill>
              <a:latin typeface="Arial"/>
              <a:ea typeface="Arial"/>
              <a:cs typeface="Arial"/>
              <a:sym typeface="Arial"/>
            </a:endParaRPr>
          </a:p>
        </p:txBody>
      </p:sp>
      <p:grpSp>
        <p:nvGrpSpPr>
          <p:cNvPr id="952" name="Google Shape;952;p110"/>
          <p:cNvGrpSpPr/>
          <p:nvPr/>
        </p:nvGrpSpPr>
        <p:grpSpPr>
          <a:xfrm>
            <a:off x="676665" y="1272465"/>
            <a:ext cx="7923486" cy="4808866"/>
            <a:chOff x="507499" y="954349"/>
            <a:chExt cx="5942614" cy="3606649"/>
          </a:xfrm>
        </p:grpSpPr>
        <p:pic>
          <p:nvPicPr>
            <p:cNvPr id="953" name="Google Shape;953;p110"/>
            <p:cNvPicPr preferRelativeResize="0"/>
            <p:nvPr/>
          </p:nvPicPr>
          <p:blipFill rotWithShape="1">
            <a:blip r:embed="rId3">
              <a:alphaModFix/>
            </a:blip>
            <a:srcRect b="0" l="0" r="0" t="0"/>
            <a:stretch/>
          </p:blipFill>
          <p:spPr>
            <a:xfrm>
              <a:off x="507499" y="1853649"/>
              <a:ext cx="3066003" cy="2208500"/>
            </a:xfrm>
            <a:prstGeom prst="rect">
              <a:avLst/>
            </a:prstGeom>
            <a:noFill/>
            <a:ln>
              <a:noFill/>
            </a:ln>
          </p:spPr>
        </p:pic>
        <p:pic>
          <p:nvPicPr>
            <p:cNvPr id="954" name="Google Shape;954;p110"/>
            <p:cNvPicPr preferRelativeResize="0"/>
            <p:nvPr/>
          </p:nvPicPr>
          <p:blipFill rotWithShape="1">
            <a:blip r:embed="rId4">
              <a:alphaModFix/>
            </a:blip>
            <a:srcRect b="0" l="0" r="0" t="0"/>
            <a:stretch/>
          </p:blipFill>
          <p:spPr>
            <a:xfrm>
              <a:off x="1925150" y="3296649"/>
              <a:ext cx="230699" cy="200099"/>
            </a:xfrm>
            <a:prstGeom prst="rect">
              <a:avLst/>
            </a:prstGeom>
            <a:noFill/>
            <a:ln>
              <a:noFill/>
            </a:ln>
          </p:spPr>
        </p:pic>
        <p:sp>
          <p:nvSpPr>
            <p:cNvPr id="955" name="Google Shape;955;p110"/>
            <p:cNvSpPr/>
            <p:nvPr/>
          </p:nvSpPr>
          <p:spPr>
            <a:xfrm>
              <a:off x="2200298" y="3411872"/>
              <a:ext cx="2232025" cy="533400"/>
            </a:xfrm>
            <a:custGeom>
              <a:rect b="b" l="l" r="r" t="t"/>
              <a:pathLst>
                <a:path extrusionOk="0" h="533400" w="2232025">
                  <a:moveTo>
                    <a:pt x="0" y="0"/>
                  </a:moveTo>
                  <a:lnTo>
                    <a:pt x="2231501" y="533226"/>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56" name="Google Shape;956;p110"/>
            <p:cNvSpPr/>
            <p:nvPr/>
          </p:nvSpPr>
          <p:spPr>
            <a:xfrm>
              <a:off x="2163886" y="3396015"/>
              <a:ext cx="62230" cy="41910"/>
            </a:xfrm>
            <a:custGeom>
              <a:rect b="b" l="l" r="r" t="t"/>
              <a:pathLst>
                <a:path extrusionOk="0" h="41910" w="62230">
                  <a:moveTo>
                    <a:pt x="52269" y="41673"/>
                  </a:moveTo>
                  <a:lnTo>
                    <a:pt x="0" y="7156"/>
                  </a:lnTo>
                  <a:lnTo>
                    <a:pt x="62227" y="0"/>
                  </a:lnTo>
                  <a:lnTo>
                    <a:pt x="36411" y="15857"/>
                  </a:lnTo>
                  <a:lnTo>
                    <a:pt x="52269" y="41673"/>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57" name="Google Shape;957;p110"/>
            <p:cNvSpPr/>
            <p:nvPr/>
          </p:nvSpPr>
          <p:spPr>
            <a:xfrm>
              <a:off x="2163886" y="3396015"/>
              <a:ext cx="62230" cy="41910"/>
            </a:xfrm>
            <a:custGeom>
              <a:rect b="b" l="l" r="r" t="t"/>
              <a:pathLst>
                <a:path extrusionOk="0" h="41910" w="62230">
                  <a:moveTo>
                    <a:pt x="36411" y="15857"/>
                  </a:moveTo>
                  <a:lnTo>
                    <a:pt x="62227" y="0"/>
                  </a:lnTo>
                  <a:lnTo>
                    <a:pt x="0" y="7156"/>
                  </a:lnTo>
                  <a:lnTo>
                    <a:pt x="52269" y="41673"/>
                  </a:lnTo>
                  <a:lnTo>
                    <a:pt x="36411" y="15857"/>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958" name="Google Shape;958;p110"/>
            <p:cNvPicPr preferRelativeResize="0"/>
            <p:nvPr/>
          </p:nvPicPr>
          <p:blipFill rotWithShape="1">
            <a:blip r:embed="rId5">
              <a:alphaModFix/>
            </a:blip>
            <a:srcRect b="0" l="0" r="0" t="0"/>
            <a:stretch/>
          </p:blipFill>
          <p:spPr>
            <a:xfrm>
              <a:off x="2860843" y="2341924"/>
              <a:ext cx="230699" cy="200099"/>
            </a:xfrm>
            <a:prstGeom prst="rect">
              <a:avLst/>
            </a:prstGeom>
            <a:noFill/>
            <a:ln>
              <a:noFill/>
            </a:ln>
          </p:spPr>
        </p:pic>
        <p:sp>
          <p:nvSpPr>
            <p:cNvPr id="959" name="Google Shape;959;p110"/>
            <p:cNvSpPr/>
            <p:nvPr/>
          </p:nvSpPr>
          <p:spPr>
            <a:xfrm>
              <a:off x="3127447" y="1570174"/>
              <a:ext cx="1304925" cy="836930"/>
            </a:xfrm>
            <a:custGeom>
              <a:rect b="b" l="l" r="r" t="t"/>
              <a:pathLst>
                <a:path extrusionOk="0" h="836930" w="1304925">
                  <a:moveTo>
                    <a:pt x="0" y="836554"/>
                  </a:moveTo>
                  <a:lnTo>
                    <a:pt x="1304345"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960" name="Google Shape;960;p110"/>
            <p:cNvPicPr preferRelativeResize="0"/>
            <p:nvPr/>
          </p:nvPicPr>
          <p:blipFill rotWithShape="1">
            <a:blip r:embed="rId6">
              <a:alphaModFix/>
            </a:blip>
            <a:srcRect b="0" l="0" r="0" t="0"/>
            <a:stretch/>
          </p:blipFill>
          <p:spPr>
            <a:xfrm>
              <a:off x="3086410" y="2367605"/>
              <a:ext cx="80161" cy="68859"/>
            </a:xfrm>
            <a:prstGeom prst="rect">
              <a:avLst/>
            </a:prstGeom>
            <a:noFill/>
            <a:ln>
              <a:noFill/>
            </a:ln>
          </p:spPr>
        </p:pic>
        <p:pic>
          <p:nvPicPr>
            <p:cNvPr id="961" name="Google Shape;961;p110"/>
            <p:cNvPicPr preferRelativeResize="0"/>
            <p:nvPr/>
          </p:nvPicPr>
          <p:blipFill rotWithShape="1">
            <a:blip r:embed="rId7">
              <a:alphaModFix/>
            </a:blip>
            <a:srcRect b="0" l="0" r="0" t="0"/>
            <a:stretch/>
          </p:blipFill>
          <p:spPr>
            <a:xfrm>
              <a:off x="4431801" y="954349"/>
              <a:ext cx="1359299" cy="1231799"/>
            </a:xfrm>
            <a:prstGeom prst="rect">
              <a:avLst/>
            </a:prstGeom>
            <a:noFill/>
            <a:ln>
              <a:noFill/>
            </a:ln>
          </p:spPr>
        </p:pic>
        <p:pic>
          <p:nvPicPr>
            <p:cNvPr id="962" name="Google Shape;962;p110"/>
            <p:cNvPicPr preferRelativeResize="0"/>
            <p:nvPr/>
          </p:nvPicPr>
          <p:blipFill rotWithShape="1">
            <a:blip r:embed="rId8">
              <a:alphaModFix/>
            </a:blip>
            <a:srcRect b="0" l="0" r="0" t="0"/>
            <a:stretch/>
          </p:blipFill>
          <p:spPr>
            <a:xfrm>
              <a:off x="4431800" y="3329199"/>
              <a:ext cx="1359299" cy="1231799"/>
            </a:xfrm>
            <a:prstGeom prst="rect">
              <a:avLst/>
            </a:prstGeom>
            <a:noFill/>
            <a:ln>
              <a:noFill/>
            </a:ln>
          </p:spPr>
        </p:pic>
        <p:pic>
          <p:nvPicPr>
            <p:cNvPr id="963" name="Google Shape;963;p110"/>
            <p:cNvPicPr preferRelativeResize="0"/>
            <p:nvPr/>
          </p:nvPicPr>
          <p:blipFill rotWithShape="1">
            <a:blip r:embed="rId5">
              <a:alphaModFix/>
            </a:blip>
            <a:srcRect b="0" l="0" r="0" t="0"/>
            <a:stretch/>
          </p:blipFill>
          <p:spPr>
            <a:xfrm>
              <a:off x="5080168" y="1470199"/>
              <a:ext cx="230699" cy="200099"/>
            </a:xfrm>
            <a:prstGeom prst="rect">
              <a:avLst/>
            </a:prstGeom>
            <a:noFill/>
            <a:ln>
              <a:noFill/>
            </a:ln>
          </p:spPr>
        </p:pic>
        <p:pic>
          <p:nvPicPr>
            <p:cNvPr id="964" name="Google Shape;964;p110"/>
            <p:cNvPicPr preferRelativeResize="0"/>
            <p:nvPr/>
          </p:nvPicPr>
          <p:blipFill rotWithShape="1">
            <a:blip r:embed="rId5">
              <a:alphaModFix/>
            </a:blip>
            <a:srcRect b="0" l="0" r="0" t="0"/>
            <a:stretch/>
          </p:blipFill>
          <p:spPr>
            <a:xfrm>
              <a:off x="4996099" y="3845049"/>
              <a:ext cx="230699" cy="200099"/>
            </a:xfrm>
            <a:prstGeom prst="rect">
              <a:avLst/>
            </a:prstGeom>
            <a:noFill/>
            <a:ln>
              <a:noFill/>
            </a:ln>
          </p:spPr>
        </p:pic>
        <p:sp>
          <p:nvSpPr>
            <p:cNvPr id="965" name="Google Shape;965;p110"/>
            <p:cNvSpPr/>
            <p:nvPr/>
          </p:nvSpPr>
          <p:spPr>
            <a:xfrm>
              <a:off x="5856388" y="1570249"/>
              <a:ext cx="593725" cy="0"/>
            </a:xfrm>
            <a:custGeom>
              <a:rect b="b" l="l" r="r" t="t"/>
              <a:pathLst>
                <a:path extrusionOk="0" h="120000" w="593725">
                  <a:moveTo>
                    <a:pt x="0" y="0"/>
                  </a:moveTo>
                  <a:lnTo>
                    <a:pt x="593213"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66" name="Google Shape;966;p110"/>
            <p:cNvSpPr/>
            <p:nvPr/>
          </p:nvSpPr>
          <p:spPr>
            <a:xfrm>
              <a:off x="5818951" y="1548826"/>
              <a:ext cx="59055" cy="43180"/>
            </a:xfrm>
            <a:custGeom>
              <a:rect b="b" l="l" r="r" t="t"/>
              <a:pathLst>
                <a:path extrusionOk="0" h="43180" w="59054">
                  <a:moveTo>
                    <a:pt x="58859" y="42846"/>
                  </a:moveTo>
                  <a:lnTo>
                    <a:pt x="0" y="21423"/>
                  </a:lnTo>
                  <a:lnTo>
                    <a:pt x="58859" y="0"/>
                  </a:lnTo>
                  <a:lnTo>
                    <a:pt x="37436" y="21423"/>
                  </a:lnTo>
                  <a:lnTo>
                    <a:pt x="58859" y="42846"/>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67" name="Google Shape;967;p110"/>
            <p:cNvSpPr/>
            <p:nvPr/>
          </p:nvSpPr>
          <p:spPr>
            <a:xfrm>
              <a:off x="5818951" y="1548826"/>
              <a:ext cx="59055" cy="43180"/>
            </a:xfrm>
            <a:custGeom>
              <a:rect b="b" l="l" r="r" t="t"/>
              <a:pathLst>
                <a:path extrusionOk="0" h="43180" w="59054">
                  <a:moveTo>
                    <a:pt x="37436" y="21423"/>
                  </a:moveTo>
                  <a:lnTo>
                    <a:pt x="58859" y="0"/>
                  </a:lnTo>
                  <a:lnTo>
                    <a:pt x="0" y="21423"/>
                  </a:lnTo>
                  <a:lnTo>
                    <a:pt x="58859" y="42846"/>
                  </a:lnTo>
                  <a:lnTo>
                    <a:pt x="37436" y="21423"/>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968" name="Google Shape;968;p110"/>
          <p:cNvPicPr preferRelativeResize="0"/>
          <p:nvPr/>
        </p:nvPicPr>
        <p:blipFill rotWithShape="1">
          <a:blip r:embed="rId9">
            <a:alphaModFix/>
          </a:blip>
          <a:srcRect b="0" l="0" r="0" t="0"/>
          <a:stretch/>
        </p:blipFill>
        <p:spPr>
          <a:xfrm>
            <a:off x="9772458" y="1960266"/>
            <a:ext cx="307599" cy="266799"/>
          </a:xfrm>
          <a:prstGeom prst="rect">
            <a:avLst/>
          </a:prstGeom>
          <a:noFill/>
          <a:ln>
            <a:noFill/>
          </a:ln>
        </p:spPr>
      </p:pic>
      <p:sp>
        <p:nvSpPr>
          <p:cNvPr id="969" name="Google Shape;969;p110"/>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11"/>
          <p:cNvSpPr txBox="1"/>
          <p:nvPr/>
        </p:nvSpPr>
        <p:spPr>
          <a:xfrm>
            <a:off x="8599601" y="1272466"/>
            <a:ext cx="2654300" cy="590760"/>
          </a:xfrm>
          <a:prstGeom prst="rect">
            <a:avLst/>
          </a:prstGeom>
          <a:noFill/>
          <a:ln cap="flat" cmpd="sng" w="38075">
            <a:solidFill>
              <a:srgbClr val="FF0000"/>
            </a:solidFill>
            <a:prstDash val="solid"/>
            <a:round/>
            <a:headEnd len="sm" w="sm" type="none"/>
            <a:tailEnd len="sm" w="sm" type="none"/>
          </a:ln>
        </p:spPr>
        <p:txBody>
          <a:bodyPr anchorCtr="0" anchor="t" bIns="0" lIns="0" spcFirstLastPara="1" rIns="0" wrap="square" tIns="97350">
            <a:spAutoFit/>
          </a:bodyPr>
          <a:lstStyle/>
          <a:p>
            <a:pPr indent="0" lvl="0" marL="140543" marR="0" rtl="0" algn="l">
              <a:spcBef>
                <a:spcPts val="0"/>
              </a:spcBef>
              <a:spcAft>
                <a:spcPts val="0"/>
              </a:spcAft>
              <a:buNone/>
            </a:pPr>
            <a:r>
              <a:rPr b="1" lang="en-US" sz="3200">
                <a:solidFill>
                  <a:srgbClr val="FF0000"/>
                </a:solidFill>
                <a:latin typeface="Arial"/>
                <a:ea typeface="Arial"/>
                <a:cs typeface="Arial"/>
                <a:sym typeface="Arial"/>
              </a:rPr>
              <a:t>Background</a:t>
            </a:r>
            <a:endParaRPr sz="3200">
              <a:solidFill>
                <a:schemeClr val="dk1"/>
              </a:solidFill>
              <a:latin typeface="Arial"/>
              <a:ea typeface="Arial"/>
              <a:cs typeface="Arial"/>
              <a:sym typeface="Arial"/>
            </a:endParaRPr>
          </a:p>
        </p:txBody>
      </p:sp>
      <p:sp>
        <p:nvSpPr>
          <p:cNvPr id="975" name="Google Shape;975;p111"/>
          <p:cNvSpPr txBox="1"/>
          <p:nvPr/>
        </p:nvSpPr>
        <p:spPr>
          <a:xfrm>
            <a:off x="8599467" y="4411332"/>
            <a:ext cx="2654300" cy="591615"/>
          </a:xfrm>
          <a:prstGeom prst="rect">
            <a:avLst/>
          </a:prstGeom>
          <a:noFill/>
          <a:ln cap="flat" cmpd="sng" w="28550">
            <a:solidFill>
              <a:srgbClr val="00FF00"/>
            </a:solidFill>
            <a:prstDash val="solid"/>
            <a:round/>
            <a:headEnd len="sm" w="sm" type="none"/>
            <a:tailEnd len="sm" w="sm" type="none"/>
          </a:ln>
        </p:spPr>
        <p:txBody>
          <a:bodyPr anchorCtr="0" anchor="t" bIns="0" lIns="0" spcFirstLastPara="1" rIns="0" wrap="square" tIns="98200">
            <a:spAutoFit/>
          </a:bodyPr>
          <a:lstStyle/>
          <a:p>
            <a:pPr indent="0" lvl="0" marL="840719" marR="0" rtl="0" algn="l">
              <a:spcBef>
                <a:spcPts val="0"/>
              </a:spcBef>
              <a:spcAft>
                <a:spcPts val="0"/>
              </a:spcAft>
              <a:buNone/>
            </a:pPr>
            <a:r>
              <a:rPr b="1" lang="en-US" sz="3200">
                <a:solidFill>
                  <a:srgbClr val="00FF00"/>
                </a:solidFill>
                <a:latin typeface="Arial"/>
                <a:ea typeface="Arial"/>
                <a:cs typeface="Arial"/>
                <a:sym typeface="Arial"/>
              </a:rPr>
              <a:t>WBC</a:t>
            </a:r>
            <a:endParaRPr sz="3200">
              <a:solidFill>
                <a:schemeClr val="dk1"/>
              </a:solidFill>
              <a:latin typeface="Arial"/>
              <a:ea typeface="Arial"/>
              <a:cs typeface="Arial"/>
              <a:sym typeface="Arial"/>
            </a:endParaRPr>
          </a:p>
        </p:txBody>
      </p:sp>
      <p:grpSp>
        <p:nvGrpSpPr>
          <p:cNvPr id="976" name="Google Shape;976;p111"/>
          <p:cNvGrpSpPr/>
          <p:nvPr/>
        </p:nvGrpSpPr>
        <p:grpSpPr>
          <a:xfrm>
            <a:off x="676665" y="1272465"/>
            <a:ext cx="7923486" cy="4808866"/>
            <a:chOff x="507499" y="954349"/>
            <a:chExt cx="5942614" cy="3606649"/>
          </a:xfrm>
        </p:grpSpPr>
        <p:pic>
          <p:nvPicPr>
            <p:cNvPr id="977" name="Google Shape;977;p111"/>
            <p:cNvPicPr preferRelativeResize="0"/>
            <p:nvPr/>
          </p:nvPicPr>
          <p:blipFill rotWithShape="1">
            <a:blip r:embed="rId3">
              <a:alphaModFix/>
            </a:blip>
            <a:srcRect b="0" l="0" r="0" t="0"/>
            <a:stretch/>
          </p:blipFill>
          <p:spPr>
            <a:xfrm>
              <a:off x="507499" y="1853649"/>
              <a:ext cx="3066003" cy="2208500"/>
            </a:xfrm>
            <a:prstGeom prst="rect">
              <a:avLst/>
            </a:prstGeom>
            <a:noFill/>
            <a:ln>
              <a:noFill/>
            </a:ln>
          </p:spPr>
        </p:pic>
        <p:pic>
          <p:nvPicPr>
            <p:cNvPr id="978" name="Google Shape;978;p111"/>
            <p:cNvPicPr preferRelativeResize="0"/>
            <p:nvPr/>
          </p:nvPicPr>
          <p:blipFill rotWithShape="1">
            <a:blip r:embed="rId4">
              <a:alphaModFix/>
            </a:blip>
            <a:srcRect b="0" l="0" r="0" t="0"/>
            <a:stretch/>
          </p:blipFill>
          <p:spPr>
            <a:xfrm>
              <a:off x="1925150" y="3296649"/>
              <a:ext cx="230699" cy="200099"/>
            </a:xfrm>
            <a:prstGeom prst="rect">
              <a:avLst/>
            </a:prstGeom>
            <a:noFill/>
            <a:ln>
              <a:noFill/>
            </a:ln>
          </p:spPr>
        </p:pic>
        <p:sp>
          <p:nvSpPr>
            <p:cNvPr id="979" name="Google Shape;979;p111"/>
            <p:cNvSpPr/>
            <p:nvPr/>
          </p:nvSpPr>
          <p:spPr>
            <a:xfrm>
              <a:off x="2200298" y="3411872"/>
              <a:ext cx="2232025" cy="533400"/>
            </a:xfrm>
            <a:custGeom>
              <a:rect b="b" l="l" r="r" t="t"/>
              <a:pathLst>
                <a:path extrusionOk="0" h="533400" w="2232025">
                  <a:moveTo>
                    <a:pt x="0" y="0"/>
                  </a:moveTo>
                  <a:lnTo>
                    <a:pt x="2231501" y="533226"/>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80" name="Google Shape;980;p111"/>
            <p:cNvSpPr/>
            <p:nvPr/>
          </p:nvSpPr>
          <p:spPr>
            <a:xfrm>
              <a:off x="2163886" y="3396015"/>
              <a:ext cx="62230" cy="41910"/>
            </a:xfrm>
            <a:custGeom>
              <a:rect b="b" l="l" r="r" t="t"/>
              <a:pathLst>
                <a:path extrusionOk="0" h="41910" w="62230">
                  <a:moveTo>
                    <a:pt x="52269" y="41673"/>
                  </a:moveTo>
                  <a:lnTo>
                    <a:pt x="0" y="7156"/>
                  </a:lnTo>
                  <a:lnTo>
                    <a:pt x="62227" y="0"/>
                  </a:lnTo>
                  <a:lnTo>
                    <a:pt x="36411" y="15857"/>
                  </a:lnTo>
                  <a:lnTo>
                    <a:pt x="52269" y="41673"/>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81" name="Google Shape;981;p111"/>
            <p:cNvSpPr/>
            <p:nvPr/>
          </p:nvSpPr>
          <p:spPr>
            <a:xfrm>
              <a:off x="2163886" y="3396015"/>
              <a:ext cx="62230" cy="41910"/>
            </a:xfrm>
            <a:custGeom>
              <a:rect b="b" l="l" r="r" t="t"/>
              <a:pathLst>
                <a:path extrusionOk="0" h="41910" w="62230">
                  <a:moveTo>
                    <a:pt x="36411" y="15857"/>
                  </a:moveTo>
                  <a:lnTo>
                    <a:pt x="62227" y="0"/>
                  </a:lnTo>
                  <a:lnTo>
                    <a:pt x="0" y="7156"/>
                  </a:lnTo>
                  <a:lnTo>
                    <a:pt x="52269" y="41673"/>
                  </a:lnTo>
                  <a:lnTo>
                    <a:pt x="36411" y="15857"/>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982" name="Google Shape;982;p111"/>
            <p:cNvPicPr preferRelativeResize="0"/>
            <p:nvPr/>
          </p:nvPicPr>
          <p:blipFill rotWithShape="1">
            <a:blip r:embed="rId5">
              <a:alphaModFix/>
            </a:blip>
            <a:srcRect b="0" l="0" r="0" t="0"/>
            <a:stretch/>
          </p:blipFill>
          <p:spPr>
            <a:xfrm>
              <a:off x="2860843" y="2341924"/>
              <a:ext cx="230699" cy="200099"/>
            </a:xfrm>
            <a:prstGeom prst="rect">
              <a:avLst/>
            </a:prstGeom>
            <a:noFill/>
            <a:ln>
              <a:noFill/>
            </a:ln>
          </p:spPr>
        </p:pic>
        <p:sp>
          <p:nvSpPr>
            <p:cNvPr id="983" name="Google Shape;983;p111"/>
            <p:cNvSpPr/>
            <p:nvPr/>
          </p:nvSpPr>
          <p:spPr>
            <a:xfrm>
              <a:off x="3127447" y="1570174"/>
              <a:ext cx="1304925" cy="836930"/>
            </a:xfrm>
            <a:custGeom>
              <a:rect b="b" l="l" r="r" t="t"/>
              <a:pathLst>
                <a:path extrusionOk="0" h="836930" w="1304925">
                  <a:moveTo>
                    <a:pt x="0" y="836554"/>
                  </a:moveTo>
                  <a:lnTo>
                    <a:pt x="1304345"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984" name="Google Shape;984;p111"/>
            <p:cNvPicPr preferRelativeResize="0"/>
            <p:nvPr/>
          </p:nvPicPr>
          <p:blipFill rotWithShape="1">
            <a:blip r:embed="rId6">
              <a:alphaModFix/>
            </a:blip>
            <a:srcRect b="0" l="0" r="0" t="0"/>
            <a:stretch/>
          </p:blipFill>
          <p:spPr>
            <a:xfrm>
              <a:off x="3086410" y="2367605"/>
              <a:ext cx="80161" cy="68859"/>
            </a:xfrm>
            <a:prstGeom prst="rect">
              <a:avLst/>
            </a:prstGeom>
            <a:noFill/>
            <a:ln>
              <a:noFill/>
            </a:ln>
          </p:spPr>
        </p:pic>
        <p:pic>
          <p:nvPicPr>
            <p:cNvPr id="985" name="Google Shape;985;p111"/>
            <p:cNvPicPr preferRelativeResize="0"/>
            <p:nvPr/>
          </p:nvPicPr>
          <p:blipFill rotWithShape="1">
            <a:blip r:embed="rId7">
              <a:alphaModFix/>
            </a:blip>
            <a:srcRect b="0" l="0" r="0" t="0"/>
            <a:stretch/>
          </p:blipFill>
          <p:spPr>
            <a:xfrm>
              <a:off x="4431801" y="954349"/>
              <a:ext cx="1359299" cy="1231799"/>
            </a:xfrm>
            <a:prstGeom prst="rect">
              <a:avLst/>
            </a:prstGeom>
            <a:noFill/>
            <a:ln>
              <a:noFill/>
            </a:ln>
          </p:spPr>
        </p:pic>
        <p:pic>
          <p:nvPicPr>
            <p:cNvPr id="986" name="Google Shape;986;p111"/>
            <p:cNvPicPr preferRelativeResize="0"/>
            <p:nvPr/>
          </p:nvPicPr>
          <p:blipFill rotWithShape="1">
            <a:blip r:embed="rId8">
              <a:alphaModFix/>
            </a:blip>
            <a:srcRect b="0" l="0" r="0" t="0"/>
            <a:stretch/>
          </p:blipFill>
          <p:spPr>
            <a:xfrm>
              <a:off x="4431800" y="3329199"/>
              <a:ext cx="1359299" cy="1231799"/>
            </a:xfrm>
            <a:prstGeom prst="rect">
              <a:avLst/>
            </a:prstGeom>
            <a:noFill/>
            <a:ln>
              <a:noFill/>
            </a:ln>
          </p:spPr>
        </p:pic>
        <p:pic>
          <p:nvPicPr>
            <p:cNvPr id="987" name="Google Shape;987;p111"/>
            <p:cNvPicPr preferRelativeResize="0"/>
            <p:nvPr/>
          </p:nvPicPr>
          <p:blipFill rotWithShape="1">
            <a:blip r:embed="rId5">
              <a:alphaModFix/>
            </a:blip>
            <a:srcRect b="0" l="0" r="0" t="0"/>
            <a:stretch/>
          </p:blipFill>
          <p:spPr>
            <a:xfrm>
              <a:off x="5080168" y="1470199"/>
              <a:ext cx="230699" cy="200099"/>
            </a:xfrm>
            <a:prstGeom prst="rect">
              <a:avLst/>
            </a:prstGeom>
            <a:noFill/>
            <a:ln>
              <a:noFill/>
            </a:ln>
          </p:spPr>
        </p:pic>
        <p:pic>
          <p:nvPicPr>
            <p:cNvPr id="988" name="Google Shape;988;p111"/>
            <p:cNvPicPr preferRelativeResize="0"/>
            <p:nvPr/>
          </p:nvPicPr>
          <p:blipFill rotWithShape="1">
            <a:blip r:embed="rId5">
              <a:alphaModFix/>
            </a:blip>
            <a:srcRect b="0" l="0" r="0" t="0"/>
            <a:stretch/>
          </p:blipFill>
          <p:spPr>
            <a:xfrm>
              <a:off x="4996099" y="3845049"/>
              <a:ext cx="230699" cy="200099"/>
            </a:xfrm>
            <a:prstGeom prst="rect">
              <a:avLst/>
            </a:prstGeom>
            <a:noFill/>
            <a:ln>
              <a:noFill/>
            </a:ln>
          </p:spPr>
        </p:pic>
        <p:sp>
          <p:nvSpPr>
            <p:cNvPr id="989" name="Google Shape;989;p111"/>
            <p:cNvSpPr/>
            <p:nvPr/>
          </p:nvSpPr>
          <p:spPr>
            <a:xfrm>
              <a:off x="5856388" y="1570249"/>
              <a:ext cx="593725" cy="0"/>
            </a:xfrm>
            <a:custGeom>
              <a:rect b="b" l="l" r="r" t="t"/>
              <a:pathLst>
                <a:path extrusionOk="0" h="120000" w="593725">
                  <a:moveTo>
                    <a:pt x="0" y="0"/>
                  </a:moveTo>
                  <a:lnTo>
                    <a:pt x="593213"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90" name="Google Shape;990;p111"/>
            <p:cNvSpPr/>
            <p:nvPr/>
          </p:nvSpPr>
          <p:spPr>
            <a:xfrm>
              <a:off x="5818951" y="1548826"/>
              <a:ext cx="59055" cy="43180"/>
            </a:xfrm>
            <a:custGeom>
              <a:rect b="b" l="l" r="r" t="t"/>
              <a:pathLst>
                <a:path extrusionOk="0" h="43180" w="59054">
                  <a:moveTo>
                    <a:pt x="58859" y="42846"/>
                  </a:moveTo>
                  <a:lnTo>
                    <a:pt x="0" y="21423"/>
                  </a:lnTo>
                  <a:lnTo>
                    <a:pt x="58859" y="0"/>
                  </a:lnTo>
                  <a:lnTo>
                    <a:pt x="37436" y="21423"/>
                  </a:lnTo>
                  <a:lnTo>
                    <a:pt x="58859" y="42846"/>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91" name="Google Shape;991;p111"/>
            <p:cNvSpPr/>
            <p:nvPr/>
          </p:nvSpPr>
          <p:spPr>
            <a:xfrm>
              <a:off x="5818951" y="1548826"/>
              <a:ext cx="59055" cy="43180"/>
            </a:xfrm>
            <a:custGeom>
              <a:rect b="b" l="l" r="r" t="t"/>
              <a:pathLst>
                <a:path extrusionOk="0" h="43180" w="59054">
                  <a:moveTo>
                    <a:pt x="37436" y="21423"/>
                  </a:moveTo>
                  <a:lnTo>
                    <a:pt x="58859" y="0"/>
                  </a:lnTo>
                  <a:lnTo>
                    <a:pt x="0" y="21423"/>
                  </a:lnTo>
                  <a:lnTo>
                    <a:pt x="58859" y="42846"/>
                  </a:lnTo>
                  <a:lnTo>
                    <a:pt x="37436" y="21423"/>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92" name="Google Shape;992;p111"/>
            <p:cNvSpPr/>
            <p:nvPr/>
          </p:nvSpPr>
          <p:spPr>
            <a:xfrm>
              <a:off x="5856386" y="3945099"/>
              <a:ext cx="593725" cy="0"/>
            </a:xfrm>
            <a:custGeom>
              <a:rect b="b" l="l" r="r" t="t"/>
              <a:pathLst>
                <a:path extrusionOk="0" h="120000" w="593725">
                  <a:moveTo>
                    <a:pt x="0" y="0"/>
                  </a:moveTo>
                  <a:lnTo>
                    <a:pt x="593214"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93" name="Google Shape;993;p111"/>
            <p:cNvSpPr/>
            <p:nvPr/>
          </p:nvSpPr>
          <p:spPr>
            <a:xfrm>
              <a:off x="5818949" y="3923676"/>
              <a:ext cx="59055" cy="43180"/>
            </a:xfrm>
            <a:custGeom>
              <a:rect b="b" l="l" r="r" t="t"/>
              <a:pathLst>
                <a:path extrusionOk="0" h="43179" w="59054">
                  <a:moveTo>
                    <a:pt x="58860" y="42846"/>
                  </a:moveTo>
                  <a:lnTo>
                    <a:pt x="0" y="21423"/>
                  </a:lnTo>
                  <a:lnTo>
                    <a:pt x="58860" y="0"/>
                  </a:lnTo>
                  <a:lnTo>
                    <a:pt x="37436" y="21423"/>
                  </a:lnTo>
                  <a:lnTo>
                    <a:pt x="58860" y="42846"/>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94" name="Google Shape;994;p111"/>
            <p:cNvSpPr/>
            <p:nvPr/>
          </p:nvSpPr>
          <p:spPr>
            <a:xfrm>
              <a:off x="5818949" y="3923676"/>
              <a:ext cx="59055" cy="43180"/>
            </a:xfrm>
            <a:custGeom>
              <a:rect b="b" l="l" r="r" t="t"/>
              <a:pathLst>
                <a:path extrusionOk="0" h="43179" w="59054">
                  <a:moveTo>
                    <a:pt x="37436" y="21423"/>
                  </a:moveTo>
                  <a:lnTo>
                    <a:pt x="58860" y="0"/>
                  </a:lnTo>
                  <a:lnTo>
                    <a:pt x="0" y="21423"/>
                  </a:lnTo>
                  <a:lnTo>
                    <a:pt x="58860" y="42846"/>
                  </a:lnTo>
                  <a:lnTo>
                    <a:pt x="37436" y="21423"/>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995" name="Google Shape;995;p111"/>
          <p:cNvPicPr preferRelativeResize="0"/>
          <p:nvPr/>
        </p:nvPicPr>
        <p:blipFill rotWithShape="1">
          <a:blip r:embed="rId9">
            <a:alphaModFix/>
          </a:blip>
          <a:srcRect b="0" l="0" r="0" t="0"/>
          <a:stretch/>
        </p:blipFill>
        <p:spPr>
          <a:xfrm>
            <a:off x="9772458" y="5126733"/>
            <a:ext cx="307599" cy="266799"/>
          </a:xfrm>
          <a:prstGeom prst="rect">
            <a:avLst/>
          </a:prstGeom>
          <a:noFill/>
          <a:ln>
            <a:noFill/>
          </a:ln>
        </p:spPr>
      </p:pic>
      <p:pic>
        <p:nvPicPr>
          <p:cNvPr id="996" name="Google Shape;996;p111"/>
          <p:cNvPicPr preferRelativeResize="0"/>
          <p:nvPr/>
        </p:nvPicPr>
        <p:blipFill rotWithShape="1">
          <a:blip r:embed="rId10">
            <a:alphaModFix/>
          </a:blip>
          <a:srcRect b="0" l="0" r="0" t="0"/>
          <a:stretch/>
        </p:blipFill>
        <p:spPr>
          <a:xfrm>
            <a:off x="9772458" y="1960266"/>
            <a:ext cx="307599" cy="266799"/>
          </a:xfrm>
          <a:prstGeom prst="rect">
            <a:avLst/>
          </a:prstGeom>
          <a:noFill/>
          <a:ln>
            <a:noFill/>
          </a:ln>
        </p:spPr>
      </p:pic>
      <p:sp>
        <p:nvSpPr>
          <p:cNvPr id="997" name="Google Shape;997;p111"/>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12"/>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
        <p:nvSpPr>
          <p:cNvPr id="1003" name="Google Shape;1003;p112"/>
          <p:cNvSpPr txBox="1"/>
          <p:nvPr/>
        </p:nvSpPr>
        <p:spPr>
          <a:xfrm>
            <a:off x="6314066" y="1778574"/>
            <a:ext cx="5046980" cy="1125094"/>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1: </a:t>
            </a:r>
            <a:r>
              <a:rPr lang="en-US" sz="2400">
                <a:solidFill>
                  <a:schemeClr val="dk1"/>
                </a:solidFill>
                <a:latin typeface="Roboto"/>
                <a:ea typeface="Roboto"/>
                <a:cs typeface="Roboto"/>
                <a:sym typeface="Roboto"/>
              </a:rPr>
              <a:t>Divide image into patches</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0" lvl="0" marL="505447" marR="0" rtl="0" algn="l">
              <a:spcBef>
                <a:spcPts val="7"/>
              </a:spcBef>
              <a:spcAft>
                <a:spcPts val="0"/>
              </a:spcAft>
              <a:buNone/>
            </a:pPr>
            <a:r>
              <a:rPr lang="en-US" sz="2400">
                <a:solidFill>
                  <a:schemeClr val="dk1"/>
                </a:solidFill>
                <a:latin typeface="Roboto"/>
                <a:ea typeface="Roboto"/>
                <a:cs typeface="Roboto"/>
                <a:sym typeface="Roboto"/>
              </a:rPr>
              <a:t>for every pixel</a:t>
            </a:r>
            <a:endParaRPr sz="2400">
              <a:solidFill>
                <a:schemeClr val="dk1"/>
              </a:solidFill>
              <a:latin typeface="Roboto"/>
              <a:ea typeface="Roboto"/>
              <a:cs typeface="Roboto"/>
              <a:sym typeface="Roboto"/>
            </a:endParaRPr>
          </a:p>
        </p:txBody>
      </p:sp>
      <p:grpSp>
        <p:nvGrpSpPr>
          <p:cNvPr id="1004" name="Google Shape;1004;p112"/>
          <p:cNvGrpSpPr/>
          <p:nvPr/>
        </p:nvGrpSpPr>
        <p:grpSpPr>
          <a:xfrm>
            <a:off x="265401" y="1898567"/>
            <a:ext cx="5774397" cy="3761332"/>
            <a:chOff x="199050" y="1423925"/>
            <a:chExt cx="4330798" cy="2820999"/>
          </a:xfrm>
        </p:grpSpPr>
        <p:pic>
          <p:nvPicPr>
            <p:cNvPr id="1005" name="Google Shape;1005;p112"/>
            <p:cNvPicPr preferRelativeResize="0"/>
            <p:nvPr/>
          </p:nvPicPr>
          <p:blipFill rotWithShape="1">
            <a:blip r:embed="rId3">
              <a:alphaModFix/>
            </a:blip>
            <a:srcRect b="0" l="0" r="0" t="0"/>
            <a:stretch/>
          </p:blipFill>
          <p:spPr>
            <a:xfrm>
              <a:off x="199050" y="2127326"/>
              <a:ext cx="2513105" cy="1727413"/>
            </a:xfrm>
            <a:prstGeom prst="rect">
              <a:avLst/>
            </a:prstGeom>
            <a:noFill/>
            <a:ln>
              <a:noFill/>
            </a:ln>
          </p:spPr>
        </p:pic>
        <p:pic>
          <p:nvPicPr>
            <p:cNvPr id="1006" name="Google Shape;1006;p112"/>
            <p:cNvPicPr preferRelativeResize="0"/>
            <p:nvPr/>
          </p:nvPicPr>
          <p:blipFill rotWithShape="1">
            <a:blip r:embed="rId4">
              <a:alphaModFix/>
            </a:blip>
            <a:srcRect b="0" l="0" r="0" t="0"/>
            <a:stretch/>
          </p:blipFill>
          <p:spPr>
            <a:xfrm>
              <a:off x="1357617" y="3251843"/>
              <a:ext cx="195899" cy="164699"/>
            </a:xfrm>
            <a:prstGeom prst="rect">
              <a:avLst/>
            </a:prstGeom>
            <a:noFill/>
            <a:ln>
              <a:noFill/>
            </a:ln>
          </p:spPr>
        </p:pic>
        <p:sp>
          <p:nvSpPr>
            <p:cNvPr id="1007" name="Google Shape;1007;p112"/>
            <p:cNvSpPr/>
            <p:nvPr/>
          </p:nvSpPr>
          <p:spPr>
            <a:xfrm>
              <a:off x="1598119" y="3348707"/>
              <a:ext cx="1818005" cy="414655"/>
            </a:xfrm>
            <a:custGeom>
              <a:rect b="b" l="l" r="r" t="t"/>
              <a:pathLst>
                <a:path extrusionOk="0" h="414654" w="1818004">
                  <a:moveTo>
                    <a:pt x="0" y="0"/>
                  </a:moveTo>
                  <a:lnTo>
                    <a:pt x="1817647" y="414485"/>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8" name="Google Shape;1008;p112"/>
            <p:cNvSpPr/>
            <p:nvPr/>
          </p:nvSpPr>
          <p:spPr>
            <a:xfrm>
              <a:off x="1561619" y="3332583"/>
              <a:ext cx="62230" cy="41910"/>
            </a:xfrm>
            <a:custGeom>
              <a:rect b="b" l="l" r="r" t="t"/>
              <a:pathLst>
                <a:path extrusionOk="0" h="41910" w="62230">
                  <a:moveTo>
                    <a:pt x="52623" y="41774"/>
                  </a:moveTo>
                  <a:lnTo>
                    <a:pt x="0" y="7801"/>
                  </a:lnTo>
                  <a:lnTo>
                    <a:pt x="62149" y="0"/>
                  </a:lnTo>
                  <a:lnTo>
                    <a:pt x="36499" y="16124"/>
                  </a:lnTo>
                  <a:lnTo>
                    <a:pt x="52623" y="41774"/>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09" name="Google Shape;1009;p112"/>
            <p:cNvSpPr/>
            <p:nvPr/>
          </p:nvSpPr>
          <p:spPr>
            <a:xfrm>
              <a:off x="1561619" y="3332583"/>
              <a:ext cx="62230" cy="41910"/>
            </a:xfrm>
            <a:custGeom>
              <a:rect b="b" l="l" r="r" t="t"/>
              <a:pathLst>
                <a:path extrusionOk="0" h="41910" w="62230">
                  <a:moveTo>
                    <a:pt x="36499" y="16124"/>
                  </a:moveTo>
                  <a:lnTo>
                    <a:pt x="62149" y="0"/>
                  </a:lnTo>
                  <a:lnTo>
                    <a:pt x="0" y="7801"/>
                  </a:lnTo>
                  <a:lnTo>
                    <a:pt x="52623" y="41774"/>
                  </a:lnTo>
                  <a:lnTo>
                    <a:pt x="36499" y="16124"/>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10" name="Google Shape;1010;p112"/>
            <p:cNvPicPr preferRelativeResize="0"/>
            <p:nvPr/>
          </p:nvPicPr>
          <p:blipFill rotWithShape="1">
            <a:blip r:embed="rId5">
              <a:alphaModFix/>
            </a:blip>
            <a:srcRect b="0" l="0" r="0" t="0"/>
            <a:stretch/>
          </p:blipFill>
          <p:spPr>
            <a:xfrm>
              <a:off x="2124574" y="2505089"/>
              <a:ext cx="195899" cy="164699"/>
            </a:xfrm>
            <a:prstGeom prst="rect">
              <a:avLst/>
            </a:prstGeom>
            <a:noFill/>
            <a:ln>
              <a:noFill/>
            </a:ln>
          </p:spPr>
        </p:pic>
        <p:sp>
          <p:nvSpPr>
            <p:cNvPr id="1011" name="Google Shape;1011;p112"/>
            <p:cNvSpPr/>
            <p:nvPr/>
          </p:nvSpPr>
          <p:spPr>
            <a:xfrm>
              <a:off x="2357110" y="1905539"/>
              <a:ext cx="1058545" cy="648335"/>
            </a:xfrm>
            <a:custGeom>
              <a:rect b="b" l="l" r="r" t="t"/>
              <a:pathLst>
                <a:path extrusionOk="0" h="648335" w="1058545">
                  <a:moveTo>
                    <a:pt x="0" y="647820"/>
                  </a:moveTo>
                  <a:lnTo>
                    <a:pt x="1058514"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12" name="Google Shape;1012;p112"/>
            <p:cNvPicPr preferRelativeResize="0"/>
            <p:nvPr/>
          </p:nvPicPr>
          <p:blipFill rotWithShape="1">
            <a:blip r:embed="rId6">
              <a:alphaModFix/>
            </a:blip>
            <a:srcRect b="0" l="0" r="0" t="0"/>
            <a:stretch/>
          </p:blipFill>
          <p:spPr>
            <a:xfrm>
              <a:off x="2315653" y="2514378"/>
              <a:ext cx="80437" cy="68048"/>
            </a:xfrm>
            <a:prstGeom prst="rect">
              <a:avLst/>
            </a:prstGeom>
            <a:noFill/>
            <a:ln>
              <a:noFill/>
            </a:ln>
          </p:spPr>
        </p:pic>
        <p:pic>
          <p:nvPicPr>
            <p:cNvPr id="1013" name="Google Shape;1013;p112"/>
            <p:cNvPicPr preferRelativeResize="0"/>
            <p:nvPr/>
          </p:nvPicPr>
          <p:blipFill rotWithShape="1">
            <a:blip r:embed="rId7">
              <a:alphaModFix/>
            </a:blip>
            <a:srcRect b="0" l="0" r="0" t="0"/>
            <a:stretch/>
          </p:blipFill>
          <p:spPr>
            <a:xfrm>
              <a:off x="3415675" y="1423925"/>
              <a:ext cx="1114173" cy="963472"/>
            </a:xfrm>
            <a:prstGeom prst="rect">
              <a:avLst/>
            </a:prstGeom>
            <a:noFill/>
            <a:ln>
              <a:noFill/>
            </a:ln>
          </p:spPr>
        </p:pic>
        <p:pic>
          <p:nvPicPr>
            <p:cNvPr id="1014" name="Google Shape;1014;p112"/>
            <p:cNvPicPr preferRelativeResize="0"/>
            <p:nvPr/>
          </p:nvPicPr>
          <p:blipFill rotWithShape="1">
            <a:blip r:embed="rId8">
              <a:alphaModFix/>
            </a:blip>
            <a:srcRect b="0" l="0" r="0" t="0"/>
            <a:stretch/>
          </p:blipFill>
          <p:spPr>
            <a:xfrm>
              <a:off x="3415673" y="3281452"/>
              <a:ext cx="1114174" cy="963472"/>
            </a:xfrm>
            <a:prstGeom prst="rect">
              <a:avLst/>
            </a:prstGeom>
            <a:noFill/>
            <a:ln>
              <a:noFill/>
            </a:ln>
          </p:spPr>
        </p:pic>
        <p:pic>
          <p:nvPicPr>
            <p:cNvPr id="1015" name="Google Shape;1015;p112"/>
            <p:cNvPicPr preferRelativeResize="0"/>
            <p:nvPr/>
          </p:nvPicPr>
          <p:blipFill rotWithShape="1">
            <a:blip r:embed="rId4">
              <a:alphaModFix/>
            </a:blip>
            <a:srcRect b="0" l="0" r="0" t="0"/>
            <a:stretch/>
          </p:blipFill>
          <p:spPr>
            <a:xfrm>
              <a:off x="3943684" y="1823255"/>
              <a:ext cx="195899" cy="164699"/>
            </a:xfrm>
            <a:prstGeom prst="rect">
              <a:avLst/>
            </a:prstGeom>
            <a:noFill/>
            <a:ln>
              <a:noFill/>
            </a:ln>
          </p:spPr>
        </p:pic>
        <p:pic>
          <p:nvPicPr>
            <p:cNvPr id="1016" name="Google Shape;1016;p112"/>
            <p:cNvPicPr preferRelativeResize="0"/>
            <p:nvPr/>
          </p:nvPicPr>
          <p:blipFill rotWithShape="1">
            <a:blip r:embed="rId4">
              <a:alphaModFix/>
            </a:blip>
            <a:srcRect b="0" l="0" r="0" t="0"/>
            <a:stretch/>
          </p:blipFill>
          <p:spPr>
            <a:xfrm>
              <a:off x="3874776" y="3680782"/>
              <a:ext cx="195899" cy="164699"/>
            </a:xfrm>
            <a:prstGeom prst="rect">
              <a:avLst/>
            </a:prstGeom>
            <a:noFill/>
            <a:ln>
              <a:noFill/>
            </a:ln>
          </p:spPr>
        </p:pic>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13"/>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
        <p:nvSpPr>
          <p:cNvPr id="1022" name="Google Shape;1022;p113"/>
          <p:cNvSpPr txBox="1"/>
          <p:nvPr/>
        </p:nvSpPr>
        <p:spPr>
          <a:xfrm>
            <a:off x="6314066" y="1778574"/>
            <a:ext cx="5046980" cy="1863758"/>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1: </a:t>
            </a:r>
            <a:r>
              <a:rPr lang="en-US" sz="2400">
                <a:solidFill>
                  <a:schemeClr val="dk1"/>
                </a:solidFill>
                <a:latin typeface="Roboto"/>
                <a:ea typeface="Roboto"/>
                <a:cs typeface="Roboto"/>
                <a:sym typeface="Roboto"/>
              </a:rPr>
              <a:t>Divide image into patches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0" lvl="0" marL="505447" marR="0" rtl="0" algn="l">
              <a:spcBef>
                <a:spcPts val="7"/>
              </a:spcBef>
              <a:spcAft>
                <a:spcPts val="0"/>
              </a:spcAft>
              <a:buNone/>
            </a:pPr>
            <a:r>
              <a:rPr lang="en-US" sz="2400">
                <a:solidFill>
                  <a:schemeClr val="dk1"/>
                </a:solidFill>
                <a:latin typeface="Roboto"/>
                <a:ea typeface="Roboto"/>
                <a:cs typeface="Roboto"/>
                <a:sym typeface="Roboto"/>
              </a:rPr>
              <a:t>for every pixel</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2: </a:t>
            </a:r>
            <a:r>
              <a:rPr lang="en-US" sz="2400">
                <a:solidFill>
                  <a:schemeClr val="dk1"/>
                </a:solidFill>
                <a:latin typeface="Roboto"/>
                <a:ea typeface="Roboto"/>
                <a:cs typeface="Roboto"/>
                <a:sym typeface="Roboto"/>
              </a:rPr>
              <a:t>Classify each patch</a:t>
            </a:r>
            <a:endParaRPr sz="2400">
              <a:solidFill>
                <a:schemeClr val="dk1"/>
              </a:solidFill>
              <a:latin typeface="Roboto"/>
              <a:ea typeface="Roboto"/>
              <a:cs typeface="Roboto"/>
              <a:sym typeface="Roboto"/>
            </a:endParaRPr>
          </a:p>
        </p:txBody>
      </p:sp>
      <p:grpSp>
        <p:nvGrpSpPr>
          <p:cNvPr id="1023" name="Google Shape;1023;p113"/>
          <p:cNvGrpSpPr/>
          <p:nvPr/>
        </p:nvGrpSpPr>
        <p:grpSpPr>
          <a:xfrm>
            <a:off x="265401" y="1898567"/>
            <a:ext cx="5774397" cy="3761332"/>
            <a:chOff x="199050" y="1423925"/>
            <a:chExt cx="4330798" cy="2820999"/>
          </a:xfrm>
        </p:grpSpPr>
        <p:pic>
          <p:nvPicPr>
            <p:cNvPr id="1024" name="Google Shape;1024;p113"/>
            <p:cNvPicPr preferRelativeResize="0"/>
            <p:nvPr/>
          </p:nvPicPr>
          <p:blipFill rotWithShape="1">
            <a:blip r:embed="rId3">
              <a:alphaModFix/>
            </a:blip>
            <a:srcRect b="0" l="0" r="0" t="0"/>
            <a:stretch/>
          </p:blipFill>
          <p:spPr>
            <a:xfrm>
              <a:off x="199050" y="2127326"/>
              <a:ext cx="2513105" cy="1727413"/>
            </a:xfrm>
            <a:prstGeom prst="rect">
              <a:avLst/>
            </a:prstGeom>
            <a:noFill/>
            <a:ln>
              <a:noFill/>
            </a:ln>
          </p:spPr>
        </p:pic>
        <p:pic>
          <p:nvPicPr>
            <p:cNvPr id="1025" name="Google Shape;1025;p113"/>
            <p:cNvPicPr preferRelativeResize="0"/>
            <p:nvPr/>
          </p:nvPicPr>
          <p:blipFill rotWithShape="1">
            <a:blip r:embed="rId4">
              <a:alphaModFix/>
            </a:blip>
            <a:srcRect b="0" l="0" r="0" t="0"/>
            <a:stretch/>
          </p:blipFill>
          <p:spPr>
            <a:xfrm>
              <a:off x="1357617" y="3251843"/>
              <a:ext cx="195899" cy="164699"/>
            </a:xfrm>
            <a:prstGeom prst="rect">
              <a:avLst/>
            </a:prstGeom>
            <a:noFill/>
            <a:ln>
              <a:noFill/>
            </a:ln>
          </p:spPr>
        </p:pic>
        <p:sp>
          <p:nvSpPr>
            <p:cNvPr id="1026" name="Google Shape;1026;p113"/>
            <p:cNvSpPr/>
            <p:nvPr/>
          </p:nvSpPr>
          <p:spPr>
            <a:xfrm>
              <a:off x="1598119" y="3348707"/>
              <a:ext cx="1818005" cy="414655"/>
            </a:xfrm>
            <a:custGeom>
              <a:rect b="b" l="l" r="r" t="t"/>
              <a:pathLst>
                <a:path extrusionOk="0" h="414654" w="1818004">
                  <a:moveTo>
                    <a:pt x="0" y="0"/>
                  </a:moveTo>
                  <a:lnTo>
                    <a:pt x="1817647" y="414485"/>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27" name="Google Shape;1027;p113"/>
            <p:cNvSpPr/>
            <p:nvPr/>
          </p:nvSpPr>
          <p:spPr>
            <a:xfrm>
              <a:off x="1561619" y="3332583"/>
              <a:ext cx="62230" cy="41910"/>
            </a:xfrm>
            <a:custGeom>
              <a:rect b="b" l="l" r="r" t="t"/>
              <a:pathLst>
                <a:path extrusionOk="0" h="41910" w="62230">
                  <a:moveTo>
                    <a:pt x="52623" y="41774"/>
                  </a:moveTo>
                  <a:lnTo>
                    <a:pt x="0" y="7801"/>
                  </a:lnTo>
                  <a:lnTo>
                    <a:pt x="62149" y="0"/>
                  </a:lnTo>
                  <a:lnTo>
                    <a:pt x="36499" y="16124"/>
                  </a:lnTo>
                  <a:lnTo>
                    <a:pt x="52623" y="41774"/>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28" name="Google Shape;1028;p113"/>
            <p:cNvSpPr/>
            <p:nvPr/>
          </p:nvSpPr>
          <p:spPr>
            <a:xfrm>
              <a:off x="1561619" y="3332583"/>
              <a:ext cx="62230" cy="41910"/>
            </a:xfrm>
            <a:custGeom>
              <a:rect b="b" l="l" r="r" t="t"/>
              <a:pathLst>
                <a:path extrusionOk="0" h="41910" w="62230">
                  <a:moveTo>
                    <a:pt x="36499" y="16124"/>
                  </a:moveTo>
                  <a:lnTo>
                    <a:pt x="62149" y="0"/>
                  </a:lnTo>
                  <a:lnTo>
                    <a:pt x="0" y="7801"/>
                  </a:lnTo>
                  <a:lnTo>
                    <a:pt x="52623" y="41774"/>
                  </a:lnTo>
                  <a:lnTo>
                    <a:pt x="36499" y="16124"/>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29" name="Google Shape;1029;p113"/>
            <p:cNvPicPr preferRelativeResize="0"/>
            <p:nvPr/>
          </p:nvPicPr>
          <p:blipFill rotWithShape="1">
            <a:blip r:embed="rId5">
              <a:alphaModFix/>
            </a:blip>
            <a:srcRect b="0" l="0" r="0" t="0"/>
            <a:stretch/>
          </p:blipFill>
          <p:spPr>
            <a:xfrm>
              <a:off x="2124574" y="2505089"/>
              <a:ext cx="195899" cy="164699"/>
            </a:xfrm>
            <a:prstGeom prst="rect">
              <a:avLst/>
            </a:prstGeom>
            <a:noFill/>
            <a:ln>
              <a:noFill/>
            </a:ln>
          </p:spPr>
        </p:pic>
        <p:sp>
          <p:nvSpPr>
            <p:cNvPr id="1030" name="Google Shape;1030;p113"/>
            <p:cNvSpPr/>
            <p:nvPr/>
          </p:nvSpPr>
          <p:spPr>
            <a:xfrm>
              <a:off x="2357110" y="1905539"/>
              <a:ext cx="1058545" cy="648335"/>
            </a:xfrm>
            <a:custGeom>
              <a:rect b="b" l="l" r="r" t="t"/>
              <a:pathLst>
                <a:path extrusionOk="0" h="648335" w="1058545">
                  <a:moveTo>
                    <a:pt x="0" y="647820"/>
                  </a:moveTo>
                  <a:lnTo>
                    <a:pt x="1058514"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31" name="Google Shape;1031;p113"/>
            <p:cNvPicPr preferRelativeResize="0"/>
            <p:nvPr/>
          </p:nvPicPr>
          <p:blipFill rotWithShape="1">
            <a:blip r:embed="rId6">
              <a:alphaModFix/>
            </a:blip>
            <a:srcRect b="0" l="0" r="0" t="0"/>
            <a:stretch/>
          </p:blipFill>
          <p:spPr>
            <a:xfrm>
              <a:off x="2315653" y="2514378"/>
              <a:ext cx="80437" cy="68048"/>
            </a:xfrm>
            <a:prstGeom prst="rect">
              <a:avLst/>
            </a:prstGeom>
            <a:noFill/>
            <a:ln>
              <a:noFill/>
            </a:ln>
          </p:spPr>
        </p:pic>
        <p:pic>
          <p:nvPicPr>
            <p:cNvPr id="1032" name="Google Shape;1032;p113"/>
            <p:cNvPicPr preferRelativeResize="0"/>
            <p:nvPr/>
          </p:nvPicPr>
          <p:blipFill rotWithShape="1">
            <a:blip r:embed="rId7">
              <a:alphaModFix/>
            </a:blip>
            <a:srcRect b="0" l="0" r="0" t="0"/>
            <a:stretch/>
          </p:blipFill>
          <p:spPr>
            <a:xfrm>
              <a:off x="3415675" y="1423925"/>
              <a:ext cx="1114173" cy="963472"/>
            </a:xfrm>
            <a:prstGeom prst="rect">
              <a:avLst/>
            </a:prstGeom>
            <a:noFill/>
            <a:ln>
              <a:noFill/>
            </a:ln>
          </p:spPr>
        </p:pic>
        <p:pic>
          <p:nvPicPr>
            <p:cNvPr id="1033" name="Google Shape;1033;p113"/>
            <p:cNvPicPr preferRelativeResize="0"/>
            <p:nvPr/>
          </p:nvPicPr>
          <p:blipFill rotWithShape="1">
            <a:blip r:embed="rId8">
              <a:alphaModFix/>
            </a:blip>
            <a:srcRect b="0" l="0" r="0" t="0"/>
            <a:stretch/>
          </p:blipFill>
          <p:spPr>
            <a:xfrm>
              <a:off x="3415673" y="3281452"/>
              <a:ext cx="1114174" cy="963472"/>
            </a:xfrm>
            <a:prstGeom prst="rect">
              <a:avLst/>
            </a:prstGeom>
            <a:noFill/>
            <a:ln>
              <a:noFill/>
            </a:ln>
          </p:spPr>
        </p:pic>
        <p:pic>
          <p:nvPicPr>
            <p:cNvPr id="1034" name="Google Shape;1034;p113"/>
            <p:cNvPicPr preferRelativeResize="0"/>
            <p:nvPr/>
          </p:nvPicPr>
          <p:blipFill rotWithShape="1">
            <a:blip r:embed="rId4">
              <a:alphaModFix/>
            </a:blip>
            <a:srcRect b="0" l="0" r="0" t="0"/>
            <a:stretch/>
          </p:blipFill>
          <p:spPr>
            <a:xfrm>
              <a:off x="3943684" y="1823255"/>
              <a:ext cx="195899" cy="164699"/>
            </a:xfrm>
            <a:prstGeom prst="rect">
              <a:avLst/>
            </a:prstGeom>
            <a:noFill/>
            <a:ln>
              <a:noFill/>
            </a:ln>
          </p:spPr>
        </p:pic>
        <p:pic>
          <p:nvPicPr>
            <p:cNvPr id="1035" name="Google Shape;1035;p113"/>
            <p:cNvPicPr preferRelativeResize="0"/>
            <p:nvPr/>
          </p:nvPicPr>
          <p:blipFill rotWithShape="1">
            <a:blip r:embed="rId4">
              <a:alphaModFix/>
            </a:blip>
            <a:srcRect b="0" l="0" r="0" t="0"/>
            <a:stretch/>
          </p:blipFill>
          <p:spPr>
            <a:xfrm>
              <a:off x="3874776" y="3680782"/>
              <a:ext cx="195899" cy="164699"/>
            </a:xfrm>
            <a:prstGeom prst="rect">
              <a:avLst/>
            </a:prstGeom>
            <a:noFill/>
            <a:ln>
              <a:noFill/>
            </a:ln>
          </p:spPr>
        </p:pic>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1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
        <p:nvSpPr>
          <p:cNvPr id="1041" name="Google Shape;1041;p114"/>
          <p:cNvSpPr txBox="1"/>
          <p:nvPr/>
        </p:nvSpPr>
        <p:spPr>
          <a:xfrm>
            <a:off x="6314066" y="1778574"/>
            <a:ext cx="5315372" cy="3239904"/>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1: </a:t>
            </a:r>
            <a:r>
              <a:rPr lang="en-US" sz="2400">
                <a:solidFill>
                  <a:schemeClr val="dk1"/>
                </a:solidFill>
                <a:latin typeface="Roboto"/>
                <a:ea typeface="Roboto"/>
                <a:cs typeface="Roboto"/>
                <a:sym typeface="Roboto"/>
              </a:rPr>
              <a:t>Divide image into patches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0" lvl="0" marL="505447" marR="0" rtl="0" algn="l">
              <a:spcBef>
                <a:spcPts val="7"/>
              </a:spcBef>
              <a:spcAft>
                <a:spcPts val="0"/>
              </a:spcAft>
              <a:buNone/>
            </a:pPr>
            <a:r>
              <a:rPr lang="en-US" sz="2400">
                <a:solidFill>
                  <a:schemeClr val="dk1"/>
                </a:solidFill>
                <a:latin typeface="Roboto"/>
                <a:ea typeface="Roboto"/>
                <a:cs typeface="Roboto"/>
                <a:sym typeface="Roboto"/>
              </a:rPr>
              <a:t>for every pixel</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2: </a:t>
            </a:r>
            <a:r>
              <a:rPr lang="en-US" sz="2400">
                <a:solidFill>
                  <a:schemeClr val="dk1"/>
                </a:solidFill>
                <a:latin typeface="Roboto"/>
                <a:ea typeface="Roboto"/>
                <a:cs typeface="Roboto"/>
                <a:sym typeface="Roboto"/>
              </a:rPr>
              <a:t>Classify each patch</a:t>
            </a:r>
            <a:endParaRPr sz="2400">
              <a:solidFill>
                <a:schemeClr val="dk1"/>
              </a:solidFill>
              <a:latin typeface="Roboto"/>
              <a:ea typeface="Roboto"/>
              <a:cs typeface="Roboto"/>
              <a:sym typeface="Roboto"/>
            </a:endParaRPr>
          </a:p>
          <a:p>
            <a:pPr indent="-489361" lvl="0" marL="505447" marR="6773" rtl="0" algn="l">
              <a:lnSpc>
                <a:spcPct val="201000"/>
              </a:lnSpc>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3: </a:t>
            </a:r>
            <a:r>
              <a:rPr lang="en-US" sz="2400">
                <a:solidFill>
                  <a:schemeClr val="dk1"/>
                </a:solidFill>
                <a:latin typeface="Roboto"/>
                <a:ea typeface="Roboto"/>
                <a:cs typeface="Roboto"/>
                <a:sym typeface="Roboto"/>
              </a:rPr>
              <a:t>Return output as a heatmap of predictions</a:t>
            </a:r>
            <a:endParaRPr sz="2400">
              <a:solidFill>
                <a:schemeClr val="dk1"/>
              </a:solidFill>
              <a:latin typeface="Roboto"/>
              <a:ea typeface="Roboto"/>
              <a:cs typeface="Roboto"/>
              <a:sym typeface="Roboto"/>
            </a:endParaRPr>
          </a:p>
        </p:txBody>
      </p:sp>
      <p:grpSp>
        <p:nvGrpSpPr>
          <p:cNvPr id="1042" name="Google Shape;1042;p114"/>
          <p:cNvGrpSpPr/>
          <p:nvPr/>
        </p:nvGrpSpPr>
        <p:grpSpPr>
          <a:xfrm>
            <a:off x="265401" y="1898567"/>
            <a:ext cx="5774397" cy="3761332"/>
            <a:chOff x="199050" y="1423925"/>
            <a:chExt cx="4330798" cy="2820999"/>
          </a:xfrm>
        </p:grpSpPr>
        <p:pic>
          <p:nvPicPr>
            <p:cNvPr id="1043" name="Google Shape;1043;p114"/>
            <p:cNvPicPr preferRelativeResize="0"/>
            <p:nvPr/>
          </p:nvPicPr>
          <p:blipFill rotWithShape="1">
            <a:blip r:embed="rId3">
              <a:alphaModFix/>
            </a:blip>
            <a:srcRect b="0" l="0" r="0" t="0"/>
            <a:stretch/>
          </p:blipFill>
          <p:spPr>
            <a:xfrm>
              <a:off x="199050" y="2127326"/>
              <a:ext cx="2513105" cy="1727413"/>
            </a:xfrm>
            <a:prstGeom prst="rect">
              <a:avLst/>
            </a:prstGeom>
            <a:noFill/>
            <a:ln>
              <a:noFill/>
            </a:ln>
          </p:spPr>
        </p:pic>
        <p:pic>
          <p:nvPicPr>
            <p:cNvPr id="1044" name="Google Shape;1044;p114"/>
            <p:cNvPicPr preferRelativeResize="0"/>
            <p:nvPr/>
          </p:nvPicPr>
          <p:blipFill rotWithShape="1">
            <a:blip r:embed="rId4">
              <a:alphaModFix/>
            </a:blip>
            <a:srcRect b="0" l="0" r="0" t="0"/>
            <a:stretch/>
          </p:blipFill>
          <p:spPr>
            <a:xfrm>
              <a:off x="1357617" y="3251843"/>
              <a:ext cx="195899" cy="164699"/>
            </a:xfrm>
            <a:prstGeom prst="rect">
              <a:avLst/>
            </a:prstGeom>
            <a:noFill/>
            <a:ln>
              <a:noFill/>
            </a:ln>
          </p:spPr>
        </p:pic>
        <p:sp>
          <p:nvSpPr>
            <p:cNvPr id="1045" name="Google Shape;1045;p114"/>
            <p:cNvSpPr/>
            <p:nvPr/>
          </p:nvSpPr>
          <p:spPr>
            <a:xfrm>
              <a:off x="1598119" y="3348707"/>
              <a:ext cx="1818005" cy="414655"/>
            </a:xfrm>
            <a:custGeom>
              <a:rect b="b" l="l" r="r" t="t"/>
              <a:pathLst>
                <a:path extrusionOk="0" h="414654" w="1818004">
                  <a:moveTo>
                    <a:pt x="0" y="0"/>
                  </a:moveTo>
                  <a:lnTo>
                    <a:pt x="1817647" y="414485"/>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46" name="Google Shape;1046;p114"/>
            <p:cNvSpPr/>
            <p:nvPr/>
          </p:nvSpPr>
          <p:spPr>
            <a:xfrm>
              <a:off x="1561619" y="3332583"/>
              <a:ext cx="62230" cy="41910"/>
            </a:xfrm>
            <a:custGeom>
              <a:rect b="b" l="l" r="r" t="t"/>
              <a:pathLst>
                <a:path extrusionOk="0" h="41910" w="62230">
                  <a:moveTo>
                    <a:pt x="52623" y="41774"/>
                  </a:moveTo>
                  <a:lnTo>
                    <a:pt x="0" y="7801"/>
                  </a:lnTo>
                  <a:lnTo>
                    <a:pt x="62149" y="0"/>
                  </a:lnTo>
                  <a:lnTo>
                    <a:pt x="36499" y="16124"/>
                  </a:lnTo>
                  <a:lnTo>
                    <a:pt x="52623" y="41774"/>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47" name="Google Shape;1047;p114"/>
            <p:cNvSpPr/>
            <p:nvPr/>
          </p:nvSpPr>
          <p:spPr>
            <a:xfrm>
              <a:off x="1561619" y="3332583"/>
              <a:ext cx="62230" cy="41910"/>
            </a:xfrm>
            <a:custGeom>
              <a:rect b="b" l="l" r="r" t="t"/>
              <a:pathLst>
                <a:path extrusionOk="0" h="41910" w="62230">
                  <a:moveTo>
                    <a:pt x="36499" y="16124"/>
                  </a:moveTo>
                  <a:lnTo>
                    <a:pt x="62149" y="0"/>
                  </a:lnTo>
                  <a:lnTo>
                    <a:pt x="0" y="7801"/>
                  </a:lnTo>
                  <a:lnTo>
                    <a:pt x="52623" y="41774"/>
                  </a:lnTo>
                  <a:lnTo>
                    <a:pt x="36499" y="16124"/>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48" name="Google Shape;1048;p114"/>
            <p:cNvPicPr preferRelativeResize="0"/>
            <p:nvPr/>
          </p:nvPicPr>
          <p:blipFill rotWithShape="1">
            <a:blip r:embed="rId5">
              <a:alphaModFix/>
            </a:blip>
            <a:srcRect b="0" l="0" r="0" t="0"/>
            <a:stretch/>
          </p:blipFill>
          <p:spPr>
            <a:xfrm>
              <a:off x="2124574" y="2505089"/>
              <a:ext cx="195899" cy="164699"/>
            </a:xfrm>
            <a:prstGeom prst="rect">
              <a:avLst/>
            </a:prstGeom>
            <a:noFill/>
            <a:ln>
              <a:noFill/>
            </a:ln>
          </p:spPr>
        </p:pic>
        <p:sp>
          <p:nvSpPr>
            <p:cNvPr id="1049" name="Google Shape;1049;p114"/>
            <p:cNvSpPr/>
            <p:nvPr/>
          </p:nvSpPr>
          <p:spPr>
            <a:xfrm>
              <a:off x="2357110" y="1905539"/>
              <a:ext cx="1058545" cy="648335"/>
            </a:xfrm>
            <a:custGeom>
              <a:rect b="b" l="l" r="r" t="t"/>
              <a:pathLst>
                <a:path extrusionOk="0" h="648335" w="1058545">
                  <a:moveTo>
                    <a:pt x="0" y="647820"/>
                  </a:moveTo>
                  <a:lnTo>
                    <a:pt x="1058514"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50" name="Google Shape;1050;p114"/>
            <p:cNvPicPr preferRelativeResize="0"/>
            <p:nvPr/>
          </p:nvPicPr>
          <p:blipFill rotWithShape="1">
            <a:blip r:embed="rId6">
              <a:alphaModFix/>
            </a:blip>
            <a:srcRect b="0" l="0" r="0" t="0"/>
            <a:stretch/>
          </p:blipFill>
          <p:spPr>
            <a:xfrm>
              <a:off x="2315653" y="2514378"/>
              <a:ext cx="80437" cy="68048"/>
            </a:xfrm>
            <a:prstGeom prst="rect">
              <a:avLst/>
            </a:prstGeom>
            <a:noFill/>
            <a:ln>
              <a:noFill/>
            </a:ln>
          </p:spPr>
        </p:pic>
        <p:pic>
          <p:nvPicPr>
            <p:cNvPr id="1051" name="Google Shape;1051;p114"/>
            <p:cNvPicPr preferRelativeResize="0"/>
            <p:nvPr/>
          </p:nvPicPr>
          <p:blipFill rotWithShape="1">
            <a:blip r:embed="rId7">
              <a:alphaModFix/>
            </a:blip>
            <a:srcRect b="0" l="0" r="0" t="0"/>
            <a:stretch/>
          </p:blipFill>
          <p:spPr>
            <a:xfrm>
              <a:off x="3415675" y="1423925"/>
              <a:ext cx="1114173" cy="963472"/>
            </a:xfrm>
            <a:prstGeom prst="rect">
              <a:avLst/>
            </a:prstGeom>
            <a:noFill/>
            <a:ln>
              <a:noFill/>
            </a:ln>
          </p:spPr>
        </p:pic>
        <p:pic>
          <p:nvPicPr>
            <p:cNvPr id="1052" name="Google Shape;1052;p114"/>
            <p:cNvPicPr preferRelativeResize="0"/>
            <p:nvPr/>
          </p:nvPicPr>
          <p:blipFill rotWithShape="1">
            <a:blip r:embed="rId8">
              <a:alphaModFix/>
            </a:blip>
            <a:srcRect b="0" l="0" r="0" t="0"/>
            <a:stretch/>
          </p:blipFill>
          <p:spPr>
            <a:xfrm>
              <a:off x="3415673" y="3281452"/>
              <a:ext cx="1114174" cy="963472"/>
            </a:xfrm>
            <a:prstGeom prst="rect">
              <a:avLst/>
            </a:prstGeom>
            <a:noFill/>
            <a:ln>
              <a:noFill/>
            </a:ln>
          </p:spPr>
        </p:pic>
        <p:pic>
          <p:nvPicPr>
            <p:cNvPr id="1053" name="Google Shape;1053;p114"/>
            <p:cNvPicPr preferRelativeResize="0"/>
            <p:nvPr/>
          </p:nvPicPr>
          <p:blipFill rotWithShape="1">
            <a:blip r:embed="rId4">
              <a:alphaModFix/>
            </a:blip>
            <a:srcRect b="0" l="0" r="0" t="0"/>
            <a:stretch/>
          </p:blipFill>
          <p:spPr>
            <a:xfrm>
              <a:off x="3943684" y="1823255"/>
              <a:ext cx="195899" cy="164699"/>
            </a:xfrm>
            <a:prstGeom prst="rect">
              <a:avLst/>
            </a:prstGeom>
            <a:noFill/>
            <a:ln>
              <a:noFill/>
            </a:ln>
          </p:spPr>
        </p:pic>
        <p:pic>
          <p:nvPicPr>
            <p:cNvPr id="1054" name="Google Shape;1054;p114"/>
            <p:cNvPicPr preferRelativeResize="0"/>
            <p:nvPr/>
          </p:nvPicPr>
          <p:blipFill rotWithShape="1">
            <a:blip r:embed="rId4">
              <a:alphaModFix/>
            </a:blip>
            <a:srcRect b="0" l="0" r="0" t="0"/>
            <a:stretch/>
          </p:blipFill>
          <p:spPr>
            <a:xfrm>
              <a:off x="3874776" y="3680782"/>
              <a:ext cx="195899" cy="164699"/>
            </a:xfrm>
            <a:prstGeom prst="rect">
              <a:avLst/>
            </a:prstGeom>
            <a:noFill/>
            <a:ln>
              <a:noFill/>
            </a:ln>
          </p:spPr>
        </p:pic>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
        <p:nvSpPr>
          <p:cNvPr id="1060" name="Google Shape;1060;p115"/>
          <p:cNvSpPr txBox="1"/>
          <p:nvPr/>
        </p:nvSpPr>
        <p:spPr>
          <a:xfrm>
            <a:off x="6314066" y="1778573"/>
            <a:ext cx="5315372" cy="4087187"/>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1: </a:t>
            </a:r>
            <a:r>
              <a:rPr lang="en-US" sz="2400">
                <a:solidFill>
                  <a:schemeClr val="dk1"/>
                </a:solidFill>
                <a:latin typeface="Roboto"/>
                <a:ea typeface="Roboto"/>
                <a:cs typeface="Roboto"/>
                <a:sym typeface="Roboto"/>
              </a:rPr>
              <a:t>Divide image into patches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0" lvl="0" marL="505447" marR="0" rtl="0" algn="l">
              <a:spcBef>
                <a:spcPts val="7"/>
              </a:spcBef>
              <a:spcAft>
                <a:spcPts val="0"/>
              </a:spcAft>
              <a:buNone/>
            </a:pPr>
            <a:r>
              <a:rPr lang="en-US" sz="2400">
                <a:solidFill>
                  <a:schemeClr val="dk1"/>
                </a:solidFill>
                <a:latin typeface="Roboto"/>
                <a:ea typeface="Roboto"/>
                <a:cs typeface="Roboto"/>
                <a:sym typeface="Roboto"/>
              </a:rPr>
              <a:t>for every pixel</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2: </a:t>
            </a:r>
            <a:r>
              <a:rPr lang="en-US" sz="2400">
                <a:solidFill>
                  <a:schemeClr val="dk1"/>
                </a:solidFill>
                <a:latin typeface="Roboto"/>
                <a:ea typeface="Roboto"/>
                <a:cs typeface="Roboto"/>
                <a:sym typeface="Roboto"/>
              </a:rPr>
              <a:t>Classify each patch</a:t>
            </a:r>
            <a:endParaRPr sz="2400">
              <a:solidFill>
                <a:schemeClr val="dk1"/>
              </a:solidFill>
              <a:latin typeface="Roboto"/>
              <a:ea typeface="Roboto"/>
              <a:cs typeface="Roboto"/>
              <a:sym typeface="Roboto"/>
            </a:endParaRPr>
          </a:p>
          <a:p>
            <a:pPr indent="-489361" lvl="0" marL="505447" marR="6773" rtl="0" algn="l">
              <a:lnSpc>
                <a:spcPct val="201000"/>
              </a:lnSpc>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3: </a:t>
            </a:r>
            <a:r>
              <a:rPr lang="en-US" sz="2400">
                <a:solidFill>
                  <a:schemeClr val="dk1"/>
                </a:solidFill>
                <a:latin typeface="Roboto"/>
                <a:ea typeface="Roboto"/>
                <a:cs typeface="Roboto"/>
                <a:sym typeface="Roboto"/>
              </a:rPr>
              <a:t>Return output as a heatmap of predictions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Step 4</a:t>
            </a:r>
            <a:r>
              <a:rPr lang="en-US" sz="2400">
                <a:solidFill>
                  <a:schemeClr val="dk1"/>
                </a:solidFill>
                <a:latin typeface="Roboto"/>
                <a:ea typeface="Roboto"/>
                <a:cs typeface="Roboto"/>
                <a:sym typeface="Roboto"/>
              </a:rPr>
              <a:t>: Threshold heatmap</a:t>
            </a:r>
            <a:endParaRPr sz="2400">
              <a:solidFill>
                <a:schemeClr val="dk1"/>
              </a:solidFill>
              <a:latin typeface="Roboto"/>
              <a:ea typeface="Roboto"/>
              <a:cs typeface="Roboto"/>
              <a:sym typeface="Roboto"/>
            </a:endParaRPr>
          </a:p>
        </p:txBody>
      </p:sp>
      <p:grpSp>
        <p:nvGrpSpPr>
          <p:cNvPr id="1061" name="Google Shape;1061;p115"/>
          <p:cNvGrpSpPr/>
          <p:nvPr/>
        </p:nvGrpSpPr>
        <p:grpSpPr>
          <a:xfrm>
            <a:off x="265401" y="1898567"/>
            <a:ext cx="5774397" cy="3761332"/>
            <a:chOff x="199050" y="1423925"/>
            <a:chExt cx="4330798" cy="2820999"/>
          </a:xfrm>
        </p:grpSpPr>
        <p:pic>
          <p:nvPicPr>
            <p:cNvPr id="1062" name="Google Shape;1062;p115"/>
            <p:cNvPicPr preferRelativeResize="0"/>
            <p:nvPr/>
          </p:nvPicPr>
          <p:blipFill rotWithShape="1">
            <a:blip r:embed="rId3">
              <a:alphaModFix/>
            </a:blip>
            <a:srcRect b="0" l="0" r="0" t="0"/>
            <a:stretch/>
          </p:blipFill>
          <p:spPr>
            <a:xfrm>
              <a:off x="199050" y="2127326"/>
              <a:ext cx="2513105" cy="1727413"/>
            </a:xfrm>
            <a:prstGeom prst="rect">
              <a:avLst/>
            </a:prstGeom>
            <a:noFill/>
            <a:ln>
              <a:noFill/>
            </a:ln>
          </p:spPr>
        </p:pic>
        <p:pic>
          <p:nvPicPr>
            <p:cNvPr id="1063" name="Google Shape;1063;p115"/>
            <p:cNvPicPr preferRelativeResize="0"/>
            <p:nvPr/>
          </p:nvPicPr>
          <p:blipFill rotWithShape="1">
            <a:blip r:embed="rId4">
              <a:alphaModFix/>
            </a:blip>
            <a:srcRect b="0" l="0" r="0" t="0"/>
            <a:stretch/>
          </p:blipFill>
          <p:spPr>
            <a:xfrm>
              <a:off x="1357617" y="3251843"/>
              <a:ext cx="195899" cy="164699"/>
            </a:xfrm>
            <a:prstGeom prst="rect">
              <a:avLst/>
            </a:prstGeom>
            <a:noFill/>
            <a:ln>
              <a:noFill/>
            </a:ln>
          </p:spPr>
        </p:pic>
        <p:sp>
          <p:nvSpPr>
            <p:cNvPr id="1064" name="Google Shape;1064;p115"/>
            <p:cNvSpPr/>
            <p:nvPr/>
          </p:nvSpPr>
          <p:spPr>
            <a:xfrm>
              <a:off x="1598119" y="3348707"/>
              <a:ext cx="1818005" cy="414655"/>
            </a:xfrm>
            <a:custGeom>
              <a:rect b="b" l="l" r="r" t="t"/>
              <a:pathLst>
                <a:path extrusionOk="0" h="414654" w="1818004">
                  <a:moveTo>
                    <a:pt x="0" y="0"/>
                  </a:moveTo>
                  <a:lnTo>
                    <a:pt x="1817647" y="414485"/>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65" name="Google Shape;1065;p115"/>
            <p:cNvSpPr/>
            <p:nvPr/>
          </p:nvSpPr>
          <p:spPr>
            <a:xfrm>
              <a:off x="1561619" y="3332583"/>
              <a:ext cx="62230" cy="41910"/>
            </a:xfrm>
            <a:custGeom>
              <a:rect b="b" l="l" r="r" t="t"/>
              <a:pathLst>
                <a:path extrusionOk="0" h="41910" w="62230">
                  <a:moveTo>
                    <a:pt x="52623" y="41774"/>
                  </a:moveTo>
                  <a:lnTo>
                    <a:pt x="0" y="7801"/>
                  </a:lnTo>
                  <a:lnTo>
                    <a:pt x="62149" y="0"/>
                  </a:lnTo>
                  <a:lnTo>
                    <a:pt x="36499" y="16124"/>
                  </a:lnTo>
                  <a:lnTo>
                    <a:pt x="52623" y="41774"/>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066" name="Google Shape;1066;p115"/>
            <p:cNvSpPr/>
            <p:nvPr/>
          </p:nvSpPr>
          <p:spPr>
            <a:xfrm>
              <a:off x="1561619" y="3332583"/>
              <a:ext cx="62230" cy="41910"/>
            </a:xfrm>
            <a:custGeom>
              <a:rect b="b" l="l" r="r" t="t"/>
              <a:pathLst>
                <a:path extrusionOk="0" h="41910" w="62230">
                  <a:moveTo>
                    <a:pt x="36499" y="16124"/>
                  </a:moveTo>
                  <a:lnTo>
                    <a:pt x="62149" y="0"/>
                  </a:lnTo>
                  <a:lnTo>
                    <a:pt x="0" y="7801"/>
                  </a:lnTo>
                  <a:lnTo>
                    <a:pt x="52623" y="41774"/>
                  </a:lnTo>
                  <a:lnTo>
                    <a:pt x="36499" y="16124"/>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67" name="Google Shape;1067;p115"/>
            <p:cNvPicPr preferRelativeResize="0"/>
            <p:nvPr/>
          </p:nvPicPr>
          <p:blipFill rotWithShape="1">
            <a:blip r:embed="rId5">
              <a:alphaModFix/>
            </a:blip>
            <a:srcRect b="0" l="0" r="0" t="0"/>
            <a:stretch/>
          </p:blipFill>
          <p:spPr>
            <a:xfrm>
              <a:off x="2124574" y="2505089"/>
              <a:ext cx="195899" cy="164699"/>
            </a:xfrm>
            <a:prstGeom prst="rect">
              <a:avLst/>
            </a:prstGeom>
            <a:noFill/>
            <a:ln>
              <a:noFill/>
            </a:ln>
          </p:spPr>
        </p:pic>
        <p:sp>
          <p:nvSpPr>
            <p:cNvPr id="1068" name="Google Shape;1068;p115"/>
            <p:cNvSpPr/>
            <p:nvPr/>
          </p:nvSpPr>
          <p:spPr>
            <a:xfrm>
              <a:off x="2357110" y="1905539"/>
              <a:ext cx="1058545" cy="648335"/>
            </a:xfrm>
            <a:custGeom>
              <a:rect b="b" l="l" r="r" t="t"/>
              <a:pathLst>
                <a:path extrusionOk="0" h="648335" w="1058545">
                  <a:moveTo>
                    <a:pt x="0" y="647820"/>
                  </a:moveTo>
                  <a:lnTo>
                    <a:pt x="1058514"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069" name="Google Shape;1069;p115"/>
            <p:cNvPicPr preferRelativeResize="0"/>
            <p:nvPr/>
          </p:nvPicPr>
          <p:blipFill rotWithShape="1">
            <a:blip r:embed="rId6">
              <a:alphaModFix/>
            </a:blip>
            <a:srcRect b="0" l="0" r="0" t="0"/>
            <a:stretch/>
          </p:blipFill>
          <p:spPr>
            <a:xfrm>
              <a:off x="2315653" y="2514378"/>
              <a:ext cx="80437" cy="68048"/>
            </a:xfrm>
            <a:prstGeom prst="rect">
              <a:avLst/>
            </a:prstGeom>
            <a:noFill/>
            <a:ln>
              <a:noFill/>
            </a:ln>
          </p:spPr>
        </p:pic>
        <p:pic>
          <p:nvPicPr>
            <p:cNvPr id="1070" name="Google Shape;1070;p115"/>
            <p:cNvPicPr preferRelativeResize="0"/>
            <p:nvPr/>
          </p:nvPicPr>
          <p:blipFill rotWithShape="1">
            <a:blip r:embed="rId7">
              <a:alphaModFix/>
            </a:blip>
            <a:srcRect b="0" l="0" r="0" t="0"/>
            <a:stretch/>
          </p:blipFill>
          <p:spPr>
            <a:xfrm>
              <a:off x="3415675" y="1423925"/>
              <a:ext cx="1114173" cy="963472"/>
            </a:xfrm>
            <a:prstGeom prst="rect">
              <a:avLst/>
            </a:prstGeom>
            <a:noFill/>
            <a:ln>
              <a:noFill/>
            </a:ln>
          </p:spPr>
        </p:pic>
        <p:pic>
          <p:nvPicPr>
            <p:cNvPr id="1071" name="Google Shape;1071;p115"/>
            <p:cNvPicPr preferRelativeResize="0"/>
            <p:nvPr/>
          </p:nvPicPr>
          <p:blipFill rotWithShape="1">
            <a:blip r:embed="rId8">
              <a:alphaModFix/>
            </a:blip>
            <a:srcRect b="0" l="0" r="0" t="0"/>
            <a:stretch/>
          </p:blipFill>
          <p:spPr>
            <a:xfrm>
              <a:off x="3415673" y="3281452"/>
              <a:ext cx="1114174" cy="963472"/>
            </a:xfrm>
            <a:prstGeom prst="rect">
              <a:avLst/>
            </a:prstGeom>
            <a:noFill/>
            <a:ln>
              <a:noFill/>
            </a:ln>
          </p:spPr>
        </p:pic>
        <p:pic>
          <p:nvPicPr>
            <p:cNvPr id="1072" name="Google Shape;1072;p115"/>
            <p:cNvPicPr preferRelativeResize="0"/>
            <p:nvPr/>
          </p:nvPicPr>
          <p:blipFill rotWithShape="1">
            <a:blip r:embed="rId4">
              <a:alphaModFix/>
            </a:blip>
            <a:srcRect b="0" l="0" r="0" t="0"/>
            <a:stretch/>
          </p:blipFill>
          <p:spPr>
            <a:xfrm>
              <a:off x="3874776" y="3680782"/>
              <a:ext cx="195899" cy="164699"/>
            </a:xfrm>
            <a:prstGeom prst="rect">
              <a:avLst/>
            </a:prstGeom>
            <a:noFill/>
            <a:ln>
              <a:noFill/>
            </a:ln>
          </p:spPr>
        </p:pic>
        <p:pic>
          <p:nvPicPr>
            <p:cNvPr id="1073" name="Google Shape;1073;p115"/>
            <p:cNvPicPr preferRelativeResize="0"/>
            <p:nvPr/>
          </p:nvPicPr>
          <p:blipFill rotWithShape="1">
            <a:blip r:embed="rId4">
              <a:alphaModFix/>
            </a:blip>
            <a:srcRect b="0" l="0" r="0" t="0"/>
            <a:stretch/>
          </p:blipFill>
          <p:spPr>
            <a:xfrm>
              <a:off x="3943684" y="1823255"/>
              <a:ext cx="195899" cy="164699"/>
            </a:xfrm>
            <a:prstGeom prst="rect">
              <a:avLst/>
            </a:prstGeom>
            <a:noFill/>
            <a:ln>
              <a:noFill/>
            </a:ln>
          </p:spPr>
        </p:pic>
      </p:gr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1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
        <p:nvSpPr>
          <p:cNvPr id="1079" name="Google Shape;1079;p116"/>
          <p:cNvSpPr txBox="1"/>
          <p:nvPr/>
        </p:nvSpPr>
        <p:spPr>
          <a:xfrm>
            <a:off x="867267" y="1370335"/>
            <a:ext cx="8916245" cy="11174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Not just based on color, extracts features in an intelligent way</a:t>
            </a:r>
            <a:endParaRPr sz="2400">
              <a:solidFill>
                <a:schemeClr val="dk1"/>
              </a:solidFill>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1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
        <p:nvSpPr>
          <p:cNvPr id="1085" name="Google Shape;1085;p117"/>
          <p:cNvSpPr txBox="1"/>
          <p:nvPr/>
        </p:nvSpPr>
        <p:spPr>
          <a:xfrm>
            <a:off x="867267" y="1370335"/>
            <a:ext cx="8916245" cy="1666268"/>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Not just based on color, extracts features in an intelligent way</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May performs better than heuristics based approaches</a:t>
            </a:r>
            <a:endParaRPr sz="2400">
              <a:solidFill>
                <a:schemeClr val="dk1"/>
              </a:solidFill>
              <a:latin typeface="Roboto"/>
              <a:ea typeface="Roboto"/>
              <a:cs typeface="Roboto"/>
              <a:sym typeface="Robot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1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23019" rtl="0" algn="l">
              <a:lnSpc>
                <a:spcPct val="100000"/>
              </a:lnSpc>
              <a:spcBef>
                <a:spcPts val="0"/>
              </a:spcBef>
              <a:spcAft>
                <a:spcPts val="0"/>
              </a:spcAft>
              <a:buClr>
                <a:schemeClr val="dk1"/>
              </a:buClr>
              <a:buSzPts val="4400"/>
              <a:buFont typeface="Calibri"/>
              <a:buNone/>
            </a:pPr>
            <a:r>
              <a:rPr lang="en-US"/>
              <a:t>Naive Approach for Image Segmentation</a:t>
            </a:r>
            <a:endParaRPr/>
          </a:p>
        </p:txBody>
      </p:sp>
      <p:sp>
        <p:nvSpPr>
          <p:cNvPr id="1091" name="Google Shape;1091;p118"/>
          <p:cNvSpPr txBox="1"/>
          <p:nvPr/>
        </p:nvSpPr>
        <p:spPr>
          <a:xfrm>
            <a:off x="867267" y="1370335"/>
            <a:ext cx="8916245" cy="1666268"/>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Not just based on color, extracts features in an intelligent way</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May performs better than heuristics based approaches</a:t>
            </a:r>
            <a:endParaRPr sz="2400">
              <a:solidFill>
                <a:schemeClr val="dk1"/>
              </a:solidFill>
              <a:latin typeface="Roboto"/>
              <a:ea typeface="Roboto"/>
              <a:cs typeface="Roboto"/>
              <a:sym typeface="Roboto"/>
            </a:endParaRPr>
          </a:p>
        </p:txBody>
      </p:sp>
      <p:sp>
        <p:nvSpPr>
          <p:cNvPr id="1092" name="Google Shape;1092;p118"/>
          <p:cNvSpPr txBox="1"/>
          <p:nvPr/>
        </p:nvSpPr>
        <p:spPr>
          <a:xfrm>
            <a:off x="867267" y="4100835"/>
            <a:ext cx="7439660" cy="11174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Too computationally expensive to even be feasible</a:t>
            </a:r>
            <a:endParaRPr sz="2400">
              <a:solidFill>
                <a:schemeClr val="dk1"/>
              </a:solidFill>
              <a:latin typeface="Roboto"/>
              <a:ea typeface="Roboto"/>
              <a:cs typeface="Roboto"/>
              <a:sym typeface="Robot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1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401933" rtl="0" algn="l">
              <a:lnSpc>
                <a:spcPct val="100000"/>
              </a:lnSpc>
              <a:spcBef>
                <a:spcPts val="0"/>
              </a:spcBef>
              <a:spcAft>
                <a:spcPts val="0"/>
              </a:spcAft>
              <a:buClr>
                <a:schemeClr val="dk1"/>
              </a:buClr>
              <a:buSzPts val="4400"/>
              <a:buFont typeface="Calibri"/>
              <a:buNone/>
            </a:pPr>
            <a:r>
              <a:rPr lang="en-US"/>
              <a:t>Improvements in Naive Approach</a:t>
            </a:r>
            <a:endParaRPr/>
          </a:p>
        </p:txBody>
      </p:sp>
      <p:sp>
        <p:nvSpPr>
          <p:cNvPr id="1098" name="Google Shape;1098;p119"/>
          <p:cNvSpPr txBox="1"/>
          <p:nvPr/>
        </p:nvSpPr>
        <p:spPr>
          <a:xfrm>
            <a:off x="867267" y="1370335"/>
            <a:ext cx="10281920" cy="11174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Improvement:</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A single CNN which works on input image and gives an output heatmap</a:t>
            </a:r>
            <a:endParaRPr sz="240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2"/>
          <p:cNvSpPr txBox="1"/>
          <p:nvPr/>
        </p:nvSpPr>
        <p:spPr>
          <a:xfrm>
            <a:off x="1983639" y="450417"/>
            <a:ext cx="8210973" cy="59155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3733">
                <a:solidFill>
                  <a:srgbClr val="FF0000"/>
                </a:solidFill>
                <a:latin typeface="Roboto"/>
                <a:ea typeface="Roboto"/>
                <a:cs typeface="Roboto"/>
                <a:sym typeface="Roboto"/>
              </a:rPr>
              <a:t>Recap on problems in Computer Vision</a:t>
            </a:r>
            <a:endParaRPr sz="3733">
              <a:solidFill>
                <a:schemeClr val="dk1"/>
              </a:solidFill>
              <a:latin typeface="Roboto"/>
              <a:ea typeface="Roboto"/>
              <a:cs typeface="Roboto"/>
              <a:sym typeface="Roboto"/>
            </a:endParaRPr>
          </a:p>
        </p:txBody>
      </p:sp>
      <p:pic>
        <p:nvPicPr>
          <p:cNvPr id="155" name="Google Shape;155;p12"/>
          <p:cNvPicPr preferRelativeResize="0"/>
          <p:nvPr/>
        </p:nvPicPr>
        <p:blipFill rotWithShape="1">
          <a:blip r:embed="rId3">
            <a:alphaModFix/>
          </a:blip>
          <a:srcRect b="0" l="0" r="0" t="0"/>
          <a:stretch/>
        </p:blipFill>
        <p:spPr>
          <a:xfrm>
            <a:off x="5363401" y="1456478"/>
            <a:ext cx="5949932" cy="3945033"/>
          </a:xfrm>
          <a:prstGeom prst="rect">
            <a:avLst/>
          </a:prstGeom>
          <a:noFill/>
          <a:ln>
            <a:noFill/>
          </a:ln>
        </p:spPr>
      </p:pic>
      <p:sp>
        <p:nvSpPr>
          <p:cNvPr id="156" name="Google Shape;156;p12"/>
          <p:cNvSpPr txBox="1"/>
          <p:nvPr/>
        </p:nvSpPr>
        <p:spPr>
          <a:xfrm>
            <a:off x="549567" y="2050774"/>
            <a:ext cx="4247727" cy="744349"/>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What is the </a:t>
            </a:r>
            <a:r>
              <a:rPr b="1" lang="en-US" sz="2400">
                <a:solidFill>
                  <a:schemeClr val="dk1"/>
                </a:solidFill>
                <a:latin typeface="Roboto"/>
                <a:ea typeface="Roboto"/>
                <a:cs typeface="Roboto"/>
                <a:sym typeface="Roboto"/>
              </a:rPr>
              <a:t>object </a:t>
            </a:r>
            <a:r>
              <a:rPr lang="en-US" sz="2400">
                <a:solidFill>
                  <a:schemeClr val="dk1"/>
                </a:solidFill>
                <a:latin typeface="Roboto"/>
                <a:ea typeface="Roboto"/>
                <a:cs typeface="Roboto"/>
                <a:sym typeface="Roboto"/>
              </a:rPr>
              <a:t>present in  the image?</a:t>
            </a:r>
            <a:endParaRPr sz="2400">
              <a:solidFill>
                <a:schemeClr val="dk1"/>
              </a:solidFill>
              <a:latin typeface="Roboto"/>
              <a:ea typeface="Roboto"/>
              <a:cs typeface="Roboto"/>
              <a:sym typeface="Robo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20"/>
          <p:cNvSpPr/>
          <p:nvPr/>
        </p:nvSpPr>
        <p:spPr>
          <a:xfrm>
            <a:off x="3119117" y="2213800"/>
            <a:ext cx="5963073" cy="1439333"/>
          </a:xfrm>
          <a:custGeom>
            <a:rect b="b" l="l" r="r" t="t"/>
            <a:pathLst>
              <a:path extrusionOk="0" h="1079500" w="4472305">
                <a:moveTo>
                  <a:pt x="0" y="0"/>
                </a:moveTo>
                <a:lnTo>
                  <a:pt x="4472099" y="0"/>
                </a:lnTo>
                <a:lnTo>
                  <a:pt x="4472099" y="1079399"/>
                </a:lnTo>
                <a:lnTo>
                  <a:pt x="0" y="10793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04" name="Google Shape;1104;p120"/>
          <p:cNvSpPr txBox="1"/>
          <p:nvPr/>
        </p:nvSpPr>
        <p:spPr>
          <a:xfrm>
            <a:off x="302067" y="2502999"/>
            <a:ext cx="2113280" cy="595035"/>
          </a:xfrm>
          <a:prstGeom prst="rect">
            <a:avLst/>
          </a:prstGeom>
          <a:noFill/>
          <a:ln cap="flat" cmpd="sng" w="9525">
            <a:solidFill>
              <a:srgbClr val="44546A"/>
            </a:solidFill>
            <a:prstDash val="solid"/>
            <a:round/>
            <a:headEnd len="sm" w="sm" type="none"/>
            <a:tailEnd len="sm" w="sm" type="none"/>
          </a:ln>
        </p:spPr>
        <p:txBody>
          <a:bodyPr anchorCtr="0" anchor="t" bIns="0" lIns="0" spcFirstLastPara="1" rIns="0" wrap="square" tIns="223500">
            <a:spAutoFit/>
          </a:bodyPr>
          <a:lstStyle/>
          <a:p>
            <a:pPr indent="0" lvl="0" marL="293786" marR="0" rtl="0" algn="l">
              <a:spcBef>
                <a:spcPts val="0"/>
              </a:spcBef>
              <a:spcAft>
                <a:spcPts val="0"/>
              </a:spcAft>
              <a:buNone/>
            </a:pPr>
            <a:r>
              <a:rPr lang="en-US" sz="2400">
                <a:solidFill>
                  <a:schemeClr val="dk1"/>
                </a:solidFill>
                <a:latin typeface="Arial"/>
                <a:ea typeface="Arial"/>
                <a:cs typeface="Arial"/>
                <a:sym typeface="Arial"/>
              </a:rPr>
              <a:t>Input Layer</a:t>
            </a:r>
            <a:endParaRPr sz="2400">
              <a:solidFill>
                <a:schemeClr val="dk1"/>
              </a:solidFill>
              <a:latin typeface="Arial"/>
              <a:ea typeface="Arial"/>
              <a:cs typeface="Arial"/>
              <a:sym typeface="Arial"/>
            </a:endParaRPr>
          </a:p>
        </p:txBody>
      </p:sp>
      <p:sp>
        <p:nvSpPr>
          <p:cNvPr id="1105" name="Google Shape;1105;p120"/>
          <p:cNvSpPr txBox="1"/>
          <p:nvPr/>
        </p:nvSpPr>
        <p:spPr>
          <a:xfrm>
            <a:off x="9777100" y="2502999"/>
            <a:ext cx="2113280" cy="595035"/>
          </a:xfrm>
          <a:prstGeom prst="rect">
            <a:avLst/>
          </a:prstGeom>
          <a:noFill/>
          <a:ln cap="flat" cmpd="sng" w="9525">
            <a:solidFill>
              <a:srgbClr val="44546A"/>
            </a:solidFill>
            <a:prstDash val="solid"/>
            <a:round/>
            <a:headEnd len="sm" w="sm" type="none"/>
            <a:tailEnd len="sm" w="sm" type="none"/>
          </a:ln>
        </p:spPr>
        <p:txBody>
          <a:bodyPr anchorCtr="0" anchor="t" bIns="0" lIns="0" spcFirstLastPara="1" rIns="0" wrap="square" tIns="223500">
            <a:spAutoFit/>
          </a:bodyPr>
          <a:lstStyle/>
          <a:p>
            <a:pPr indent="0" lvl="0" marL="175256" marR="0" rtl="0" algn="l">
              <a:spcBef>
                <a:spcPts val="0"/>
              </a:spcBef>
              <a:spcAft>
                <a:spcPts val="0"/>
              </a:spcAft>
              <a:buNone/>
            </a:pPr>
            <a:r>
              <a:rPr lang="en-US" sz="2400">
                <a:solidFill>
                  <a:schemeClr val="dk1"/>
                </a:solidFill>
                <a:latin typeface="Arial"/>
                <a:ea typeface="Arial"/>
                <a:cs typeface="Arial"/>
                <a:sym typeface="Arial"/>
              </a:rPr>
              <a:t>Output Layer</a:t>
            </a:r>
            <a:endParaRPr sz="2400">
              <a:solidFill>
                <a:schemeClr val="dk1"/>
              </a:solidFill>
              <a:latin typeface="Arial"/>
              <a:ea typeface="Arial"/>
              <a:cs typeface="Arial"/>
              <a:sym typeface="Arial"/>
            </a:endParaRPr>
          </a:p>
        </p:txBody>
      </p:sp>
      <p:grpSp>
        <p:nvGrpSpPr>
          <p:cNvPr id="1106" name="Google Shape;1106;p120"/>
          <p:cNvGrpSpPr/>
          <p:nvPr/>
        </p:nvGrpSpPr>
        <p:grpSpPr>
          <a:xfrm>
            <a:off x="2414866" y="2868145"/>
            <a:ext cx="7348648" cy="109307"/>
            <a:chOff x="1811149" y="2151109"/>
            <a:chExt cx="5511486" cy="81980"/>
          </a:xfrm>
        </p:grpSpPr>
        <p:sp>
          <p:nvSpPr>
            <p:cNvPr id="1107" name="Google Shape;1107;p120"/>
            <p:cNvSpPr/>
            <p:nvPr/>
          </p:nvSpPr>
          <p:spPr>
            <a:xfrm>
              <a:off x="6702949" y="2192099"/>
              <a:ext cx="523875" cy="0"/>
            </a:xfrm>
            <a:custGeom>
              <a:rect b="b" l="l" r="r" t="t"/>
              <a:pathLst>
                <a:path extrusionOk="0" h="120000" w="523875">
                  <a:moveTo>
                    <a:pt x="0" y="0"/>
                  </a:moveTo>
                  <a:lnTo>
                    <a:pt x="523709"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08" name="Google Shape;1108;p120"/>
            <p:cNvPicPr preferRelativeResize="0"/>
            <p:nvPr/>
          </p:nvPicPr>
          <p:blipFill rotWithShape="1">
            <a:blip r:embed="rId3">
              <a:alphaModFix/>
            </a:blip>
            <a:srcRect b="0" l="0" r="0" t="0"/>
            <a:stretch/>
          </p:blipFill>
          <p:spPr>
            <a:xfrm>
              <a:off x="7217135" y="2151109"/>
              <a:ext cx="105500" cy="81980"/>
            </a:xfrm>
            <a:prstGeom prst="rect">
              <a:avLst/>
            </a:prstGeom>
            <a:noFill/>
            <a:ln>
              <a:noFill/>
            </a:ln>
          </p:spPr>
        </p:pic>
        <p:sp>
          <p:nvSpPr>
            <p:cNvPr id="1109" name="Google Shape;1109;p120"/>
            <p:cNvSpPr/>
            <p:nvPr/>
          </p:nvSpPr>
          <p:spPr>
            <a:xfrm>
              <a:off x="1811149" y="2192099"/>
              <a:ext cx="612140" cy="0"/>
            </a:xfrm>
            <a:custGeom>
              <a:rect b="b" l="l" r="r" t="t"/>
              <a:pathLst>
                <a:path extrusionOk="0" h="120000" w="612139">
                  <a:moveTo>
                    <a:pt x="0" y="0"/>
                  </a:moveTo>
                  <a:lnTo>
                    <a:pt x="611999"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10" name="Google Shape;1110;p120"/>
            <p:cNvPicPr preferRelativeResize="0"/>
            <p:nvPr/>
          </p:nvPicPr>
          <p:blipFill rotWithShape="1">
            <a:blip r:embed="rId4">
              <a:alphaModFix/>
            </a:blip>
            <a:srcRect b="0" l="0" r="0" t="0"/>
            <a:stretch/>
          </p:blipFill>
          <p:spPr>
            <a:xfrm>
              <a:off x="2413624" y="2151109"/>
              <a:ext cx="105500" cy="81980"/>
            </a:xfrm>
            <a:prstGeom prst="rect">
              <a:avLst/>
            </a:prstGeom>
            <a:noFill/>
            <a:ln>
              <a:noFill/>
            </a:ln>
          </p:spPr>
        </p:pic>
      </p:grpSp>
      <p:sp>
        <p:nvSpPr>
          <p:cNvPr id="1111" name="Google Shape;1111;p120"/>
          <p:cNvSpPr txBox="1"/>
          <p:nvPr/>
        </p:nvSpPr>
        <p:spPr>
          <a:xfrm>
            <a:off x="4871564" y="4033572"/>
            <a:ext cx="2386752"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u="sng">
                <a:solidFill>
                  <a:srgbClr val="FF0000"/>
                </a:solidFill>
                <a:latin typeface="Roboto"/>
                <a:ea typeface="Roboto"/>
                <a:cs typeface="Roboto"/>
                <a:sym typeface="Roboto"/>
              </a:rPr>
              <a:t>Feature Extractor</a:t>
            </a:r>
            <a:endParaRPr sz="2400">
              <a:solidFill>
                <a:schemeClr val="dk1"/>
              </a:solidFill>
              <a:latin typeface="Roboto"/>
              <a:ea typeface="Roboto"/>
              <a:cs typeface="Roboto"/>
              <a:sym typeface="Roboto"/>
            </a:endParaRPr>
          </a:p>
        </p:txBody>
      </p:sp>
      <p:sp>
        <p:nvSpPr>
          <p:cNvPr id="1112" name="Google Shape;1112;p120"/>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003163" rtl="0" algn="l">
              <a:lnSpc>
                <a:spcPct val="100000"/>
              </a:lnSpc>
              <a:spcBef>
                <a:spcPts val="0"/>
              </a:spcBef>
              <a:spcAft>
                <a:spcPts val="0"/>
              </a:spcAft>
              <a:buClr>
                <a:schemeClr val="dk1"/>
              </a:buClr>
              <a:buSzPts val="4400"/>
              <a:buFont typeface="Calibri"/>
              <a:buNone/>
            </a:pPr>
            <a:r>
              <a:rPr lang="en-US"/>
              <a:t>Recap - CNN for Image Classification</a:t>
            </a:r>
            <a:endParaRPr/>
          </a:p>
        </p:txBody>
      </p:sp>
      <p:sp>
        <p:nvSpPr>
          <p:cNvPr id="1113" name="Google Shape;1113;p120"/>
          <p:cNvSpPr txBox="1"/>
          <p:nvPr/>
        </p:nvSpPr>
        <p:spPr>
          <a:xfrm>
            <a:off x="6537266" y="2502999"/>
            <a:ext cx="2400300" cy="595035"/>
          </a:xfrm>
          <a:prstGeom prst="rect">
            <a:avLst/>
          </a:prstGeom>
          <a:solidFill>
            <a:srgbClr val="C9DAF7"/>
          </a:solidFill>
          <a:ln cap="flat" cmpd="sng" w="9525">
            <a:solidFill>
              <a:srgbClr val="44546A"/>
            </a:solidFill>
            <a:prstDash val="solid"/>
            <a:round/>
            <a:headEnd len="sm" w="sm" type="none"/>
            <a:tailEnd len="sm" w="sm" type="none"/>
          </a:ln>
        </p:spPr>
        <p:txBody>
          <a:bodyPr anchorCtr="0" anchor="t" bIns="0" lIns="0" spcFirstLastPara="1" rIns="0" wrap="square" tIns="223500">
            <a:spAutoFit/>
          </a:bodyPr>
          <a:lstStyle/>
          <a:p>
            <a:pPr indent="0" lvl="0" marL="292939" marR="0" rtl="0" algn="l">
              <a:spcBef>
                <a:spcPts val="0"/>
              </a:spcBef>
              <a:spcAft>
                <a:spcPts val="0"/>
              </a:spcAft>
              <a:buNone/>
            </a:pPr>
            <a:r>
              <a:rPr lang="en-US" sz="2400">
                <a:solidFill>
                  <a:schemeClr val="dk1"/>
                </a:solidFill>
                <a:latin typeface="Arial"/>
                <a:ea typeface="Arial"/>
                <a:cs typeface="Arial"/>
                <a:sym typeface="Arial"/>
              </a:rPr>
              <a:t>Hidden Layer</a:t>
            </a:r>
            <a:endParaRPr sz="2400">
              <a:solidFill>
                <a:schemeClr val="dk1"/>
              </a:solidFill>
              <a:latin typeface="Arial"/>
              <a:ea typeface="Arial"/>
              <a:cs typeface="Arial"/>
              <a:sym typeface="Arial"/>
            </a:endParaRPr>
          </a:p>
        </p:txBody>
      </p:sp>
      <p:grpSp>
        <p:nvGrpSpPr>
          <p:cNvPr id="1114" name="Google Shape;1114;p120"/>
          <p:cNvGrpSpPr/>
          <p:nvPr/>
        </p:nvGrpSpPr>
        <p:grpSpPr>
          <a:xfrm>
            <a:off x="5536516" y="2855712"/>
            <a:ext cx="1034766" cy="109307"/>
            <a:chOff x="4152386" y="2141784"/>
            <a:chExt cx="776075" cy="81980"/>
          </a:xfrm>
        </p:grpSpPr>
        <p:sp>
          <p:nvSpPr>
            <p:cNvPr id="1115" name="Google Shape;1115;p120"/>
            <p:cNvSpPr/>
            <p:nvPr/>
          </p:nvSpPr>
          <p:spPr>
            <a:xfrm>
              <a:off x="4152386" y="2182775"/>
              <a:ext cx="680720" cy="0"/>
            </a:xfrm>
            <a:custGeom>
              <a:rect b="b" l="l" r="r" t="t"/>
              <a:pathLst>
                <a:path extrusionOk="0" h="120000" w="680720">
                  <a:moveTo>
                    <a:pt x="0" y="0"/>
                  </a:moveTo>
                  <a:lnTo>
                    <a:pt x="680099"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16" name="Google Shape;1116;p120"/>
            <p:cNvPicPr preferRelativeResize="0"/>
            <p:nvPr/>
          </p:nvPicPr>
          <p:blipFill rotWithShape="1">
            <a:blip r:embed="rId4">
              <a:alphaModFix/>
            </a:blip>
            <a:srcRect b="0" l="0" r="0" t="0"/>
            <a:stretch/>
          </p:blipFill>
          <p:spPr>
            <a:xfrm>
              <a:off x="4822961" y="2141784"/>
              <a:ext cx="105500" cy="81980"/>
            </a:xfrm>
            <a:prstGeom prst="rect">
              <a:avLst/>
            </a:prstGeom>
            <a:noFill/>
            <a:ln>
              <a:noFill/>
            </a:ln>
          </p:spPr>
        </p:pic>
      </p:grpSp>
      <p:sp>
        <p:nvSpPr>
          <p:cNvPr id="1117" name="Google Shape;1117;p120"/>
          <p:cNvSpPr txBox="1"/>
          <p:nvPr/>
        </p:nvSpPr>
        <p:spPr>
          <a:xfrm>
            <a:off x="3383399" y="2502999"/>
            <a:ext cx="2113280" cy="759653"/>
          </a:xfrm>
          <a:prstGeom prst="rect">
            <a:avLst/>
          </a:prstGeom>
          <a:solidFill>
            <a:srgbClr val="C9DAF7"/>
          </a:solidFill>
          <a:ln cap="flat" cmpd="sng" w="9525">
            <a:solidFill>
              <a:srgbClr val="666666"/>
            </a:solidFill>
            <a:prstDash val="solid"/>
            <a:round/>
            <a:headEnd len="sm" w="sm" type="none"/>
            <a:tailEnd len="sm" w="sm" type="none"/>
          </a:ln>
        </p:spPr>
        <p:txBody>
          <a:bodyPr anchorCtr="0" anchor="t" bIns="0" lIns="0" spcFirstLastPara="1" rIns="0" wrap="square" tIns="36400">
            <a:spAutoFit/>
          </a:bodyPr>
          <a:lstStyle/>
          <a:p>
            <a:pPr indent="-424169" lvl="0" marL="674776" marR="242987" rtl="0" algn="l">
              <a:lnSpc>
                <a:spcPct val="101000"/>
              </a:lnSpc>
              <a:spcBef>
                <a:spcPts val="0"/>
              </a:spcBef>
              <a:spcAft>
                <a:spcPts val="0"/>
              </a:spcAft>
              <a:buNone/>
            </a:pPr>
            <a:r>
              <a:rPr lang="en-US" sz="2400">
                <a:solidFill>
                  <a:schemeClr val="dk1"/>
                </a:solidFill>
                <a:latin typeface="Arial"/>
                <a:ea typeface="Arial"/>
                <a:cs typeface="Arial"/>
                <a:sym typeface="Arial"/>
              </a:rPr>
              <a:t>Convolution Layer</a:t>
            </a:r>
            <a:endParaRPr sz="2400">
              <a:solidFill>
                <a:schemeClr val="dk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grpSp>
        <p:nvGrpSpPr>
          <p:cNvPr id="1122" name="Google Shape;1122;p121"/>
          <p:cNvGrpSpPr/>
          <p:nvPr/>
        </p:nvGrpSpPr>
        <p:grpSpPr>
          <a:xfrm>
            <a:off x="302900" y="2045934"/>
            <a:ext cx="11885132" cy="1728866"/>
            <a:chOff x="227175" y="1534450"/>
            <a:chExt cx="8913849" cy="1296650"/>
          </a:xfrm>
        </p:grpSpPr>
        <p:sp>
          <p:nvSpPr>
            <p:cNvPr id="1123" name="Google Shape;1123;p121"/>
            <p:cNvSpPr/>
            <p:nvPr/>
          </p:nvSpPr>
          <p:spPr>
            <a:xfrm>
              <a:off x="2339337" y="1660350"/>
              <a:ext cx="4472305" cy="1079500"/>
            </a:xfrm>
            <a:custGeom>
              <a:rect b="b" l="l" r="r" t="t"/>
              <a:pathLst>
                <a:path extrusionOk="0" h="1079500" w="4472305">
                  <a:moveTo>
                    <a:pt x="0" y="0"/>
                  </a:moveTo>
                  <a:lnTo>
                    <a:pt x="4472099" y="0"/>
                  </a:lnTo>
                  <a:lnTo>
                    <a:pt x="4472099" y="1079399"/>
                  </a:lnTo>
                  <a:lnTo>
                    <a:pt x="0" y="10793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24" name="Google Shape;1124;p121"/>
            <p:cNvSpPr/>
            <p:nvPr/>
          </p:nvSpPr>
          <p:spPr>
            <a:xfrm>
              <a:off x="6702949" y="2188153"/>
              <a:ext cx="533400" cy="0"/>
            </a:xfrm>
            <a:custGeom>
              <a:rect b="b" l="l" r="r" t="t"/>
              <a:pathLst>
                <a:path extrusionOk="0" h="120000" w="533400">
                  <a:moveTo>
                    <a:pt x="0" y="0"/>
                  </a:moveTo>
                  <a:lnTo>
                    <a:pt x="533234" y="0"/>
                  </a:lnTo>
                </a:path>
              </a:pathLst>
            </a:custGeom>
            <a:noFill/>
            <a:ln cap="flat" cmpd="sng" w="26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25" name="Google Shape;1125;p121"/>
            <p:cNvPicPr preferRelativeResize="0"/>
            <p:nvPr/>
          </p:nvPicPr>
          <p:blipFill rotWithShape="1">
            <a:blip r:embed="rId3">
              <a:alphaModFix/>
            </a:blip>
            <a:srcRect b="0" l="0" r="0" t="0"/>
            <a:stretch/>
          </p:blipFill>
          <p:spPr>
            <a:xfrm>
              <a:off x="7216733" y="2143244"/>
              <a:ext cx="105894" cy="81975"/>
            </a:xfrm>
            <a:prstGeom prst="rect">
              <a:avLst/>
            </a:prstGeom>
            <a:noFill/>
            <a:ln>
              <a:noFill/>
            </a:ln>
          </p:spPr>
        </p:pic>
        <p:sp>
          <p:nvSpPr>
            <p:cNvPr id="1126" name="Google Shape;1126;p121"/>
            <p:cNvSpPr/>
            <p:nvPr/>
          </p:nvSpPr>
          <p:spPr>
            <a:xfrm>
              <a:off x="2027250" y="2182778"/>
              <a:ext cx="396240" cy="7620"/>
            </a:xfrm>
            <a:custGeom>
              <a:rect b="b" l="l" r="r" t="t"/>
              <a:pathLst>
                <a:path extrusionOk="0" h="7619" w="396239">
                  <a:moveTo>
                    <a:pt x="0" y="0"/>
                  </a:moveTo>
                  <a:lnTo>
                    <a:pt x="396018" y="7217"/>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27" name="Google Shape;1127;p121"/>
            <p:cNvPicPr preferRelativeResize="0"/>
            <p:nvPr/>
          </p:nvPicPr>
          <p:blipFill rotWithShape="1">
            <a:blip r:embed="rId4">
              <a:alphaModFix/>
            </a:blip>
            <a:srcRect b="0" l="0" r="0" t="0"/>
            <a:stretch/>
          </p:blipFill>
          <p:spPr>
            <a:xfrm>
              <a:off x="2413170" y="2149010"/>
              <a:ext cx="106059" cy="81970"/>
            </a:xfrm>
            <a:prstGeom prst="rect">
              <a:avLst/>
            </a:prstGeom>
            <a:noFill/>
            <a:ln>
              <a:noFill/>
            </a:ln>
          </p:spPr>
        </p:pic>
        <p:pic>
          <p:nvPicPr>
            <p:cNvPr id="1128" name="Google Shape;1128;p121"/>
            <p:cNvPicPr preferRelativeResize="0"/>
            <p:nvPr/>
          </p:nvPicPr>
          <p:blipFill rotWithShape="1">
            <a:blip r:embed="rId5">
              <a:alphaModFix/>
            </a:blip>
            <a:srcRect b="0" l="0" r="0" t="0"/>
            <a:stretch/>
          </p:blipFill>
          <p:spPr>
            <a:xfrm>
              <a:off x="7340950" y="1534450"/>
              <a:ext cx="1800074" cy="1296650"/>
            </a:xfrm>
            <a:prstGeom prst="rect">
              <a:avLst/>
            </a:prstGeom>
            <a:noFill/>
            <a:ln>
              <a:noFill/>
            </a:ln>
          </p:spPr>
        </p:pic>
        <p:pic>
          <p:nvPicPr>
            <p:cNvPr id="1129" name="Google Shape;1129;p121"/>
            <p:cNvPicPr preferRelativeResize="0"/>
            <p:nvPr/>
          </p:nvPicPr>
          <p:blipFill rotWithShape="1">
            <a:blip r:embed="rId6">
              <a:alphaModFix/>
            </a:blip>
            <a:srcRect b="0" l="0" r="0" t="0"/>
            <a:stretch/>
          </p:blipFill>
          <p:spPr>
            <a:xfrm>
              <a:off x="227175" y="1534462"/>
              <a:ext cx="1800074" cy="1296630"/>
            </a:xfrm>
            <a:prstGeom prst="rect">
              <a:avLst/>
            </a:prstGeom>
            <a:noFill/>
            <a:ln>
              <a:noFill/>
            </a:ln>
          </p:spPr>
        </p:pic>
        <p:sp>
          <p:nvSpPr>
            <p:cNvPr id="1130" name="Google Shape;1130;p121"/>
            <p:cNvSpPr/>
            <p:nvPr/>
          </p:nvSpPr>
          <p:spPr>
            <a:xfrm>
              <a:off x="6919950" y="1660350"/>
              <a:ext cx="313055" cy="342900"/>
            </a:xfrm>
            <a:custGeom>
              <a:rect b="b" l="l" r="r" t="t"/>
              <a:pathLst>
                <a:path extrusionOk="0" h="342900" w="313054">
                  <a:moveTo>
                    <a:pt x="61101" y="102315"/>
                  </a:moveTo>
                  <a:lnTo>
                    <a:pt x="0" y="97256"/>
                  </a:lnTo>
                  <a:lnTo>
                    <a:pt x="6158" y="75069"/>
                  </a:lnTo>
                  <a:lnTo>
                    <a:pt x="16376" y="55641"/>
                  </a:lnTo>
                  <a:lnTo>
                    <a:pt x="48991" y="25061"/>
                  </a:lnTo>
                  <a:lnTo>
                    <a:pt x="96385" y="6265"/>
                  </a:lnTo>
                  <a:lnTo>
                    <a:pt x="156881" y="0"/>
                  </a:lnTo>
                  <a:lnTo>
                    <a:pt x="190590" y="1681"/>
                  </a:lnTo>
                  <a:lnTo>
                    <a:pt x="220707" y="6725"/>
                  </a:lnTo>
                  <a:lnTo>
                    <a:pt x="247232" y="15131"/>
                  </a:lnTo>
                  <a:lnTo>
                    <a:pt x="270166" y="26900"/>
                  </a:lnTo>
                  <a:lnTo>
                    <a:pt x="279480" y="34028"/>
                  </a:lnTo>
                  <a:lnTo>
                    <a:pt x="157872" y="34028"/>
                  </a:lnTo>
                  <a:lnTo>
                    <a:pt x="139666" y="35063"/>
                  </a:lnTo>
                  <a:lnTo>
                    <a:pt x="94459" y="50582"/>
                  </a:lnTo>
                  <a:lnTo>
                    <a:pt x="66158" y="85890"/>
                  </a:lnTo>
                  <a:lnTo>
                    <a:pt x="61101" y="102315"/>
                  </a:lnTo>
                  <a:close/>
                </a:path>
                <a:path extrusionOk="0" h="342900" w="313054">
                  <a:moveTo>
                    <a:pt x="183303" y="259811"/>
                  </a:moveTo>
                  <a:lnTo>
                    <a:pt x="126165" y="259811"/>
                  </a:lnTo>
                  <a:lnTo>
                    <a:pt x="125944" y="254293"/>
                  </a:lnTo>
                  <a:lnTo>
                    <a:pt x="125835" y="247395"/>
                  </a:lnTo>
                  <a:lnTo>
                    <a:pt x="126455" y="235626"/>
                  </a:lnTo>
                  <a:lnTo>
                    <a:pt x="139934" y="198638"/>
                  </a:lnTo>
                  <a:lnTo>
                    <a:pt x="175817" y="166271"/>
                  </a:lnTo>
                  <a:lnTo>
                    <a:pt x="201909" y="149602"/>
                  </a:lnTo>
                  <a:lnTo>
                    <a:pt x="216021" y="140582"/>
                  </a:lnTo>
                  <a:lnTo>
                    <a:pt x="246138" y="113567"/>
                  </a:lnTo>
                  <a:lnTo>
                    <a:pt x="251340" y="94727"/>
                  </a:lnTo>
                  <a:lnTo>
                    <a:pt x="249647" y="83025"/>
                  </a:lnTo>
                  <a:lnTo>
                    <a:pt x="224257" y="52345"/>
                  </a:lnTo>
                  <a:lnTo>
                    <a:pt x="176760" y="35173"/>
                  </a:lnTo>
                  <a:lnTo>
                    <a:pt x="157872" y="34028"/>
                  </a:lnTo>
                  <a:lnTo>
                    <a:pt x="279480" y="34028"/>
                  </a:lnTo>
                  <a:lnTo>
                    <a:pt x="288662" y="41055"/>
                  </a:lnTo>
                  <a:lnTo>
                    <a:pt x="301873" y="56618"/>
                  </a:lnTo>
                  <a:lnTo>
                    <a:pt x="309800" y="73589"/>
                  </a:lnTo>
                  <a:lnTo>
                    <a:pt x="312442" y="91968"/>
                  </a:lnTo>
                  <a:lnTo>
                    <a:pt x="311513" y="102789"/>
                  </a:lnTo>
                  <a:lnTo>
                    <a:pt x="288373" y="142479"/>
                  </a:lnTo>
                  <a:lnTo>
                    <a:pt x="239450" y="177959"/>
                  </a:lnTo>
                  <a:lnTo>
                    <a:pt x="226177" y="186337"/>
                  </a:lnTo>
                  <a:lnTo>
                    <a:pt x="215423" y="193536"/>
                  </a:lnTo>
                  <a:lnTo>
                    <a:pt x="188257" y="223943"/>
                  </a:lnTo>
                  <a:lnTo>
                    <a:pt x="183861" y="248258"/>
                  </a:lnTo>
                  <a:lnTo>
                    <a:pt x="183303" y="259811"/>
                  </a:lnTo>
                  <a:close/>
                </a:path>
                <a:path extrusionOk="0" h="342900" w="313054">
                  <a:moveTo>
                    <a:pt x="190239" y="342813"/>
                  </a:moveTo>
                  <a:lnTo>
                    <a:pt x="122532" y="342813"/>
                  </a:lnTo>
                  <a:lnTo>
                    <a:pt x="122532" y="295679"/>
                  </a:lnTo>
                  <a:lnTo>
                    <a:pt x="190239" y="295679"/>
                  </a:lnTo>
                  <a:lnTo>
                    <a:pt x="190239" y="342813"/>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31" name="Google Shape;1131;p121"/>
            <p:cNvSpPr/>
            <p:nvPr/>
          </p:nvSpPr>
          <p:spPr>
            <a:xfrm>
              <a:off x="6919950" y="1660350"/>
              <a:ext cx="313055" cy="342900"/>
            </a:xfrm>
            <a:custGeom>
              <a:rect b="b" l="l" r="r" t="t"/>
              <a:pathLst>
                <a:path extrusionOk="0" h="342900" w="313054">
                  <a:moveTo>
                    <a:pt x="156881" y="0"/>
                  </a:moveTo>
                  <a:lnTo>
                    <a:pt x="96385" y="6265"/>
                  </a:lnTo>
                  <a:lnTo>
                    <a:pt x="48991" y="25061"/>
                  </a:lnTo>
                  <a:lnTo>
                    <a:pt x="16376" y="55641"/>
                  </a:lnTo>
                  <a:lnTo>
                    <a:pt x="0" y="97256"/>
                  </a:lnTo>
                  <a:lnTo>
                    <a:pt x="61101" y="102315"/>
                  </a:lnTo>
                  <a:lnTo>
                    <a:pt x="66158" y="85890"/>
                  </a:lnTo>
                  <a:lnTo>
                    <a:pt x="73404" y="71793"/>
                  </a:lnTo>
                  <a:lnTo>
                    <a:pt x="107959" y="43340"/>
                  </a:lnTo>
                  <a:lnTo>
                    <a:pt x="157872" y="34028"/>
                  </a:lnTo>
                  <a:lnTo>
                    <a:pt x="176760" y="35173"/>
                  </a:lnTo>
                  <a:lnTo>
                    <a:pt x="224257" y="52345"/>
                  </a:lnTo>
                  <a:lnTo>
                    <a:pt x="249647" y="83025"/>
                  </a:lnTo>
                  <a:lnTo>
                    <a:pt x="251340" y="94727"/>
                  </a:lnTo>
                  <a:lnTo>
                    <a:pt x="250762" y="101266"/>
                  </a:lnTo>
                  <a:lnTo>
                    <a:pt x="227423" y="132530"/>
                  </a:lnTo>
                  <a:lnTo>
                    <a:pt x="187679" y="158502"/>
                  </a:lnTo>
                  <a:lnTo>
                    <a:pt x="175817" y="166271"/>
                  </a:lnTo>
                  <a:lnTo>
                    <a:pt x="145239" y="191927"/>
                  </a:lnTo>
                  <a:lnTo>
                    <a:pt x="126455" y="235626"/>
                  </a:lnTo>
                  <a:lnTo>
                    <a:pt x="125835" y="247395"/>
                  </a:lnTo>
                  <a:lnTo>
                    <a:pt x="125835" y="250154"/>
                  </a:lnTo>
                  <a:lnTo>
                    <a:pt x="125944" y="254293"/>
                  </a:lnTo>
                  <a:lnTo>
                    <a:pt x="126165" y="259811"/>
                  </a:lnTo>
                  <a:lnTo>
                    <a:pt x="183303" y="259811"/>
                  </a:lnTo>
                  <a:lnTo>
                    <a:pt x="183861" y="248258"/>
                  </a:lnTo>
                  <a:lnTo>
                    <a:pt x="184872" y="238429"/>
                  </a:lnTo>
                  <a:lnTo>
                    <a:pt x="207186" y="199557"/>
                  </a:lnTo>
                  <a:lnTo>
                    <a:pt x="239450" y="177959"/>
                  </a:lnTo>
                  <a:lnTo>
                    <a:pt x="259308" y="165127"/>
                  </a:lnTo>
                  <a:lnTo>
                    <a:pt x="297579" y="132664"/>
                  </a:lnTo>
                  <a:lnTo>
                    <a:pt x="312442" y="91968"/>
                  </a:lnTo>
                  <a:lnTo>
                    <a:pt x="309800" y="73589"/>
                  </a:lnTo>
                  <a:lnTo>
                    <a:pt x="288662" y="41055"/>
                  </a:lnTo>
                  <a:lnTo>
                    <a:pt x="247232" y="15131"/>
                  </a:lnTo>
                  <a:lnTo>
                    <a:pt x="190590" y="1681"/>
                  </a:lnTo>
                  <a:lnTo>
                    <a:pt x="156881" y="0"/>
                  </a:lnTo>
                  <a:close/>
                </a:path>
                <a:path extrusionOk="0" h="342900" w="313054">
                  <a:moveTo>
                    <a:pt x="122532" y="295679"/>
                  </a:moveTo>
                  <a:lnTo>
                    <a:pt x="122532" y="342813"/>
                  </a:lnTo>
                  <a:lnTo>
                    <a:pt x="190239" y="342813"/>
                  </a:lnTo>
                  <a:lnTo>
                    <a:pt x="190239" y="295679"/>
                  </a:lnTo>
                  <a:lnTo>
                    <a:pt x="122532" y="29567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132" name="Google Shape;1132;p121"/>
          <p:cNvSpPr txBox="1"/>
          <p:nvPr/>
        </p:nvSpPr>
        <p:spPr>
          <a:xfrm>
            <a:off x="4871564" y="4033572"/>
            <a:ext cx="2386752"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u="sng">
                <a:solidFill>
                  <a:srgbClr val="FF0000"/>
                </a:solidFill>
                <a:latin typeface="Roboto"/>
                <a:ea typeface="Roboto"/>
                <a:cs typeface="Roboto"/>
                <a:sym typeface="Roboto"/>
              </a:rPr>
              <a:t>Feature Extractor</a:t>
            </a:r>
            <a:endParaRPr sz="2400">
              <a:solidFill>
                <a:schemeClr val="dk1"/>
              </a:solidFill>
              <a:latin typeface="Roboto"/>
              <a:ea typeface="Roboto"/>
              <a:cs typeface="Roboto"/>
              <a:sym typeface="Roboto"/>
            </a:endParaRPr>
          </a:p>
        </p:txBody>
      </p:sp>
      <p:sp>
        <p:nvSpPr>
          <p:cNvPr id="1133" name="Google Shape;1133;p121"/>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800703" rtl="0" algn="l">
              <a:lnSpc>
                <a:spcPct val="100000"/>
              </a:lnSpc>
              <a:spcBef>
                <a:spcPts val="0"/>
              </a:spcBef>
              <a:spcAft>
                <a:spcPts val="0"/>
              </a:spcAft>
              <a:buClr>
                <a:schemeClr val="dk1"/>
              </a:buClr>
              <a:buSzPts val="4400"/>
              <a:buFont typeface="Calibri"/>
              <a:buNone/>
            </a:pPr>
            <a:r>
              <a:rPr lang="en-US"/>
              <a:t>CNN for Image Segmentation</a:t>
            </a:r>
            <a:endParaRPr/>
          </a:p>
        </p:txBody>
      </p:sp>
      <p:sp>
        <p:nvSpPr>
          <p:cNvPr id="1134" name="Google Shape;1134;p121"/>
          <p:cNvSpPr txBox="1"/>
          <p:nvPr/>
        </p:nvSpPr>
        <p:spPr>
          <a:xfrm>
            <a:off x="6537266" y="2502999"/>
            <a:ext cx="2400300" cy="595035"/>
          </a:xfrm>
          <a:prstGeom prst="rect">
            <a:avLst/>
          </a:prstGeom>
          <a:solidFill>
            <a:srgbClr val="C9DAF7"/>
          </a:solidFill>
          <a:ln cap="flat" cmpd="sng" w="9525">
            <a:solidFill>
              <a:srgbClr val="44546A"/>
            </a:solidFill>
            <a:prstDash val="solid"/>
            <a:round/>
            <a:headEnd len="sm" w="sm" type="none"/>
            <a:tailEnd len="sm" w="sm" type="none"/>
          </a:ln>
        </p:spPr>
        <p:txBody>
          <a:bodyPr anchorCtr="0" anchor="t" bIns="0" lIns="0" spcFirstLastPara="1" rIns="0" wrap="square" tIns="223500">
            <a:spAutoFit/>
          </a:bodyPr>
          <a:lstStyle/>
          <a:p>
            <a:pPr indent="0" lvl="0" marL="292939" marR="0" rtl="0" algn="l">
              <a:spcBef>
                <a:spcPts val="0"/>
              </a:spcBef>
              <a:spcAft>
                <a:spcPts val="0"/>
              </a:spcAft>
              <a:buNone/>
            </a:pPr>
            <a:r>
              <a:rPr lang="en-US" sz="2400">
                <a:solidFill>
                  <a:schemeClr val="dk1"/>
                </a:solidFill>
                <a:latin typeface="Arial"/>
                <a:ea typeface="Arial"/>
                <a:cs typeface="Arial"/>
                <a:sym typeface="Arial"/>
              </a:rPr>
              <a:t>Hidden Layer</a:t>
            </a:r>
            <a:endParaRPr sz="2400">
              <a:solidFill>
                <a:schemeClr val="dk1"/>
              </a:solidFill>
              <a:latin typeface="Arial"/>
              <a:ea typeface="Arial"/>
              <a:cs typeface="Arial"/>
              <a:sym typeface="Arial"/>
            </a:endParaRPr>
          </a:p>
        </p:txBody>
      </p:sp>
      <p:grpSp>
        <p:nvGrpSpPr>
          <p:cNvPr id="1135" name="Google Shape;1135;p121"/>
          <p:cNvGrpSpPr/>
          <p:nvPr/>
        </p:nvGrpSpPr>
        <p:grpSpPr>
          <a:xfrm>
            <a:off x="5536516" y="2855712"/>
            <a:ext cx="1034766" cy="109307"/>
            <a:chOff x="4152386" y="2141784"/>
            <a:chExt cx="776075" cy="81980"/>
          </a:xfrm>
        </p:grpSpPr>
        <p:sp>
          <p:nvSpPr>
            <p:cNvPr id="1136" name="Google Shape;1136;p121"/>
            <p:cNvSpPr/>
            <p:nvPr/>
          </p:nvSpPr>
          <p:spPr>
            <a:xfrm>
              <a:off x="4152386" y="2182775"/>
              <a:ext cx="680720" cy="0"/>
            </a:xfrm>
            <a:custGeom>
              <a:rect b="b" l="l" r="r" t="t"/>
              <a:pathLst>
                <a:path extrusionOk="0" h="120000" w="680720">
                  <a:moveTo>
                    <a:pt x="0" y="0"/>
                  </a:moveTo>
                  <a:lnTo>
                    <a:pt x="680099"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37" name="Google Shape;1137;p121"/>
            <p:cNvPicPr preferRelativeResize="0"/>
            <p:nvPr/>
          </p:nvPicPr>
          <p:blipFill rotWithShape="1">
            <a:blip r:embed="rId7">
              <a:alphaModFix/>
            </a:blip>
            <a:srcRect b="0" l="0" r="0" t="0"/>
            <a:stretch/>
          </p:blipFill>
          <p:spPr>
            <a:xfrm>
              <a:off x="4822961" y="2141784"/>
              <a:ext cx="105500" cy="81980"/>
            </a:xfrm>
            <a:prstGeom prst="rect">
              <a:avLst/>
            </a:prstGeom>
            <a:noFill/>
            <a:ln>
              <a:noFill/>
            </a:ln>
          </p:spPr>
        </p:pic>
      </p:grpSp>
      <p:sp>
        <p:nvSpPr>
          <p:cNvPr id="1138" name="Google Shape;1138;p121"/>
          <p:cNvSpPr txBox="1"/>
          <p:nvPr/>
        </p:nvSpPr>
        <p:spPr>
          <a:xfrm>
            <a:off x="3383399" y="2502999"/>
            <a:ext cx="2113280" cy="759653"/>
          </a:xfrm>
          <a:prstGeom prst="rect">
            <a:avLst/>
          </a:prstGeom>
          <a:solidFill>
            <a:srgbClr val="C9DAF7"/>
          </a:solidFill>
          <a:ln cap="flat" cmpd="sng" w="9525">
            <a:solidFill>
              <a:srgbClr val="666666"/>
            </a:solidFill>
            <a:prstDash val="solid"/>
            <a:round/>
            <a:headEnd len="sm" w="sm" type="none"/>
            <a:tailEnd len="sm" w="sm" type="none"/>
          </a:ln>
        </p:spPr>
        <p:txBody>
          <a:bodyPr anchorCtr="0" anchor="t" bIns="0" lIns="0" spcFirstLastPara="1" rIns="0" wrap="square" tIns="36400">
            <a:spAutoFit/>
          </a:bodyPr>
          <a:lstStyle/>
          <a:p>
            <a:pPr indent="-424169" lvl="0" marL="674776" marR="242987" rtl="0" algn="l">
              <a:lnSpc>
                <a:spcPct val="101000"/>
              </a:lnSpc>
              <a:spcBef>
                <a:spcPts val="0"/>
              </a:spcBef>
              <a:spcAft>
                <a:spcPts val="0"/>
              </a:spcAft>
              <a:buNone/>
            </a:pPr>
            <a:r>
              <a:rPr lang="en-US" sz="2400">
                <a:solidFill>
                  <a:schemeClr val="dk1"/>
                </a:solidFill>
                <a:latin typeface="Arial"/>
                <a:ea typeface="Arial"/>
                <a:cs typeface="Arial"/>
                <a:sym typeface="Arial"/>
              </a:rPr>
              <a:t>Convolution Layer</a:t>
            </a:r>
            <a:endParaRPr sz="2400">
              <a:solidFill>
                <a:schemeClr val="dk1"/>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grpSp>
        <p:nvGrpSpPr>
          <p:cNvPr id="1143" name="Google Shape;1143;p122"/>
          <p:cNvGrpSpPr/>
          <p:nvPr/>
        </p:nvGrpSpPr>
        <p:grpSpPr>
          <a:xfrm>
            <a:off x="3119117" y="2213801"/>
            <a:ext cx="5963073" cy="1439333"/>
            <a:chOff x="2339337" y="1660350"/>
            <a:chExt cx="4472305" cy="1079500"/>
          </a:xfrm>
        </p:grpSpPr>
        <p:sp>
          <p:nvSpPr>
            <p:cNvPr id="1144" name="Google Shape;1144;p122"/>
            <p:cNvSpPr/>
            <p:nvPr/>
          </p:nvSpPr>
          <p:spPr>
            <a:xfrm>
              <a:off x="2339337" y="1660350"/>
              <a:ext cx="4472305" cy="1079500"/>
            </a:xfrm>
            <a:custGeom>
              <a:rect b="b" l="l" r="r" t="t"/>
              <a:pathLst>
                <a:path extrusionOk="0" h="1079500" w="4472305">
                  <a:moveTo>
                    <a:pt x="0" y="0"/>
                  </a:moveTo>
                  <a:lnTo>
                    <a:pt x="4472099" y="0"/>
                  </a:lnTo>
                  <a:lnTo>
                    <a:pt x="4472099" y="1079399"/>
                  </a:lnTo>
                  <a:lnTo>
                    <a:pt x="0" y="10793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5" name="Google Shape;1145;p122"/>
            <p:cNvSpPr/>
            <p:nvPr/>
          </p:nvSpPr>
          <p:spPr>
            <a:xfrm>
              <a:off x="4902949" y="1877249"/>
              <a:ext cx="1800225" cy="629920"/>
            </a:xfrm>
            <a:custGeom>
              <a:rect b="b" l="l" r="r" t="t"/>
              <a:pathLst>
                <a:path extrusionOk="0" h="629919" w="1800225">
                  <a:moveTo>
                    <a:pt x="1799999" y="629699"/>
                  </a:moveTo>
                  <a:lnTo>
                    <a:pt x="0" y="629699"/>
                  </a:lnTo>
                  <a:lnTo>
                    <a:pt x="0" y="0"/>
                  </a:lnTo>
                  <a:lnTo>
                    <a:pt x="1799999" y="0"/>
                  </a:lnTo>
                  <a:lnTo>
                    <a:pt x="1799999" y="629699"/>
                  </a:lnTo>
                  <a:close/>
                </a:path>
              </a:pathLst>
            </a:custGeom>
            <a:solidFill>
              <a:srgbClr val="C9DAF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46" name="Google Shape;1146;p122"/>
            <p:cNvSpPr/>
            <p:nvPr/>
          </p:nvSpPr>
          <p:spPr>
            <a:xfrm>
              <a:off x="4902949" y="1877249"/>
              <a:ext cx="1800225" cy="629920"/>
            </a:xfrm>
            <a:custGeom>
              <a:rect b="b" l="l" r="r" t="t"/>
              <a:pathLst>
                <a:path extrusionOk="0" h="629919" w="1800225">
                  <a:moveTo>
                    <a:pt x="0" y="0"/>
                  </a:moveTo>
                  <a:lnTo>
                    <a:pt x="1799999" y="0"/>
                  </a:lnTo>
                  <a:lnTo>
                    <a:pt x="1799999" y="629699"/>
                  </a:lnTo>
                  <a:lnTo>
                    <a:pt x="0" y="629699"/>
                  </a:lnTo>
                  <a:lnTo>
                    <a:pt x="0" y="0"/>
                  </a:lnTo>
                  <a:close/>
                </a:path>
              </a:pathLst>
            </a:custGeom>
            <a:noFill/>
            <a:ln cap="flat" cmpd="sng" w="9525">
              <a:solidFill>
                <a:srgbClr val="4454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147" name="Google Shape;1147;p122"/>
          <p:cNvSpPr txBox="1"/>
          <p:nvPr/>
        </p:nvSpPr>
        <p:spPr>
          <a:xfrm>
            <a:off x="6724971" y="2709524"/>
            <a:ext cx="2023533"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Arial"/>
                <a:ea typeface="Arial"/>
                <a:cs typeface="Arial"/>
                <a:sym typeface="Arial"/>
              </a:rPr>
              <a:t>Conv+Sigmoid</a:t>
            </a:r>
            <a:endParaRPr sz="2400">
              <a:solidFill>
                <a:schemeClr val="dk1"/>
              </a:solidFill>
              <a:latin typeface="Arial"/>
              <a:ea typeface="Arial"/>
              <a:cs typeface="Arial"/>
              <a:sym typeface="Arial"/>
            </a:endParaRPr>
          </a:p>
        </p:txBody>
      </p:sp>
      <p:grpSp>
        <p:nvGrpSpPr>
          <p:cNvPr id="1148" name="Google Shape;1148;p122"/>
          <p:cNvGrpSpPr/>
          <p:nvPr/>
        </p:nvGrpSpPr>
        <p:grpSpPr>
          <a:xfrm>
            <a:off x="2702999" y="2855713"/>
            <a:ext cx="7060504" cy="118928"/>
            <a:chOff x="2027249" y="2141784"/>
            <a:chExt cx="5295378" cy="89196"/>
          </a:xfrm>
        </p:grpSpPr>
        <p:sp>
          <p:nvSpPr>
            <p:cNvPr id="1149" name="Google Shape;1149;p122"/>
            <p:cNvSpPr/>
            <p:nvPr/>
          </p:nvSpPr>
          <p:spPr>
            <a:xfrm>
              <a:off x="6611349" y="2184232"/>
              <a:ext cx="615315" cy="8255"/>
            </a:xfrm>
            <a:custGeom>
              <a:rect b="b" l="l" r="r" t="t"/>
              <a:pathLst>
                <a:path extrusionOk="0" h="8255" w="615315">
                  <a:moveTo>
                    <a:pt x="0" y="7843"/>
                  </a:moveTo>
                  <a:lnTo>
                    <a:pt x="615309"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50" name="Google Shape;1150;p122"/>
            <p:cNvPicPr preferRelativeResize="0"/>
            <p:nvPr/>
          </p:nvPicPr>
          <p:blipFill rotWithShape="1">
            <a:blip r:embed="rId3">
              <a:alphaModFix/>
            </a:blip>
            <a:srcRect b="0" l="0" r="0" t="0"/>
            <a:stretch/>
          </p:blipFill>
          <p:spPr>
            <a:xfrm>
              <a:off x="7216733" y="2143244"/>
              <a:ext cx="105894" cy="81975"/>
            </a:xfrm>
            <a:prstGeom prst="rect">
              <a:avLst/>
            </a:prstGeom>
            <a:noFill/>
            <a:ln>
              <a:noFill/>
            </a:ln>
          </p:spPr>
        </p:pic>
        <p:sp>
          <p:nvSpPr>
            <p:cNvPr id="1151" name="Google Shape;1151;p122"/>
            <p:cNvSpPr/>
            <p:nvPr/>
          </p:nvSpPr>
          <p:spPr>
            <a:xfrm>
              <a:off x="4152385" y="2182775"/>
              <a:ext cx="680720" cy="0"/>
            </a:xfrm>
            <a:custGeom>
              <a:rect b="b" l="l" r="r" t="t"/>
              <a:pathLst>
                <a:path extrusionOk="0" h="120000" w="680720">
                  <a:moveTo>
                    <a:pt x="0" y="0"/>
                  </a:moveTo>
                  <a:lnTo>
                    <a:pt x="680099"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52" name="Google Shape;1152;p122"/>
            <p:cNvPicPr preferRelativeResize="0"/>
            <p:nvPr/>
          </p:nvPicPr>
          <p:blipFill rotWithShape="1">
            <a:blip r:embed="rId4">
              <a:alphaModFix/>
            </a:blip>
            <a:srcRect b="0" l="0" r="0" t="0"/>
            <a:stretch/>
          </p:blipFill>
          <p:spPr>
            <a:xfrm>
              <a:off x="4822960" y="2141784"/>
              <a:ext cx="105500" cy="81980"/>
            </a:xfrm>
            <a:prstGeom prst="rect">
              <a:avLst/>
            </a:prstGeom>
            <a:noFill/>
            <a:ln>
              <a:noFill/>
            </a:ln>
          </p:spPr>
        </p:pic>
        <p:sp>
          <p:nvSpPr>
            <p:cNvPr id="1153" name="Google Shape;1153;p122"/>
            <p:cNvSpPr/>
            <p:nvPr/>
          </p:nvSpPr>
          <p:spPr>
            <a:xfrm>
              <a:off x="2027249" y="2182778"/>
              <a:ext cx="396240" cy="7620"/>
            </a:xfrm>
            <a:custGeom>
              <a:rect b="b" l="l" r="r" t="t"/>
              <a:pathLst>
                <a:path extrusionOk="0" h="7619" w="396239">
                  <a:moveTo>
                    <a:pt x="0" y="0"/>
                  </a:moveTo>
                  <a:lnTo>
                    <a:pt x="396018" y="7217"/>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54" name="Google Shape;1154;p122"/>
            <p:cNvPicPr preferRelativeResize="0"/>
            <p:nvPr/>
          </p:nvPicPr>
          <p:blipFill rotWithShape="1">
            <a:blip r:embed="rId5">
              <a:alphaModFix/>
            </a:blip>
            <a:srcRect b="0" l="0" r="0" t="0"/>
            <a:stretch/>
          </p:blipFill>
          <p:spPr>
            <a:xfrm>
              <a:off x="2413170" y="2149010"/>
              <a:ext cx="106059" cy="81970"/>
            </a:xfrm>
            <a:prstGeom prst="rect">
              <a:avLst/>
            </a:prstGeom>
            <a:noFill/>
            <a:ln>
              <a:noFill/>
            </a:ln>
          </p:spPr>
        </p:pic>
      </p:grpSp>
      <p:sp>
        <p:nvSpPr>
          <p:cNvPr id="1155" name="Google Shape;1155;p122"/>
          <p:cNvSpPr txBox="1"/>
          <p:nvPr/>
        </p:nvSpPr>
        <p:spPr>
          <a:xfrm>
            <a:off x="3383399" y="2502999"/>
            <a:ext cx="2113280" cy="759653"/>
          </a:xfrm>
          <a:prstGeom prst="rect">
            <a:avLst/>
          </a:prstGeom>
          <a:solidFill>
            <a:srgbClr val="C9DAF7"/>
          </a:solidFill>
          <a:ln cap="flat" cmpd="sng" w="9525">
            <a:solidFill>
              <a:srgbClr val="666666"/>
            </a:solidFill>
            <a:prstDash val="solid"/>
            <a:round/>
            <a:headEnd len="sm" w="sm" type="none"/>
            <a:tailEnd len="sm" w="sm" type="none"/>
          </a:ln>
        </p:spPr>
        <p:txBody>
          <a:bodyPr anchorCtr="0" anchor="t" bIns="0" lIns="0" spcFirstLastPara="1" rIns="0" wrap="square" tIns="36400">
            <a:spAutoFit/>
          </a:bodyPr>
          <a:lstStyle/>
          <a:p>
            <a:pPr indent="-424169" lvl="0" marL="674776" marR="242987" rtl="0" algn="l">
              <a:lnSpc>
                <a:spcPct val="101000"/>
              </a:lnSpc>
              <a:spcBef>
                <a:spcPts val="0"/>
              </a:spcBef>
              <a:spcAft>
                <a:spcPts val="0"/>
              </a:spcAft>
              <a:buNone/>
            </a:pPr>
            <a:r>
              <a:rPr lang="en-US" sz="2400">
                <a:solidFill>
                  <a:schemeClr val="dk1"/>
                </a:solidFill>
                <a:latin typeface="Arial"/>
                <a:ea typeface="Arial"/>
                <a:cs typeface="Arial"/>
                <a:sym typeface="Arial"/>
              </a:rPr>
              <a:t>Convolution Layer</a:t>
            </a:r>
            <a:endParaRPr sz="2400">
              <a:solidFill>
                <a:schemeClr val="dk1"/>
              </a:solidFill>
              <a:latin typeface="Arial"/>
              <a:ea typeface="Arial"/>
              <a:cs typeface="Arial"/>
              <a:sym typeface="Arial"/>
            </a:endParaRPr>
          </a:p>
        </p:txBody>
      </p:sp>
      <p:sp>
        <p:nvSpPr>
          <p:cNvPr id="1156" name="Google Shape;1156;p122"/>
          <p:cNvSpPr txBox="1"/>
          <p:nvPr/>
        </p:nvSpPr>
        <p:spPr>
          <a:xfrm>
            <a:off x="4871564" y="4033572"/>
            <a:ext cx="2386752"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u="sng">
                <a:solidFill>
                  <a:srgbClr val="FF0000"/>
                </a:solidFill>
                <a:latin typeface="Roboto"/>
                <a:ea typeface="Roboto"/>
                <a:cs typeface="Roboto"/>
                <a:sym typeface="Roboto"/>
              </a:rPr>
              <a:t>Feature Extractor</a:t>
            </a:r>
            <a:endParaRPr sz="2400">
              <a:solidFill>
                <a:schemeClr val="dk1"/>
              </a:solidFill>
              <a:latin typeface="Roboto"/>
              <a:ea typeface="Roboto"/>
              <a:cs typeface="Roboto"/>
              <a:sym typeface="Roboto"/>
            </a:endParaRPr>
          </a:p>
        </p:txBody>
      </p:sp>
      <p:sp>
        <p:nvSpPr>
          <p:cNvPr id="1157" name="Google Shape;1157;p122"/>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818595" rtl="0" algn="l">
              <a:lnSpc>
                <a:spcPct val="100000"/>
              </a:lnSpc>
              <a:spcBef>
                <a:spcPts val="0"/>
              </a:spcBef>
              <a:spcAft>
                <a:spcPts val="0"/>
              </a:spcAft>
              <a:buClr>
                <a:schemeClr val="dk1"/>
              </a:buClr>
              <a:buSzPts val="4400"/>
              <a:buFont typeface="Calibri"/>
              <a:buNone/>
            </a:pPr>
            <a:r>
              <a:rPr lang="en-US"/>
              <a:t>Modified CNN for Image Segmentation</a:t>
            </a:r>
            <a:endParaRPr/>
          </a:p>
        </p:txBody>
      </p:sp>
      <p:grpSp>
        <p:nvGrpSpPr>
          <p:cNvPr id="1158" name="Google Shape;1158;p122"/>
          <p:cNvGrpSpPr/>
          <p:nvPr/>
        </p:nvGrpSpPr>
        <p:grpSpPr>
          <a:xfrm>
            <a:off x="302900" y="2045934"/>
            <a:ext cx="11885132" cy="1728866"/>
            <a:chOff x="227175" y="1534450"/>
            <a:chExt cx="8913849" cy="1296650"/>
          </a:xfrm>
        </p:grpSpPr>
        <p:pic>
          <p:nvPicPr>
            <p:cNvPr id="1159" name="Google Shape;1159;p122"/>
            <p:cNvPicPr preferRelativeResize="0"/>
            <p:nvPr/>
          </p:nvPicPr>
          <p:blipFill rotWithShape="1">
            <a:blip r:embed="rId6">
              <a:alphaModFix/>
            </a:blip>
            <a:srcRect b="0" l="0" r="0" t="0"/>
            <a:stretch/>
          </p:blipFill>
          <p:spPr>
            <a:xfrm>
              <a:off x="7340950" y="1534450"/>
              <a:ext cx="1800074" cy="1296650"/>
            </a:xfrm>
            <a:prstGeom prst="rect">
              <a:avLst/>
            </a:prstGeom>
            <a:noFill/>
            <a:ln>
              <a:noFill/>
            </a:ln>
          </p:spPr>
        </p:pic>
        <p:pic>
          <p:nvPicPr>
            <p:cNvPr id="1160" name="Google Shape;1160;p122"/>
            <p:cNvPicPr preferRelativeResize="0"/>
            <p:nvPr/>
          </p:nvPicPr>
          <p:blipFill rotWithShape="1">
            <a:blip r:embed="rId7">
              <a:alphaModFix/>
            </a:blip>
            <a:srcRect b="0" l="0" r="0" t="0"/>
            <a:stretch/>
          </p:blipFill>
          <p:spPr>
            <a:xfrm>
              <a:off x="227175" y="1534462"/>
              <a:ext cx="1800074" cy="1296630"/>
            </a:xfrm>
            <a:prstGeom prst="rect">
              <a:avLst/>
            </a:prstGeom>
            <a:noFill/>
            <a:ln>
              <a:noFill/>
            </a:ln>
          </p:spPr>
        </p:pic>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grpSp>
        <p:nvGrpSpPr>
          <p:cNvPr id="1165" name="Google Shape;1165;p123"/>
          <p:cNvGrpSpPr/>
          <p:nvPr/>
        </p:nvGrpSpPr>
        <p:grpSpPr>
          <a:xfrm>
            <a:off x="3119117" y="2213801"/>
            <a:ext cx="5963073" cy="1439333"/>
            <a:chOff x="2339337" y="1660350"/>
            <a:chExt cx="4472305" cy="1079500"/>
          </a:xfrm>
        </p:grpSpPr>
        <p:sp>
          <p:nvSpPr>
            <p:cNvPr id="1166" name="Google Shape;1166;p123"/>
            <p:cNvSpPr/>
            <p:nvPr/>
          </p:nvSpPr>
          <p:spPr>
            <a:xfrm>
              <a:off x="2339337" y="1660350"/>
              <a:ext cx="4472305" cy="1079500"/>
            </a:xfrm>
            <a:custGeom>
              <a:rect b="b" l="l" r="r" t="t"/>
              <a:pathLst>
                <a:path extrusionOk="0" h="1079500" w="4472305">
                  <a:moveTo>
                    <a:pt x="0" y="0"/>
                  </a:moveTo>
                  <a:lnTo>
                    <a:pt x="4472099" y="0"/>
                  </a:lnTo>
                  <a:lnTo>
                    <a:pt x="4472099" y="1079399"/>
                  </a:lnTo>
                  <a:lnTo>
                    <a:pt x="0" y="1079399"/>
                  </a:lnTo>
                  <a:lnTo>
                    <a:pt x="0"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67" name="Google Shape;1167;p123"/>
            <p:cNvSpPr/>
            <p:nvPr/>
          </p:nvSpPr>
          <p:spPr>
            <a:xfrm>
              <a:off x="4902949" y="1877249"/>
              <a:ext cx="1800225" cy="629920"/>
            </a:xfrm>
            <a:custGeom>
              <a:rect b="b" l="l" r="r" t="t"/>
              <a:pathLst>
                <a:path extrusionOk="0" h="629919" w="1800225">
                  <a:moveTo>
                    <a:pt x="1799999" y="629699"/>
                  </a:moveTo>
                  <a:lnTo>
                    <a:pt x="0" y="629699"/>
                  </a:lnTo>
                  <a:lnTo>
                    <a:pt x="0" y="0"/>
                  </a:lnTo>
                  <a:lnTo>
                    <a:pt x="1799999" y="0"/>
                  </a:lnTo>
                  <a:lnTo>
                    <a:pt x="1799999" y="629699"/>
                  </a:lnTo>
                  <a:close/>
                </a:path>
              </a:pathLst>
            </a:custGeom>
            <a:solidFill>
              <a:srgbClr val="C9DAF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168" name="Google Shape;1168;p123"/>
            <p:cNvSpPr/>
            <p:nvPr/>
          </p:nvSpPr>
          <p:spPr>
            <a:xfrm>
              <a:off x="4902949" y="1877249"/>
              <a:ext cx="1800225" cy="629920"/>
            </a:xfrm>
            <a:custGeom>
              <a:rect b="b" l="l" r="r" t="t"/>
              <a:pathLst>
                <a:path extrusionOk="0" h="629919" w="1800225">
                  <a:moveTo>
                    <a:pt x="0" y="0"/>
                  </a:moveTo>
                  <a:lnTo>
                    <a:pt x="1799999" y="0"/>
                  </a:lnTo>
                  <a:lnTo>
                    <a:pt x="1799999" y="629699"/>
                  </a:lnTo>
                  <a:lnTo>
                    <a:pt x="0" y="629699"/>
                  </a:lnTo>
                  <a:lnTo>
                    <a:pt x="0" y="0"/>
                  </a:lnTo>
                  <a:close/>
                </a:path>
              </a:pathLst>
            </a:custGeom>
            <a:noFill/>
            <a:ln cap="flat" cmpd="sng" w="9525">
              <a:solidFill>
                <a:srgbClr val="44546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169" name="Google Shape;1169;p123"/>
          <p:cNvSpPr txBox="1"/>
          <p:nvPr/>
        </p:nvSpPr>
        <p:spPr>
          <a:xfrm>
            <a:off x="6724971" y="2709524"/>
            <a:ext cx="2023533"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Arial"/>
                <a:ea typeface="Arial"/>
                <a:cs typeface="Arial"/>
                <a:sym typeface="Arial"/>
              </a:rPr>
              <a:t>Conv+Sigmoid</a:t>
            </a:r>
            <a:endParaRPr sz="2400">
              <a:solidFill>
                <a:schemeClr val="dk1"/>
              </a:solidFill>
              <a:latin typeface="Arial"/>
              <a:ea typeface="Arial"/>
              <a:cs typeface="Arial"/>
              <a:sym typeface="Arial"/>
            </a:endParaRPr>
          </a:p>
        </p:txBody>
      </p:sp>
      <p:grpSp>
        <p:nvGrpSpPr>
          <p:cNvPr id="1170" name="Google Shape;1170;p123"/>
          <p:cNvGrpSpPr/>
          <p:nvPr/>
        </p:nvGrpSpPr>
        <p:grpSpPr>
          <a:xfrm>
            <a:off x="2702999" y="2855713"/>
            <a:ext cx="7060504" cy="118928"/>
            <a:chOff x="2027249" y="2141784"/>
            <a:chExt cx="5295378" cy="89196"/>
          </a:xfrm>
        </p:grpSpPr>
        <p:sp>
          <p:nvSpPr>
            <p:cNvPr id="1171" name="Google Shape;1171;p123"/>
            <p:cNvSpPr/>
            <p:nvPr/>
          </p:nvSpPr>
          <p:spPr>
            <a:xfrm>
              <a:off x="6611349" y="2184232"/>
              <a:ext cx="615315" cy="8255"/>
            </a:xfrm>
            <a:custGeom>
              <a:rect b="b" l="l" r="r" t="t"/>
              <a:pathLst>
                <a:path extrusionOk="0" h="8255" w="615315">
                  <a:moveTo>
                    <a:pt x="0" y="7843"/>
                  </a:moveTo>
                  <a:lnTo>
                    <a:pt x="615309"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72" name="Google Shape;1172;p123"/>
            <p:cNvPicPr preferRelativeResize="0"/>
            <p:nvPr/>
          </p:nvPicPr>
          <p:blipFill rotWithShape="1">
            <a:blip r:embed="rId3">
              <a:alphaModFix/>
            </a:blip>
            <a:srcRect b="0" l="0" r="0" t="0"/>
            <a:stretch/>
          </p:blipFill>
          <p:spPr>
            <a:xfrm>
              <a:off x="7216733" y="2143244"/>
              <a:ext cx="105894" cy="81975"/>
            </a:xfrm>
            <a:prstGeom prst="rect">
              <a:avLst/>
            </a:prstGeom>
            <a:noFill/>
            <a:ln>
              <a:noFill/>
            </a:ln>
          </p:spPr>
        </p:pic>
        <p:sp>
          <p:nvSpPr>
            <p:cNvPr id="1173" name="Google Shape;1173;p123"/>
            <p:cNvSpPr/>
            <p:nvPr/>
          </p:nvSpPr>
          <p:spPr>
            <a:xfrm>
              <a:off x="4152385" y="2182775"/>
              <a:ext cx="680720" cy="0"/>
            </a:xfrm>
            <a:custGeom>
              <a:rect b="b" l="l" r="r" t="t"/>
              <a:pathLst>
                <a:path extrusionOk="0" h="120000" w="680720">
                  <a:moveTo>
                    <a:pt x="0" y="0"/>
                  </a:moveTo>
                  <a:lnTo>
                    <a:pt x="680099"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74" name="Google Shape;1174;p123"/>
            <p:cNvPicPr preferRelativeResize="0"/>
            <p:nvPr/>
          </p:nvPicPr>
          <p:blipFill rotWithShape="1">
            <a:blip r:embed="rId4">
              <a:alphaModFix/>
            </a:blip>
            <a:srcRect b="0" l="0" r="0" t="0"/>
            <a:stretch/>
          </p:blipFill>
          <p:spPr>
            <a:xfrm>
              <a:off x="4822960" y="2141784"/>
              <a:ext cx="105500" cy="81980"/>
            </a:xfrm>
            <a:prstGeom prst="rect">
              <a:avLst/>
            </a:prstGeom>
            <a:noFill/>
            <a:ln>
              <a:noFill/>
            </a:ln>
          </p:spPr>
        </p:pic>
        <p:sp>
          <p:nvSpPr>
            <p:cNvPr id="1175" name="Google Shape;1175;p123"/>
            <p:cNvSpPr/>
            <p:nvPr/>
          </p:nvSpPr>
          <p:spPr>
            <a:xfrm>
              <a:off x="2027249" y="2182778"/>
              <a:ext cx="396240" cy="7620"/>
            </a:xfrm>
            <a:custGeom>
              <a:rect b="b" l="l" r="r" t="t"/>
              <a:pathLst>
                <a:path extrusionOk="0" h="7619" w="396239">
                  <a:moveTo>
                    <a:pt x="0" y="0"/>
                  </a:moveTo>
                  <a:lnTo>
                    <a:pt x="396018" y="7217"/>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76" name="Google Shape;1176;p123"/>
            <p:cNvPicPr preferRelativeResize="0"/>
            <p:nvPr/>
          </p:nvPicPr>
          <p:blipFill rotWithShape="1">
            <a:blip r:embed="rId5">
              <a:alphaModFix/>
            </a:blip>
            <a:srcRect b="0" l="0" r="0" t="0"/>
            <a:stretch/>
          </p:blipFill>
          <p:spPr>
            <a:xfrm>
              <a:off x="2413170" y="2149010"/>
              <a:ext cx="106059" cy="81970"/>
            </a:xfrm>
            <a:prstGeom prst="rect">
              <a:avLst/>
            </a:prstGeom>
            <a:noFill/>
            <a:ln>
              <a:noFill/>
            </a:ln>
          </p:spPr>
        </p:pic>
      </p:grpSp>
      <p:sp>
        <p:nvSpPr>
          <p:cNvPr id="1177" name="Google Shape;1177;p123"/>
          <p:cNvSpPr txBox="1"/>
          <p:nvPr/>
        </p:nvSpPr>
        <p:spPr>
          <a:xfrm>
            <a:off x="3383399" y="2502999"/>
            <a:ext cx="2113280" cy="759653"/>
          </a:xfrm>
          <a:prstGeom prst="rect">
            <a:avLst/>
          </a:prstGeom>
          <a:solidFill>
            <a:srgbClr val="C9DAF7"/>
          </a:solidFill>
          <a:ln cap="flat" cmpd="sng" w="9525">
            <a:solidFill>
              <a:srgbClr val="666666"/>
            </a:solidFill>
            <a:prstDash val="solid"/>
            <a:round/>
            <a:headEnd len="sm" w="sm" type="none"/>
            <a:tailEnd len="sm" w="sm" type="none"/>
          </a:ln>
        </p:spPr>
        <p:txBody>
          <a:bodyPr anchorCtr="0" anchor="t" bIns="0" lIns="0" spcFirstLastPara="1" rIns="0" wrap="square" tIns="36400">
            <a:spAutoFit/>
          </a:bodyPr>
          <a:lstStyle/>
          <a:p>
            <a:pPr indent="-424169" lvl="0" marL="674776" marR="242987" rtl="0" algn="l">
              <a:lnSpc>
                <a:spcPct val="101000"/>
              </a:lnSpc>
              <a:spcBef>
                <a:spcPts val="0"/>
              </a:spcBef>
              <a:spcAft>
                <a:spcPts val="0"/>
              </a:spcAft>
              <a:buNone/>
            </a:pPr>
            <a:r>
              <a:rPr lang="en-US" sz="2400">
                <a:solidFill>
                  <a:schemeClr val="dk1"/>
                </a:solidFill>
                <a:latin typeface="Arial"/>
                <a:ea typeface="Arial"/>
                <a:cs typeface="Arial"/>
                <a:sym typeface="Arial"/>
              </a:rPr>
              <a:t>Convolution Layer</a:t>
            </a:r>
            <a:endParaRPr sz="2400">
              <a:solidFill>
                <a:schemeClr val="dk1"/>
              </a:solidFill>
              <a:latin typeface="Arial"/>
              <a:ea typeface="Arial"/>
              <a:cs typeface="Arial"/>
              <a:sym typeface="Arial"/>
            </a:endParaRPr>
          </a:p>
        </p:txBody>
      </p:sp>
      <p:sp>
        <p:nvSpPr>
          <p:cNvPr id="1178" name="Google Shape;1178;p123"/>
          <p:cNvSpPr txBox="1"/>
          <p:nvPr/>
        </p:nvSpPr>
        <p:spPr>
          <a:xfrm>
            <a:off x="4871564" y="4033572"/>
            <a:ext cx="2386752"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u="sng">
                <a:solidFill>
                  <a:srgbClr val="FF0000"/>
                </a:solidFill>
                <a:latin typeface="Roboto"/>
                <a:ea typeface="Roboto"/>
                <a:cs typeface="Roboto"/>
                <a:sym typeface="Roboto"/>
              </a:rPr>
              <a:t>Feature Extractor</a:t>
            </a:r>
            <a:endParaRPr sz="2400">
              <a:solidFill>
                <a:schemeClr val="dk1"/>
              </a:solidFill>
              <a:latin typeface="Roboto"/>
              <a:ea typeface="Roboto"/>
              <a:cs typeface="Roboto"/>
              <a:sym typeface="Roboto"/>
            </a:endParaRPr>
          </a:p>
        </p:txBody>
      </p:sp>
      <p:sp>
        <p:nvSpPr>
          <p:cNvPr id="1179" name="Google Shape;1179;p123"/>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818595" rtl="0" algn="l">
              <a:lnSpc>
                <a:spcPct val="100000"/>
              </a:lnSpc>
              <a:spcBef>
                <a:spcPts val="0"/>
              </a:spcBef>
              <a:spcAft>
                <a:spcPts val="0"/>
              </a:spcAft>
              <a:buClr>
                <a:schemeClr val="dk1"/>
              </a:buClr>
              <a:buSzPts val="4400"/>
              <a:buFont typeface="Calibri"/>
              <a:buNone/>
            </a:pPr>
            <a:r>
              <a:rPr lang="en-US"/>
              <a:t>Modified CNN for Image Segmentation</a:t>
            </a:r>
            <a:endParaRPr/>
          </a:p>
        </p:txBody>
      </p:sp>
      <p:grpSp>
        <p:nvGrpSpPr>
          <p:cNvPr id="1180" name="Google Shape;1180;p123"/>
          <p:cNvGrpSpPr/>
          <p:nvPr/>
        </p:nvGrpSpPr>
        <p:grpSpPr>
          <a:xfrm>
            <a:off x="302900" y="2045934"/>
            <a:ext cx="11885132" cy="1728866"/>
            <a:chOff x="227175" y="1534450"/>
            <a:chExt cx="8913849" cy="1296650"/>
          </a:xfrm>
        </p:grpSpPr>
        <p:pic>
          <p:nvPicPr>
            <p:cNvPr id="1181" name="Google Shape;1181;p123"/>
            <p:cNvPicPr preferRelativeResize="0"/>
            <p:nvPr/>
          </p:nvPicPr>
          <p:blipFill rotWithShape="1">
            <a:blip r:embed="rId6">
              <a:alphaModFix/>
            </a:blip>
            <a:srcRect b="0" l="0" r="0" t="0"/>
            <a:stretch/>
          </p:blipFill>
          <p:spPr>
            <a:xfrm>
              <a:off x="7340950" y="1534450"/>
              <a:ext cx="1800074" cy="1296650"/>
            </a:xfrm>
            <a:prstGeom prst="rect">
              <a:avLst/>
            </a:prstGeom>
            <a:noFill/>
            <a:ln>
              <a:noFill/>
            </a:ln>
          </p:spPr>
        </p:pic>
        <p:pic>
          <p:nvPicPr>
            <p:cNvPr id="1182" name="Google Shape;1182;p123"/>
            <p:cNvPicPr preferRelativeResize="0"/>
            <p:nvPr/>
          </p:nvPicPr>
          <p:blipFill rotWithShape="1">
            <a:blip r:embed="rId7">
              <a:alphaModFix/>
            </a:blip>
            <a:srcRect b="0" l="0" r="0" t="0"/>
            <a:stretch/>
          </p:blipFill>
          <p:spPr>
            <a:xfrm>
              <a:off x="227175" y="1534462"/>
              <a:ext cx="1800074" cy="1296630"/>
            </a:xfrm>
            <a:prstGeom prst="rect">
              <a:avLst/>
            </a:prstGeom>
            <a:noFill/>
            <a:ln>
              <a:noFill/>
            </a:ln>
          </p:spPr>
        </p:pic>
      </p:grpSp>
      <p:sp>
        <p:nvSpPr>
          <p:cNvPr id="1183" name="Google Shape;1183;p123"/>
          <p:cNvSpPr txBox="1"/>
          <p:nvPr/>
        </p:nvSpPr>
        <p:spPr>
          <a:xfrm>
            <a:off x="8092677" y="4033575"/>
            <a:ext cx="2713567" cy="755762"/>
          </a:xfrm>
          <a:prstGeom prst="rect">
            <a:avLst/>
          </a:prstGeom>
          <a:noFill/>
          <a:ln>
            <a:noFill/>
          </a:ln>
        </p:spPr>
        <p:txBody>
          <a:bodyPr anchorCtr="0" anchor="t" bIns="0" lIns="0" spcFirstLastPara="1" rIns="0" wrap="square" tIns="16925">
            <a:spAutoFit/>
          </a:bodyPr>
          <a:lstStyle/>
          <a:p>
            <a:pPr indent="0" lvl="0" marL="1693" marR="0" rtl="0" algn="ctr">
              <a:spcBef>
                <a:spcPts val="0"/>
              </a:spcBef>
              <a:spcAft>
                <a:spcPts val="0"/>
              </a:spcAft>
              <a:buNone/>
            </a:pPr>
            <a:r>
              <a:rPr b="1" lang="en-US" sz="2400" u="sng">
                <a:solidFill>
                  <a:srgbClr val="FF0000"/>
                </a:solidFill>
                <a:latin typeface="Roboto"/>
                <a:ea typeface="Roboto"/>
                <a:cs typeface="Roboto"/>
                <a:sym typeface="Roboto"/>
              </a:rPr>
              <a:t>Binary</a:t>
            </a:r>
            <a:endParaRPr sz="2400">
              <a:solidFill>
                <a:schemeClr val="dk1"/>
              </a:solidFill>
              <a:latin typeface="Roboto"/>
              <a:ea typeface="Roboto"/>
              <a:cs typeface="Roboto"/>
              <a:sym typeface="Roboto"/>
            </a:endParaRPr>
          </a:p>
          <a:p>
            <a:pPr indent="0" lvl="0" marL="0" marR="0" rtl="0" algn="ctr">
              <a:spcBef>
                <a:spcPts val="20"/>
              </a:spcBef>
              <a:spcAft>
                <a:spcPts val="0"/>
              </a:spcAft>
              <a:buNone/>
            </a:pPr>
            <a:r>
              <a:rPr b="1" lang="en-US" sz="2400" u="sng">
                <a:solidFill>
                  <a:srgbClr val="FF0000"/>
                </a:solidFill>
                <a:latin typeface="Roboto"/>
                <a:ea typeface="Roboto"/>
                <a:cs typeface="Roboto"/>
                <a:sym typeface="Roboto"/>
              </a:rPr>
              <a:t>Cross-Entropy Loss</a:t>
            </a:r>
            <a:endParaRPr sz="2400">
              <a:solidFill>
                <a:schemeClr val="dk1"/>
              </a:solidFill>
              <a:latin typeface="Roboto"/>
              <a:ea typeface="Roboto"/>
              <a:cs typeface="Roboto"/>
              <a:sym typeface="Roboto"/>
            </a:endParaRPr>
          </a:p>
        </p:txBody>
      </p:sp>
      <p:grpSp>
        <p:nvGrpSpPr>
          <p:cNvPr id="1184" name="Google Shape;1184;p123"/>
          <p:cNvGrpSpPr/>
          <p:nvPr/>
        </p:nvGrpSpPr>
        <p:grpSpPr>
          <a:xfrm>
            <a:off x="9395656" y="2927400"/>
            <a:ext cx="109307" cy="1072768"/>
            <a:chOff x="7046742" y="2195549"/>
            <a:chExt cx="81980" cy="804576"/>
          </a:xfrm>
        </p:grpSpPr>
        <p:sp>
          <p:nvSpPr>
            <p:cNvPr id="1185" name="Google Shape;1185;p123"/>
            <p:cNvSpPr/>
            <p:nvPr/>
          </p:nvSpPr>
          <p:spPr>
            <a:xfrm>
              <a:off x="7085924" y="2195549"/>
              <a:ext cx="1905" cy="708660"/>
            </a:xfrm>
            <a:custGeom>
              <a:rect b="b" l="l" r="r" t="t"/>
              <a:pathLst>
                <a:path extrusionOk="0" h="708660" w="1904">
                  <a:moveTo>
                    <a:pt x="0" y="0"/>
                  </a:moveTo>
                  <a:lnTo>
                    <a:pt x="1808" y="70860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1186" name="Google Shape;1186;p123"/>
            <p:cNvPicPr preferRelativeResize="0"/>
            <p:nvPr/>
          </p:nvPicPr>
          <p:blipFill rotWithShape="1">
            <a:blip r:embed="rId8">
              <a:alphaModFix/>
            </a:blip>
            <a:srcRect b="0" l="0" r="0" t="0"/>
            <a:stretch/>
          </p:blipFill>
          <p:spPr>
            <a:xfrm>
              <a:off x="7046742" y="2894545"/>
              <a:ext cx="81980" cy="105580"/>
            </a:xfrm>
            <a:prstGeom prst="rect">
              <a:avLst/>
            </a:prstGeom>
            <a:noFill/>
            <a:ln>
              <a:noFill/>
            </a:ln>
          </p:spPr>
        </p:pic>
      </p:gr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2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401933" rtl="0" algn="l">
              <a:lnSpc>
                <a:spcPct val="100000"/>
              </a:lnSpc>
              <a:spcBef>
                <a:spcPts val="0"/>
              </a:spcBef>
              <a:spcAft>
                <a:spcPts val="0"/>
              </a:spcAft>
              <a:buClr>
                <a:schemeClr val="dk1"/>
              </a:buClr>
              <a:buSzPts val="4400"/>
              <a:buFont typeface="Calibri"/>
              <a:buNone/>
            </a:pPr>
            <a:r>
              <a:rPr lang="en-US"/>
              <a:t>Improvements in Naive Approach</a:t>
            </a:r>
            <a:endParaRPr/>
          </a:p>
        </p:txBody>
      </p:sp>
      <p:sp>
        <p:nvSpPr>
          <p:cNvPr id="1192" name="Google Shape;1192;p124"/>
          <p:cNvSpPr txBox="1"/>
          <p:nvPr/>
        </p:nvSpPr>
        <p:spPr>
          <a:xfrm>
            <a:off x="867267" y="1370335"/>
            <a:ext cx="10281920" cy="11174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Improvement:</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A single CNN which works on input image and gives an output heatmap</a:t>
            </a:r>
            <a:endParaRPr sz="2400">
              <a:solidFill>
                <a:schemeClr val="dk1"/>
              </a:solidFill>
              <a:latin typeface="Roboto"/>
              <a:ea typeface="Roboto"/>
              <a:cs typeface="Roboto"/>
              <a:sym typeface="Roboto"/>
            </a:endParaRPr>
          </a:p>
        </p:txBody>
      </p:sp>
      <p:sp>
        <p:nvSpPr>
          <p:cNvPr id="1193" name="Google Shape;1193;p124"/>
          <p:cNvSpPr txBox="1"/>
          <p:nvPr/>
        </p:nvSpPr>
        <p:spPr>
          <a:xfrm>
            <a:off x="867267" y="3554735"/>
            <a:ext cx="4908127" cy="11174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Computationally less expensive</a:t>
            </a:r>
            <a:endParaRPr sz="2400">
              <a:solidFill>
                <a:schemeClr val="dk1"/>
              </a:solidFill>
              <a:latin typeface="Roboto"/>
              <a:ea typeface="Roboto"/>
              <a:cs typeface="Roboto"/>
              <a:sym typeface="Robot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2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401933" rtl="0" algn="l">
              <a:lnSpc>
                <a:spcPct val="100000"/>
              </a:lnSpc>
              <a:spcBef>
                <a:spcPts val="0"/>
              </a:spcBef>
              <a:spcAft>
                <a:spcPts val="0"/>
              </a:spcAft>
              <a:buClr>
                <a:schemeClr val="dk1"/>
              </a:buClr>
              <a:buSzPts val="4400"/>
              <a:buFont typeface="Calibri"/>
              <a:buNone/>
            </a:pPr>
            <a:r>
              <a:rPr lang="en-US"/>
              <a:t>Improvements in Naive Approach</a:t>
            </a:r>
            <a:endParaRPr/>
          </a:p>
        </p:txBody>
      </p:sp>
      <p:sp>
        <p:nvSpPr>
          <p:cNvPr id="1199" name="Google Shape;1199;p125"/>
          <p:cNvSpPr txBox="1"/>
          <p:nvPr/>
        </p:nvSpPr>
        <p:spPr>
          <a:xfrm>
            <a:off x="867267" y="1370335"/>
            <a:ext cx="10281920" cy="11174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Improvement:</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A single CNN which works on input image and gives an output heatmap</a:t>
            </a:r>
            <a:endParaRPr sz="2400">
              <a:solidFill>
                <a:schemeClr val="dk1"/>
              </a:solidFill>
              <a:latin typeface="Roboto"/>
              <a:ea typeface="Roboto"/>
              <a:cs typeface="Roboto"/>
              <a:sym typeface="Roboto"/>
            </a:endParaRPr>
          </a:p>
        </p:txBody>
      </p:sp>
      <p:sp>
        <p:nvSpPr>
          <p:cNvPr id="1200" name="Google Shape;1200;p125"/>
          <p:cNvSpPr txBox="1"/>
          <p:nvPr/>
        </p:nvSpPr>
        <p:spPr>
          <a:xfrm>
            <a:off x="867267" y="3554735"/>
            <a:ext cx="4908127" cy="2774263"/>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Computationally less expensive</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Output not of the same size</a:t>
            </a:r>
            <a:endParaRPr sz="2400">
              <a:solidFill>
                <a:schemeClr val="dk1"/>
              </a:solidFill>
              <a:latin typeface="Roboto"/>
              <a:ea typeface="Roboto"/>
              <a:cs typeface="Roboto"/>
              <a:sym typeface="Robot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26"/>
          <p:cNvSpPr txBox="1"/>
          <p:nvPr>
            <p:ph idx="1" type="body"/>
          </p:nvPr>
        </p:nvSpPr>
        <p:spPr>
          <a:xfrm>
            <a:off x="1117600" y="2434167"/>
            <a:ext cx="14020800" cy="3701100"/>
          </a:xfrm>
          <a:prstGeom prst="rect">
            <a:avLst/>
          </a:prstGeom>
          <a:noFill/>
          <a:ln>
            <a:noFill/>
          </a:ln>
        </p:spPr>
        <p:txBody>
          <a:bodyPr anchorCtr="0" anchor="t" bIns="0" lIns="0" spcFirstLastPara="1" rIns="0" wrap="square" tIns="197250">
            <a:spAutoFit/>
          </a:bodyPr>
          <a:lstStyle/>
          <a:p>
            <a:pPr indent="-16933" lvl="0" marL="16933" rtl="0" algn="l">
              <a:lnSpc>
                <a:spcPct val="100000"/>
              </a:lnSpc>
              <a:spcBef>
                <a:spcPts val="0"/>
              </a:spcBef>
              <a:spcAft>
                <a:spcPts val="0"/>
              </a:spcAft>
              <a:buClr>
                <a:schemeClr val="dk1"/>
              </a:buClr>
              <a:buSzPts val="2800"/>
              <a:buChar char="●"/>
            </a:pPr>
            <a:r>
              <a:rPr lang="en-US"/>
              <a:t>Improvements:</a:t>
            </a:r>
            <a:endParaRPr/>
          </a:p>
          <a:p>
            <a:pPr indent="-488514" lvl="0" marL="625671" rtl="0" algn="l">
              <a:lnSpc>
                <a:spcPct val="100000"/>
              </a:lnSpc>
              <a:spcBef>
                <a:spcPts val="1420"/>
              </a:spcBef>
              <a:spcAft>
                <a:spcPts val="0"/>
              </a:spcAft>
              <a:buClr>
                <a:schemeClr val="dk1"/>
              </a:buClr>
              <a:buSzPts val="2800"/>
              <a:buFont typeface="Arial"/>
              <a:buChar char="●"/>
            </a:pPr>
            <a:r>
              <a:rPr b="0" lang="en-US">
                <a:latin typeface="Roboto"/>
                <a:ea typeface="Roboto"/>
                <a:cs typeface="Roboto"/>
                <a:sym typeface="Roboto"/>
              </a:rPr>
              <a:t>A</a:t>
            </a:r>
            <a:r>
              <a:rPr lang="en-US">
                <a:latin typeface="Roboto"/>
                <a:ea typeface="Roboto"/>
                <a:cs typeface="Roboto"/>
                <a:sym typeface="Roboto"/>
              </a:rPr>
              <a:t> single </a:t>
            </a:r>
            <a:r>
              <a:rPr b="0" lang="en-US">
                <a:latin typeface="Roboto"/>
                <a:ea typeface="Roboto"/>
                <a:cs typeface="Roboto"/>
                <a:sym typeface="Roboto"/>
              </a:rPr>
              <a:t>CNN</a:t>
            </a:r>
            <a:r>
              <a:rPr lang="en-US">
                <a:latin typeface="Roboto"/>
                <a:ea typeface="Roboto"/>
                <a:cs typeface="Roboto"/>
                <a:sym typeface="Roboto"/>
              </a:rPr>
              <a:t> which works </a:t>
            </a:r>
            <a:r>
              <a:rPr b="0" lang="en-US">
                <a:latin typeface="Roboto"/>
                <a:ea typeface="Roboto"/>
                <a:cs typeface="Roboto"/>
                <a:sym typeface="Roboto"/>
              </a:rPr>
              <a:t>on</a:t>
            </a:r>
            <a:r>
              <a:rPr lang="en-US">
                <a:latin typeface="Roboto"/>
                <a:ea typeface="Roboto"/>
                <a:cs typeface="Roboto"/>
                <a:sym typeface="Roboto"/>
              </a:rPr>
              <a:t> input </a:t>
            </a:r>
            <a:r>
              <a:rPr b="0" lang="en-US">
                <a:latin typeface="Roboto"/>
                <a:ea typeface="Roboto"/>
                <a:cs typeface="Roboto"/>
                <a:sym typeface="Roboto"/>
              </a:rPr>
              <a:t>image</a:t>
            </a:r>
            <a:r>
              <a:rPr lang="en-US">
                <a:latin typeface="Roboto"/>
                <a:ea typeface="Roboto"/>
                <a:cs typeface="Roboto"/>
                <a:sym typeface="Roboto"/>
              </a:rPr>
              <a:t> </a:t>
            </a:r>
            <a:r>
              <a:rPr b="0" lang="en-US">
                <a:latin typeface="Roboto"/>
                <a:ea typeface="Roboto"/>
                <a:cs typeface="Roboto"/>
                <a:sym typeface="Roboto"/>
              </a:rPr>
              <a:t>and</a:t>
            </a:r>
            <a:r>
              <a:rPr lang="en-US">
                <a:latin typeface="Roboto"/>
                <a:ea typeface="Roboto"/>
                <a:cs typeface="Roboto"/>
                <a:sym typeface="Roboto"/>
              </a:rPr>
              <a:t> gives </a:t>
            </a:r>
            <a:r>
              <a:rPr b="0" lang="en-US">
                <a:latin typeface="Roboto"/>
                <a:ea typeface="Roboto"/>
                <a:cs typeface="Roboto"/>
                <a:sym typeface="Roboto"/>
              </a:rPr>
              <a:t>an</a:t>
            </a:r>
            <a:r>
              <a:rPr lang="en-US">
                <a:latin typeface="Roboto"/>
                <a:ea typeface="Roboto"/>
                <a:cs typeface="Roboto"/>
                <a:sym typeface="Roboto"/>
              </a:rPr>
              <a:t> output heatmap</a:t>
            </a:r>
            <a:endParaRPr/>
          </a:p>
          <a:p>
            <a:pPr indent="-488514" lvl="0" marL="625671" rtl="0" algn="l">
              <a:lnSpc>
                <a:spcPct val="100000"/>
              </a:lnSpc>
              <a:spcBef>
                <a:spcPts val="1420"/>
              </a:spcBef>
              <a:spcAft>
                <a:spcPts val="0"/>
              </a:spcAft>
              <a:buClr>
                <a:schemeClr val="dk1"/>
              </a:buClr>
              <a:buSzPts val="2800"/>
              <a:buFont typeface="Arial"/>
              <a:buChar char="●"/>
            </a:pPr>
            <a:r>
              <a:rPr b="0" lang="en-US">
                <a:latin typeface="Roboto"/>
                <a:ea typeface="Roboto"/>
                <a:cs typeface="Roboto"/>
                <a:sym typeface="Roboto"/>
              </a:rPr>
              <a:t>No</a:t>
            </a:r>
            <a:r>
              <a:rPr lang="en-US">
                <a:latin typeface="Roboto"/>
                <a:ea typeface="Roboto"/>
                <a:cs typeface="Roboto"/>
                <a:sym typeface="Roboto"/>
              </a:rPr>
              <a:t> pooling layer</a:t>
            </a:r>
            <a:endParaRPr/>
          </a:p>
          <a:p>
            <a:pPr indent="-50800" lvl="0" marL="228600" rtl="0" algn="l">
              <a:lnSpc>
                <a:spcPct val="100000"/>
              </a:lnSpc>
              <a:spcBef>
                <a:spcPts val="1000"/>
              </a:spcBef>
              <a:spcAft>
                <a:spcPts val="0"/>
              </a:spcAft>
              <a:buClr>
                <a:schemeClr val="dk1"/>
              </a:buClr>
              <a:buSzPts val="2800"/>
              <a:buFont typeface="Arial"/>
              <a:buNone/>
            </a:pPr>
            <a:r>
              <a:t/>
            </a:r>
            <a:endParaRPr>
              <a:latin typeface="Roboto"/>
              <a:ea typeface="Roboto"/>
              <a:cs typeface="Roboto"/>
              <a:sym typeface="Roboto"/>
            </a:endParaRPr>
          </a:p>
          <a:p>
            <a:pPr indent="-16933" lvl="0" marL="16933" rtl="0" algn="l">
              <a:lnSpc>
                <a:spcPct val="100000"/>
              </a:lnSpc>
              <a:spcBef>
                <a:spcPts val="2360"/>
              </a:spcBef>
              <a:spcAft>
                <a:spcPts val="0"/>
              </a:spcAft>
              <a:buClr>
                <a:schemeClr val="dk1"/>
              </a:buClr>
              <a:buSzPts val="2800"/>
              <a:buChar char="●"/>
            </a:pPr>
            <a:r>
              <a:rPr lang="en-US"/>
              <a:t>Pros:</a:t>
            </a:r>
            <a:endParaRPr/>
          </a:p>
          <a:p>
            <a:pPr indent="-488514" lvl="0" marL="625671" rtl="0" algn="l">
              <a:lnSpc>
                <a:spcPct val="100000"/>
              </a:lnSpc>
              <a:spcBef>
                <a:spcPts val="1420"/>
              </a:spcBef>
              <a:spcAft>
                <a:spcPts val="1600"/>
              </a:spcAft>
              <a:buClr>
                <a:schemeClr val="dk1"/>
              </a:buClr>
              <a:buSzPts val="2800"/>
              <a:buFont typeface="Arial"/>
              <a:buChar char="●"/>
            </a:pPr>
            <a:r>
              <a:rPr lang="en-US">
                <a:latin typeface="Roboto"/>
                <a:ea typeface="Roboto"/>
                <a:cs typeface="Roboto"/>
                <a:sym typeface="Roboto"/>
              </a:rPr>
              <a:t>Computationally </a:t>
            </a:r>
            <a:r>
              <a:rPr b="0" lang="en-US">
                <a:latin typeface="Roboto"/>
                <a:ea typeface="Roboto"/>
                <a:cs typeface="Roboto"/>
                <a:sym typeface="Roboto"/>
              </a:rPr>
              <a:t>less</a:t>
            </a:r>
            <a:r>
              <a:rPr lang="en-US">
                <a:latin typeface="Roboto"/>
                <a:ea typeface="Roboto"/>
                <a:cs typeface="Roboto"/>
                <a:sym typeface="Roboto"/>
              </a:rPr>
              <a:t> expensive</a:t>
            </a:r>
            <a:endParaRPr/>
          </a:p>
        </p:txBody>
      </p:sp>
      <p:sp>
        <p:nvSpPr>
          <p:cNvPr id="1206" name="Google Shape;1206;p12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401933" rtl="0" algn="l">
              <a:lnSpc>
                <a:spcPct val="100000"/>
              </a:lnSpc>
              <a:spcBef>
                <a:spcPts val="0"/>
              </a:spcBef>
              <a:spcAft>
                <a:spcPts val="0"/>
              </a:spcAft>
              <a:buClr>
                <a:schemeClr val="dk1"/>
              </a:buClr>
              <a:buSzPts val="4400"/>
              <a:buFont typeface="Calibri"/>
              <a:buNone/>
            </a:pPr>
            <a:r>
              <a:rPr lang="en-US"/>
              <a:t>Improvements in Naive Approach</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27"/>
          <p:cNvSpPr txBox="1"/>
          <p:nvPr/>
        </p:nvSpPr>
        <p:spPr>
          <a:xfrm>
            <a:off x="867267" y="1370335"/>
            <a:ext cx="10281920" cy="4979995"/>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Improvements: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A single CNN which works on input image and gives an output heatmap</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No pooling layer</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Computationally less expensive</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Output not of same size (due to undefined padding,stride in conv layer)</a:t>
            </a:r>
            <a:endParaRPr sz="2400">
              <a:solidFill>
                <a:schemeClr val="dk1"/>
              </a:solidFill>
              <a:latin typeface="Roboto"/>
              <a:ea typeface="Roboto"/>
              <a:cs typeface="Roboto"/>
              <a:sym typeface="Roboto"/>
            </a:endParaRPr>
          </a:p>
        </p:txBody>
      </p:sp>
      <p:sp>
        <p:nvSpPr>
          <p:cNvPr id="1212" name="Google Shape;1212;p12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401933" rtl="0" algn="l">
              <a:lnSpc>
                <a:spcPct val="100000"/>
              </a:lnSpc>
              <a:spcBef>
                <a:spcPts val="0"/>
              </a:spcBef>
              <a:spcAft>
                <a:spcPts val="0"/>
              </a:spcAft>
              <a:buClr>
                <a:schemeClr val="dk1"/>
              </a:buClr>
              <a:buSzPts val="4400"/>
              <a:buFont typeface="Calibri"/>
              <a:buNone/>
            </a:pPr>
            <a:r>
              <a:rPr lang="en-US"/>
              <a:t>Improvements in Naive Approach</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28"/>
          <p:cNvSpPr txBox="1"/>
          <p:nvPr>
            <p:ph idx="1" type="body"/>
          </p:nvPr>
        </p:nvSpPr>
        <p:spPr>
          <a:xfrm>
            <a:off x="1117600" y="2434167"/>
            <a:ext cx="14020800" cy="1856400"/>
          </a:xfrm>
          <a:prstGeom prst="rect">
            <a:avLst/>
          </a:prstGeom>
          <a:noFill/>
          <a:ln>
            <a:noFill/>
          </a:ln>
        </p:spPr>
        <p:txBody>
          <a:bodyPr anchorCtr="0" anchor="t" bIns="0" lIns="0" spcFirstLastPara="1" rIns="0" wrap="square" tIns="197250">
            <a:spAutoFit/>
          </a:bodyPr>
          <a:lstStyle/>
          <a:p>
            <a:pPr indent="-16933" lvl="0" marL="16933" rtl="0" algn="l">
              <a:lnSpc>
                <a:spcPct val="100000"/>
              </a:lnSpc>
              <a:spcBef>
                <a:spcPts val="0"/>
              </a:spcBef>
              <a:spcAft>
                <a:spcPts val="0"/>
              </a:spcAft>
              <a:buClr>
                <a:schemeClr val="dk1"/>
              </a:buClr>
              <a:buSzPts val="2800"/>
              <a:buChar char="●"/>
            </a:pPr>
            <a:r>
              <a:rPr lang="en-US"/>
              <a:t>Improvements:</a:t>
            </a:r>
            <a:endParaRPr/>
          </a:p>
          <a:p>
            <a:pPr indent="-488514" lvl="0" marL="625671" rtl="0" algn="l">
              <a:lnSpc>
                <a:spcPct val="100000"/>
              </a:lnSpc>
              <a:spcBef>
                <a:spcPts val="1420"/>
              </a:spcBef>
              <a:spcAft>
                <a:spcPts val="0"/>
              </a:spcAft>
              <a:buClr>
                <a:schemeClr val="dk1"/>
              </a:buClr>
              <a:buSzPts val="2800"/>
              <a:buFont typeface="Arial"/>
              <a:buChar char="●"/>
            </a:pPr>
            <a:r>
              <a:rPr b="0" lang="en-US">
                <a:latin typeface="Roboto"/>
                <a:ea typeface="Roboto"/>
                <a:cs typeface="Roboto"/>
                <a:sym typeface="Roboto"/>
              </a:rPr>
              <a:t>A</a:t>
            </a:r>
            <a:r>
              <a:rPr lang="en-US">
                <a:latin typeface="Roboto"/>
                <a:ea typeface="Roboto"/>
                <a:cs typeface="Roboto"/>
                <a:sym typeface="Roboto"/>
              </a:rPr>
              <a:t> single </a:t>
            </a:r>
            <a:r>
              <a:rPr b="0" lang="en-US">
                <a:latin typeface="Roboto"/>
                <a:ea typeface="Roboto"/>
                <a:cs typeface="Roboto"/>
                <a:sym typeface="Roboto"/>
              </a:rPr>
              <a:t>CNN</a:t>
            </a:r>
            <a:r>
              <a:rPr lang="en-US">
                <a:latin typeface="Roboto"/>
                <a:ea typeface="Roboto"/>
                <a:cs typeface="Roboto"/>
                <a:sym typeface="Roboto"/>
              </a:rPr>
              <a:t> which works </a:t>
            </a:r>
            <a:r>
              <a:rPr b="0" lang="en-US">
                <a:latin typeface="Roboto"/>
                <a:ea typeface="Roboto"/>
                <a:cs typeface="Roboto"/>
                <a:sym typeface="Roboto"/>
              </a:rPr>
              <a:t>on</a:t>
            </a:r>
            <a:r>
              <a:rPr lang="en-US">
                <a:latin typeface="Roboto"/>
                <a:ea typeface="Roboto"/>
                <a:cs typeface="Roboto"/>
                <a:sym typeface="Roboto"/>
              </a:rPr>
              <a:t> input </a:t>
            </a:r>
            <a:r>
              <a:rPr b="0" lang="en-US">
                <a:latin typeface="Roboto"/>
                <a:ea typeface="Roboto"/>
                <a:cs typeface="Roboto"/>
                <a:sym typeface="Roboto"/>
              </a:rPr>
              <a:t>image</a:t>
            </a:r>
            <a:r>
              <a:rPr lang="en-US">
                <a:latin typeface="Roboto"/>
                <a:ea typeface="Roboto"/>
                <a:cs typeface="Roboto"/>
                <a:sym typeface="Roboto"/>
              </a:rPr>
              <a:t> </a:t>
            </a:r>
            <a:r>
              <a:rPr b="0" lang="en-US">
                <a:latin typeface="Roboto"/>
                <a:ea typeface="Roboto"/>
                <a:cs typeface="Roboto"/>
                <a:sym typeface="Roboto"/>
              </a:rPr>
              <a:t>and</a:t>
            </a:r>
            <a:r>
              <a:rPr lang="en-US">
                <a:latin typeface="Roboto"/>
                <a:ea typeface="Roboto"/>
                <a:cs typeface="Roboto"/>
                <a:sym typeface="Roboto"/>
              </a:rPr>
              <a:t> gives </a:t>
            </a:r>
            <a:r>
              <a:rPr b="0" lang="en-US">
                <a:latin typeface="Roboto"/>
                <a:ea typeface="Roboto"/>
                <a:cs typeface="Roboto"/>
                <a:sym typeface="Roboto"/>
              </a:rPr>
              <a:t>an</a:t>
            </a:r>
            <a:r>
              <a:rPr lang="en-US">
                <a:latin typeface="Roboto"/>
                <a:ea typeface="Roboto"/>
                <a:cs typeface="Roboto"/>
                <a:sym typeface="Roboto"/>
              </a:rPr>
              <a:t> output heatmap</a:t>
            </a:r>
            <a:endParaRPr/>
          </a:p>
          <a:p>
            <a:pPr indent="-488514" lvl="0" marL="625671" rtl="0" algn="l">
              <a:lnSpc>
                <a:spcPct val="100000"/>
              </a:lnSpc>
              <a:spcBef>
                <a:spcPts val="1420"/>
              </a:spcBef>
              <a:spcAft>
                <a:spcPts val="1600"/>
              </a:spcAft>
              <a:buClr>
                <a:schemeClr val="dk1"/>
              </a:buClr>
              <a:buSzPts val="2800"/>
              <a:buFont typeface="Arial"/>
              <a:buChar char="●"/>
            </a:pPr>
            <a:r>
              <a:rPr b="0" lang="en-US">
                <a:latin typeface="Roboto"/>
                <a:ea typeface="Roboto"/>
                <a:cs typeface="Roboto"/>
                <a:sym typeface="Roboto"/>
              </a:rPr>
              <a:t>No</a:t>
            </a:r>
            <a:r>
              <a:rPr lang="en-US">
                <a:latin typeface="Roboto"/>
                <a:ea typeface="Roboto"/>
                <a:cs typeface="Roboto"/>
                <a:sym typeface="Roboto"/>
              </a:rPr>
              <a:t> pooling layer, </a:t>
            </a:r>
            <a:r>
              <a:rPr b="0" lang="en-US">
                <a:latin typeface="Roboto"/>
                <a:ea typeface="Roboto"/>
                <a:cs typeface="Roboto"/>
                <a:sym typeface="Roboto"/>
              </a:rPr>
              <a:t>conv</a:t>
            </a:r>
            <a:r>
              <a:rPr lang="en-US">
                <a:latin typeface="Roboto"/>
                <a:ea typeface="Roboto"/>
                <a:cs typeface="Roboto"/>
                <a:sym typeface="Roboto"/>
              </a:rPr>
              <a:t> layer with stride </a:t>
            </a:r>
            <a:r>
              <a:rPr b="0" lang="en-US">
                <a:latin typeface="Roboto"/>
                <a:ea typeface="Roboto"/>
                <a:cs typeface="Roboto"/>
                <a:sym typeface="Roboto"/>
              </a:rPr>
              <a:t>as</a:t>
            </a:r>
            <a:r>
              <a:rPr lang="en-US">
                <a:latin typeface="Roboto"/>
                <a:ea typeface="Roboto"/>
                <a:cs typeface="Roboto"/>
                <a:sym typeface="Roboto"/>
              </a:rPr>
              <a:t> 1</a:t>
            </a:r>
            <a:endParaRPr/>
          </a:p>
        </p:txBody>
      </p:sp>
      <p:sp>
        <p:nvSpPr>
          <p:cNvPr id="1218" name="Google Shape;1218;p12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401933" rtl="0" algn="l">
              <a:lnSpc>
                <a:spcPct val="100000"/>
              </a:lnSpc>
              <a:spcBef>
                <a:spcPts val="0"/>
              </a:spcBef>
              <a:spcAft>
                <a:spcPts val="0"/>
              </a:spcAft>
              <a:buClr>
                <a:schemeClr val="dk1"/>
              </a:buClr>
              <a:buSzPts val="4400"/>
              <a:buFont typeface="Calibri"/>
              <a:buNone/>
            </a:pPr>
            <a:r>
              <a:rPr lang="en-US"/>
              <a:t>Improvements in Naive Approach</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29"/>
          <p:cNvSpPr txBox="1"/>
          <p:nvPr>
            <p:ph idx="1" type="body"/>
          </p:nvPr>
        </p:nvSpPr>
        <p:spPr>
          <a:xfrm>
            <a:off x="1117600" y="2434167"/>
            <a:ext cx="14020800" cy="1856400"/>
          </a:xfrm>
          <a:prstGeom prst="rect">
            <a:avLst/>
          </a:prstGeom>
          <a:noFill/>
          <a:ln>
            <a:noFill/>
          </a:ln>
        </p:spPr>
        <p:txBody>
          <a:bodyPr anchorCtr="0" anchor="t" bIns="0" lIns="0" spcFirstLastPara="1" rIns="0" wrap="square" tIns="197250">
            <a:spAutoFit/>
          </a:bodyPr>
          <a:lstStyle/>
          <a:p>
            <a:pPr indent="-16933" lvl="0" marL="16933" rtl="0" algn="l">
              <a:lnSpc>
                <a:spcPct val="100000"/>
              </a:lnSpc>
              <a:spcBef>
                <a:spcPts val="0"/>
              </a:spcBef>
              <a:spcAft>
                <a:spcPts val="0"/>
              </a:spcAft>
              <a:buClr>
                <a:schemeClr val="dk1"/>
              </a:buClr>
              <a:buSzPts val="2800"/>
              <a:buChar char="●"/>
            </a:pPr>
            <a:r>
              <a:rPr lang="en-US"/>
              <a:t>Improvements:</a:t>
            </a:r>
            <a:endParaRPr/>
          </a:p>
          <a:p>
            <a:pPr indent="-488514" lvl="0" marL="625671" rtl="0" algn="l">
              <a:lnSpc>
                <a:spcPct val="100000"/>
              </a:lnSpc>
              <a:spcBef>
                <a:spcPts val="1420"/>
              </a:spcBef>
              <a:spcAft>
                <a:spcPts val="0"/>
              </a:spcAft>
              <a:buClr>
                <a:schemeClr val="dk1"/>
              </a:buClr>
              <a:buSzPts val="2800"/>
              <a:buFont typeface="Arial"/>
              <a:buChar char="●"/>
            </a:pPr>
            <a:r>
              <a:rPr b="0" lang="en-US">
                <a:latin typeface="Roboto"/>
                <a:ea typeface="Roboto"/>
                <a:cs typeface="Roboto"/>
                <a:sym typeface="Roboto"/>
              </a:rPr>
              <a:t>A</a:t>
            </a:r>
            <a:r>
              <a:rPr lang="en-US">
                <a:latin typeface="Roboto"/>
                <a:ea typeface="Roboto"/>
                <a:cs typeface="Roboto"/>
                <a:sym typeface="Roboto"/>
              </a:rPr>
              <a:t> single </a:t>
            </a:r>
            <a:r>
              <a:rPr b="0" lang="en-US">
                <a:latin typeface="Roboto"/>
                <a:ea typeface="Roboto"/>
                <a:cs typeface="Roboto"/>
                <a:sym typeface="Roboto"/>
              </a:rPr>
              <a:t>CNN</a:t>
            </a:r>
            <a:r>
              <a:rPr lang="en-US">
                <a:latin typeface="Roboto"/>
                <a:ea typeface="Roboto"/>
                <a:cs typeface="Roboto"/>
                <a:sym typeface="Roboto"/>
              </a:rPr>
              <a:t> which works </a:t>
            </a:r>
            <a:r>
              <a:rPr b="0" lang="en-US">
                <a:latin typeface="Roboto"/>
                <a:ea typeface="Roboto"/>
                <a:cs typeface="Roboto"/>
                <a:sym typeface="Roboto"/>
              </a:rPr>
              <a:t>on</a:t>
            </a:r>
            <a:r>
              <a:rPr lang="en-US">
                <a:latin typeface="Roboto"/>
                <a:ea typeface="Roboto"/>
                <a:cs typeface="Roboto"/>
                <a:sym typeface="Roboto"/>
              </a:rPr>
              <a:t> input </a:t>
            </a:r>
            <a:r>
              <a:rPr b="0" lang="en-US">
                <a:latin typeface="Roboto"/>
                <a:ea typeface="Roboto"/>
                <a:cs typeface="Roboto"/>
                <a:sym typeface="Roboto"/>
              </a:rPr>
              <a:t>image</a:t>
            </a:r>
            <a:r>
              <a:rPr lang="en-US">
                <a:latin typeface="Roboto"/>
                <a:ea typeface="Roboto"/>
                <a:cs typeface="Roboto"/>
                <a:sym typeface="Roboto"/>
              </a:rPr>
              <a:t> </a:t>
            </a:r>
            <a:r>
              <a:rPr b="0" lang="en-US">
                <a:latin typeface="Roboto"/>
                <a:ea typeface="Roboto"/>
                <a:cs typeface="Roboto"/>
                <a:sym typeface="Roboto"/>
              </a:rPr>
              <a:t>and</a:t>
            </a:r>
            <a:r>
              <a:rPr lang="en-US">
                <a:latin typeface="Roboto"/>
                <a:ea typeface="Roboto"/>
                <a:cs typeface="Roboto"/>
                <a:sym typeface="Roboto"/>
              </a:rPr>
              <a:t> gives </a:t>
            </a:r>
            <a:r>
              <a:rPr b="0" lang="en-US">
                <a:latin typeface="Roboto"/>
                <a:ea typeface="Roboto"/>
                <a:cs typeface="Roboto"/>
                <a:sym typeface="Roboto"/>
              </a:rPr>
              <a:t>an</a:t>
            </a:r>
            <a:r>
              <a:rPr lang="en-US">
                <a:latin typeface="Roboto"/>
                <a:ea typeface="Roboto"/>
                <a:cs typeface="Roboto"/>
                <a:sym typeface="Roboto"/>
              </a:rPr>
              <a:t> output heatmap</a:t>
            </a:r>
            <a:endParaRPr/>
          </a:p>
          <a:p>
            <a:pPr indent="-488514" lvl="0" marL="625671" rtl="0" algn="l">
              <a:lnSpc>
                <a:spcPct val="100000"/>
              </a:lnSpc>
              <a:spcBef>
                <a:spcPts val="1420"/>
              </a:spcBef>
              <a:spcAft>
                <a:spcPts val="1600"/>
              </a:spcAft>
              <a:buClr>
                <a:schemeClr val="dk1"/>
              </a:buClr>
              <a:buSzPts val="2800"/>
              <a:buFont typeface="Arial"/>
              <a:buChar char="●"/>
            </a:pPr>
            <a:r>
              <a:rPr b="0" lang="en-US">
                <a:latin typeface="Roboto"/>
                <a:ea typeface="Roboto"/>
                <a:cs typeface="Roboto"/>
                <a:sym typeface="Roboto"/>
              </a:rPr>
              <a:t>No</a:t>
            </a:r>
            <a:r>
              <a:rPr lang="en-US">
                <a:latin typeface="Roboto"/>
                <a:ea typeface="Roboto"/>
                <a:cs typeface="Roboto"/>
                <a:sym typeface="Roboto"/>
              </a:rPr>
              <a:t> pooling layer, </a:t>
            </a:r>
            <a:r>
              <a:rPr b="0" lang="en-US">
                <a:latin typeface="Roboto"/>
                <a:ea typeface="Roboto"/>
                <a:cs typeface="Roboto"/>
                <a:sym typeface="Roboto"/>
              </a:rPr>
              <a:t>conv</a:t>
            </a:r>
            <a:r>
              <a:rPr lang="en-US">
                <a:latin typeface="Roboto"/>
                <a:ea typeface="Roboto"/>
                <a:cs typeface="Roboto"/>
                <a:sym typeface="Roboto"/>
              </a:rPr>
              <a:t> layer with stride </a:t>
            </a:r>
            <a:r>
              <a:rPr b="0" lang="en-US">
                <a:latin typeface="Roboto"/>
                <a:ea typeface="Roboto"/>
                <a:cs typeface="Roboto"/>
                <a:sym typeface="Roboto"/>
              </a:rPr>
              <a:t>as</a:t>
            </a:r>
            <a:r>
              <a:rPr lang="en-US">
                <a:latin typeface="Roboto"/>
                <a:ea typeface="Roboto"/>
                <a:cs typeface="Roboto"/>
                <a:sym typeface="Roboto"/>
              </a:rPr>
              <a:t> </a:t>
            </a:r>
            <a:r>
              <a:rPr b="0" lang="en-US">
                <a:latin typeface="Roboto"/>
                <a:ea typeface="Roboto"/>
                <a:cs typeface="Roboto"/>
                <a:sym typeface="Roboto"/>
              </a:rPr>
              <a:t>1</a:t>
            </a:r>
            <a:r>
              <a:rPr lang="en-US">
                <a:latin typeface="Roboto"/>
                <a:ea typeface="Roboto"/>
                <a:cs typeface="Roboto"/>
                <a:sym typeface="Roboto"/>
              </a:rPr>
              <a:t> </a:t>
            </a:r>
            <a:r>
              <a:rPr b="0" lang="en-US">
                <a:latin typeface="Roboto"/>
                <a:ea typeface="Roboto"/>
                <a:cs typeface="Roboto"/>
                <a:sym typeface="Roboto"/>
              </a:rPr>
              <a:t>(pad</a:t>
            </a:r>
            <a:r>
              <a:rPr lang="en-US">
                <a:latin typeface="Roboto"/>
                <a:ea typeface="Roboto"/>
                <a:cs typeface="Roboto"/>
                <a:sym typeface="Roboto"/>
              </a:rPr>
              <a:t> accordingly)</a:t>
            </a:r>
            <a:endParaRPr/>
          </a:p>
        </p:txBody>
      </p:sp>
      <p:sp>
        <p:nvSpPr>
          <p:cNvPr id="1224" name="Google Shape;1224;p12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401933" rtl="0" algn="l">
              <a:lnSpc>
                <a:spcPct val="100000"/>
              </a:lnSpc>
              <a:spcBef>
                <a:spcPts val="0"/>
              </a:spcBef>
              <a:spcAft>
                <a:spcPts val="0"/>
              </a:spcAft>
              <a:buClr>
                <a:schemeClr val="dk1"/>
              </a:buClr>
              <a:buSzPts val="4400"/>
              <a:buFont typeface="Calibri"/>
              <a:buNone/>
            </a:pPr>
            <a:r>
              <a:rPr lang="en-US"/>
              <a:t>Improvements in Naive Approach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3"/>
          <p:cNvSpPr txBox="1"/>
          <p:nvPr/>
        </p:nvSpPr>
        <p:spPr>
          <a:xfrm>
            <a:off x="1983639" y="450417"/>
            <a:ext cx="8210973" cy="59155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3733">
                <a:solidFill>
                  <a:srgbClr val="FF0000"/>
                </a:solidFill>
                <a:latin typeface="Roboto"/>
                <a:ea typeface="Roboto"/>
                <a:cs typeface="Roboto"/>
                <a:sym typeface="Roboto"/>
              </a:rPr>
              <a:t>Recap on problems in Computer Vision</a:t>
            </a:r>
            <a:endParaRPr sz="3733">
              <a:solidFill>
                <a:schemeClr val="dk1"/>
              </a:solidFill>
              <a:latin typeface="Roboto"/>
              <a:ea typeface="Roboto"/>
              <a:cs typeface="Roboto"/>
              <a:sym typeface="Roboto"/>
            </a:endParaRPr>
          </a:p>
        </p:txBody>
      </p:sp>
      <p:pic>
        <p:nvPicPr>
          <p:cNvPr id="162" name="Google Shape;162;p13"/>
          <p:cNvPicPr preferRelativeResize="0"/>
          <p:nvPr/>
        </p:nvPicPr>
        <p:blipFill rotWithShape="1">
          <a:blip r:embed="rId3">
            <a:alphaModFix/>
          </a:blip>
          <a:srcRect b="0" l="0" r="0" t="0"/>
          <a:stretch/>
        </p:blipFill>
        <p:spPr>
          <a:xfrm>
            <a:off x="5363401" y="1456478"/>
            <a:ext cx="5949932" cy="3945033"/>
          </a:xfrm>
          <a:prstGeom prst="rect">
            <a:avLst/>
          </a:prstGeom>
          <a:noFill/>
          <a:ln>
            <a:noFill/>
          </a:ln>
        </p:spPr>
      </p:pic>
      <p:sp>
        <p:nvSpPr>
          <p:cNvPr id="163" name="Google Shape;163;p13"/>
          <p:cNvSpPr txBox="1"/>
          <p:nvPr/>
        </p:nvSpPr>
        <p:spPr>
          <a:xfrm>
            <a:off x="549567" y="2050774"/>
            <a:ext cx="4303607" cy="744349"/>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What </a:t>
            </a:r>
            <a:r>
              <a:rPr b="1" lang="en-US" sz="2400">
                <a:solidFill>
                  <a:schemeClr val="dk1"/>
                </a:solidFill>
                <a:latin typeface="Roboto"/>
                <a:ea typeface="Roboto"/>
                <a:cs typeface="Roboto"/>
                <a:sym typeface="Roboto"/>
              </a:rPr>
              <a:t>are the objects </a:t>
            </a:r>
            <a:r>
              <a:rPr lang="en-US" sz="2400">
                <a:solidFill>
                  <a:schemeClr val="dk1"/>
                </a:solidFill>
                <a:latin typeface="Roboto"/>
                <a:ea typeface="Roboto"/>
                <a:cs typeface="Roboto"/>
                <a:sym typeface="Roboto"/>
              </a:rPr>
              <a:t>present  in the image?</a:t>
            </a:r>
            <a:endParaRPr sz="2400">
              <a:solidFill>
                <a:schemeClr val="dk1"/>
              </a:solidFill>
              <a:latin typeface="Roboto"/>
              <a:ea typeface="Roboto"/>
              <a:cs typeface="Roboto"/>
              <a:sym typeface="Robo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30"/>
          <p:cNvSpPr txBox="1"/>
          <p:nvPr>
            <p:ph idx="1" type="body"/>
          </p:nvPr>
        </p:nvSpPr>
        <p:spPr>
          <a:xfrm>
            <a:off x="1117600" y="2434167"/>
            <a:ext cx="14020800" cy="3701100"/>
          </a:xfrm>
          <a:prstGeom prst="rect">
            <a:avLst/>
          </a:prstGeom>
          <a:noFill/>
          <a:ln>
            <a:noFill/>
          </a:ln>
        </p:spPr>
        <p:txBody>
          <a:bodyPr anchorCtr="0" anchor="t" bIns="0" lIns="0" spcFirstLastPara="1" rIns="0" wrap="square" tIns="197250">
            <a:spAutoFit/>
          </a:bodyPr>
          <a:lstStyle/>
          <a:p>
            <a:pPr indent="-16933" lvl="0" marL="16933" rtl="0" algn="l">
              <a:lnSpc>
                <a:spcPct val="100000"/>
              </a:lnSpc>
              <a:spcBef>
                <a:spcPts val="0"/>
              </a:spcBef>
              <a:spcAft>
                <a:spcPts val="0"/>
              </a:spcAft>
              <a:buClr>
                <a:schemeClr val="dk1"/>
              </a:buClr>
              <a:buSzPts val="2800"/>
              <a:buChar char="●"/>
            </a:pPr>
            <a:r>
              <a:rPr lang="en-US"/>
              <a:t>Improvements:</a:t>
            </a:r>
            <a:endParaRPr/>
          </a:p>
          <a:p>
            <a:pPr indent="-488514" lvl="0" marL="625671" rtl="0" algn="l">
              <a:lnSpc>
                <a:spcPct val="100000"/>
              </a:lnSpc>
              <a:spcBef>
                <a:spcPts val="1420"/>
              </a:spcBef>
              <a:spcAft>
                <a:spcPts val="0"/>
              </a:spcAft>
              <a:buClr>
                <a:schemeClr val="dk1"/>
              </a:buClr>
              <a:buSzPts val="2800"/>
              <a:buFont typeface="Arial"/>
              <a:buChar char="●"/>
            </a:pPr>
            <a:r>
              <a:rPr b="0" lang="en-US">
                <a:latin typeface="Roboto"/>
                <a:ea typeface="Roboto"/>
                <a:cs typeface="Roboto"/>
                <a:sym typeface="Roboto"/>
              </a:rPr>
              <a:t>A</a:t>
            </a:r>
            <a:r>
              <a:rPr lang="en-US">
                <a:latin typeface="Roboto"/>
                <a:ea typeface="Roboto"/>
                <a:cs typeface="Roboto"/>
                <a:sym typeface="Roboto"/>
              </a:rPr>
              <a:t> single </a:t>
            </a:r>
            <a:r>
              <a:rPr b="0" lang="en-US">
                <a:latin typeface="Roboto"/>
                <a:ea typeface="Roboto"/>
                <a:cs typeface="Roboto"/>
                <a:sym typeface="Roboto"/>
              </a:rPr>
              <a:t>CNN</a:t>
            </a:r>
            <a:r>
              <a:rPr lang="en-US">
                <a:latin typeface="Roboto"/>
                <a:ea typeface="Roboto"/>
                <a:cs typeface="Roboto"/>
                <a:sym typeface="Roboto"/>
              </a:rPr>
              <a:t> which works </a:t>
            </a:r>
            <a:r>
              <a:rPr b="0" lang="en-US">
                <a:latin typeface="Roboto"/>
                <a:ea typeface="Roboto"/>
                <a:cs typeface="Roboto"/>
                <a:sym typeface="Roboto"/>
              </a:rPr>
              <a:t>on</a:t>
            </a:r>
            <a:r>
              <a:rPr lang="en-US">
                <a:latin typeface="Roboto"/>
                <a:ea typeface="Roboto"/>
                <a:cs typeface="Roboto"/>
                <a:sym typeface="Roboto"/>
              </a:rPr>
              <a:t> input </a:t>
            </a:r>
            <a:r>
              <a:rPr b="0" lang="en-US">
                <a:latin typeface="Roboto"/>
                <a:ea typeface="Roboto"/>
                <a:cs typeface="Roboto"/>
                <a:sym typeface="Roboto"/>
              </a:rPr>
              <a:t>image</a:t>
            </a:r>
            <a:r>
              <a:rPr lang="en-US">
                <a:latin typeface="Roboto"/>
                <a:ea typeface="Roboto"/>
                <a:cs typeface="Roboto"/>
                <a:sym typeface="Roboto"/>
              </a:rPr>
              <a:t> </a:t>
            </a:r>
            <a:r>
              <a:rPr b="0" lang="en-US">
                <a:latin typeface="Roboto"/>
                <a:ea typeface="Roboto"/>
                <a:cs typeface="Roboto"/>
                <a:sym typeface="Roboto"/>
              </a:rPr>
              <a:t>and</a:t>
            </a:r>
            <a:r>
              <a:rPr lang="en-US">
                <a:latin typeface="Roboto"/>
                <a:ea typeface="Roboto"/>
                <a:cs typeface="Roboto"/>
                <a:sym typeface="Roboto"/>
              </a:rPr>
              <a:t> gives </a:t>
            </a:r>
            <a:r>
              <a:rPr b="0" lang="en-US">
                <a:latin typeface="Roboto"/>
                <a:ea typeface="Roboto"/>
                <a:cs typeface="Roboto"/>
                <a:sym typeface="Roboto"/>
              </a:rPr>
              <a:t>an</a:t>
            </a:r>
            <a:r>
              <a:rPr lang="en-US">
                <a:latin typeface="Roboto"/>
                <a:ea typeface="Roboto"/>
                <a:cs typeface="Roboto"/>
                <a:sym typeface="Roboto"/>
              </a:rPr>
              <a:t> output heatmap</a:t>
            </a:r>
            <a:endParaRPr/>
          </a:p>
          <a:p>
            <a:pPr indent="-488514" lvl="0" marL="625671" rtl="0" algn="l">
              <a:lnSpc>
                <a:spcPct val="100000"/>
              </a:lnSpc>
              <a:spcBef>
                <a:spcPts val="1420"/>
              </a:spcBef>
              <a:spcAft>
                <a:spcPts val="0"/>
              </a:spcAft>
              <a:buClr>
                <a:schemeClr val="dk1"/>
              </a:buClr>
              <a:buSzPts val="2800"/>
              <a:buFont typeface="Arial"/>
              <a:buChar char="●"/>
            </a:pPr>
            <a:r>
              <a:rPr b="0" lang="en-US">
                <a:latin typeface="Roboto"/>
                <a:ea typeface="Roboto"/>
                <a:cs typeface="Roboto"/>
                <a:sym typeface="Roboto"/>
              </a:rPr>
              <a:t>No</a:t>
            </a:r>
            <a:r>
              <a:rPr lang="en-US">
                <a:latin typeface="Roboto"/>
                <a:ea typeface="Roboto"/>
                <a:cs typeface="Roboto"/>
                <a:sym typeface="Roboto"/>
              </a:rPr>
              <a:t> pooling layer, </a:t>
            </a:r>
            <a:r>
              <a:rPr b="0" lang="en-US">
                <a:latin typeface="Roboto"/>
                <a:ea typeface="Roboto"/>
                <a:cs typeface="Roboto"/>
                <a:sym typeface="Roboto"/>
              </a:rPr>
              <a:t>conv</a:t>
            </a:r>
            <a:r>
              <a:rPr lang="en-US">
                <a:latin typeface="Roboto"/>
                <a:ea typeface="Roboto"/>
                <a:cs typeface="Roboto"/>
                <a:sym typeface="Roboto"/>
              </a:rPr>
              <a:t> layer with stride </a:t>
            </a:r>
            <a:r>
              <a:rPr b="0" lang="en-US">
                <a:latin typeface="Roboto"/>
                <a:ea typeface="Roboto"/>
                <a:cs typeface="Roboto"/>
                <a:sym typeface="Roboto"/>
              </a:rPr>
              <a:t>as</a:t>
            </a:r>
            <a:r>
              <a:rPr lang="en-US">
                <a:latin typeface="Roboto"/>
                <a:ea typeface="Roboto"/>
                <a:cs typeface="Roboto"/>
                <a:sym typeface="Roboto"/>
              </a:rPr>
              <a:t> </a:t>
            </a:r>
            <a:r>
              <a:rPr b="0" lang="en-US">
                <a:latin typeface="Roboto"/>
                <a:ea typeface="Roboto"/>
                <a:cs typeface="Roboto"/>
                <a:sym typeface="Roboto"/>
              </a:rPr>
              <a:t>1</a:t>
            </a:r>
            <a:r>
              <a:rPr lang="en-US">
                <a:latin typeface="Roboto"/>
                <a:ea typeface="Roboto"/>
                <a:cs typeface="Roboto"/>
                <a:sym typeface="Roboto"/>
              </a:rPr>
              <a:t> </a:t>
            </a:r>
            <a:r>
              <a:rPr b="0" lang="en-US">
                <a:latin typeface="Roboto"/>
                <a:ea typeface="Roboto"/>
                <a:cs typeface="Roboto"/>
                <a:sym typeface="Roboto"/>
              </a:rPr>
              <a:t>(pad</a:t>
            </a:r>
            <a:r>
              <a:rPr lang="en-US">
                <a:latin typeface="Roboto"/>
                <a:ea typeface="Roboto"/>
                <a:cs typeface="Roboto"/>
                <a:sym typeface="Roboto"/>
              </a:rPr>
              <a:t> accordingly)</a:t>
            </a:r>
            <a:endParaRPr/>
          </a:p>
          <a:p>
            <a:pPr indent="-50800" lvl="0" marL="228600" rtl="0" algn="l">
              <a:lnSpc>
                <a:spcPct val="100000"/>
              </a:lnSpc>
              <a:spcBef>
                <a:spcPts val="1000"/>
              </a:spcBef>
              <a:spcAft>
                <a:spcPts val="0"/>
              </a:spcAft>
              <a:buClr>
                <a:schemeClr val="dk1"/>
              </a:buClr>
              <a:buSzPts val="2800"/>
              <a:buFont typeface="Arial"/>
              <a:buNone/>
            </a:pPr>
            <a:r>
              <a:t/>
            </a:r>
            <a:endParaRPr>
              <a:latin typeface="Roboto"/>
              <a:ea typeface="Roboto"/>
              <a:cs typeface="Roboto"/>
              <a:sym typeface="Roboto"/>
            </a:endParaRPr>
          </a:p>
          <a:p>
            <a:pPr indent="-16933" lvl="0" marL="16933" rtl="0" algn="l">
              <a:lnSpc>
                <a:spcPct val="100000"/>
              </a:lnSpc>
              <a:spcBef>
                <a:spcPts val="2360"/>
              </a:spcBef>
              <a:spcAft>
                <a:spcPts val="0"/>
              </a:spcAft>
              <a:buClr>
                <a:schemeClr val="dk1"/>
              </a:buClr>
              <a:buSzPts val="2800"/>
              <a:buChar char="●"/>
            </a:pPr>
            <a:r>
              <a:rPr lang="en-US"/>
              <a:t>Pros:</a:t>
            </a:r>
            <a:endParaRPr/>
          </a:p>
          <a:p>
            <a:pPr indent="-488514" lvl="0" marL="625671" rtl="0" algn="l">
              <a:lnSpc>
                <a:spcPct val="100000"/>
              </a:lnSpc>
              <a:spcBef>
                <a:spcPts val="1420"/>
              </a:spcBef>
              <a:spcAft>
                <a:spcPts val="1600"/>
              </a:spcAft>
              <a:buClr>
                <a:schemeClr val="dk1"/>
              </a:buClr>
              <a:buSzPts val="2800"/>
              <a:buFont typeface="Arial"/>
              <a:buChar char="●"/>
            </a:pPr>
            <a:r>
              <a:rPr lang="en-US">
                <a:latin typeface="Roboto"/>
                <a:ea typeface="Roboto"/>
                <a:cs typeface="Roboto"/>
                <a:sym typeface="Roboto"/>
              </a:rPr>
              <a:t>Computationally </a:t>
            </a:r>
            <a:r>
              <a:rPr b="0" lang="en-US">
                <a:latin typeface="Roboto"/>
                <a:ea typeface="Roboto"/>
                <a:cs typeface="Roboto"/>
                <a:sym typeface="Roboto"/>
              </a:rPr>
              <a:t>less</a:t>
            </a:r>
            <a:r>
              <a:rPr lang="en-US">
                <a:latin typeface="Roboto"/>
                <a:ea typeface="Roboto"/>
                <a:cs typeface="Roboto"/>
                <a:sym typeface="Roboto"/>
              </a:rPr>
              <a:t> expensive</a:t>
            </a:r>
            <a:endParaRPr/>
          </a:p>
        </p:txBody>
      </p:sp>
      <p:sp>
        <p:nvSpPr>
          <p:cNvPr id="1230" name="Google Shape;1230;p130"/>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401933" rtl="0" algn="l">
              <a:lnSpc>
                <a:spcPct val="100000"/>
              </a:lnSpc>
              <a:spcBef>
                <a:spcPts val="0"/>
              </a:spcBef>
              <a:spcAft>
                <a:spcPts val="0"/>
              </a:spcAft>
              <a:buClr>
                <a:schemeClr val="dk1"/>
              </a:buClr>
              <a:buSzPts val="4400"/>
              <a:buFont typeface="Calibri"/>
              <a:buNone/>
            </a:pPr>
            <a:r>
              <a:rPr lang="en-US"/>
              <a:t>Improvements in Naive Approach</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31"/>
          <p:cNvSpPr txBox="1"/>
          <p:nvPr>
            <p:ph idx="1" type="body"/>
          </p:nvPr>
        </p:nvSpPr>
        <p:spPr>
          <a:xfrm>
            <a:off x="1117600" y="2434167"/>
            <a:ext cx="14020800" cy="4314000"/>
          </a:xfrm>
          <a:prstGeom prst="rect">
            <a:avLst/>
          </a:prstGeom>
          <a:noFill/>
          <a:ln>
            <a:noFill/>
          </a:ln>
        </p:spPr>
        <p:txBody>
          <a:bodyPr anchorCtr="0" anchor="t" bIns="0" lIns="0" spcFirstLastPara="1" rIns="0" wrap="square" tIns="197250">
            <a:spAutoFit/>
          </a:bodyPr>
          <a:lstStyle/>
          <a:p>
            <a:pPr indent="-16933" lvl="0" marL="16933" rtl="0" algn="l">
              <a:lnSpc>
                <a:spcPct val="100000"/>
              </a:lnSpc>
              <a:spcBef>
                <a:spcPts val="0"/>
              </a:spcBef>
              <a:spcAft>
                <a:spcPts val="0"/>
              </a:spcAft>
              <a:buClr>
                <a:schemeClr val="dk1"/>
              </a:buClr>
              <a:buSzPts val="2800"/>
              <a:buChar char="●"/>
            </a:pPr>
            <a:r>
              <a:rPr lang="en-US"/>
              <a:t>Improvements:</a:t>
            </a:r>
            <a:endParaRPr/>
          </a:p>
          <a:p>
            <a:pPr indent="-488514" lvl="0" marL="625671" rtl="0" algn="l">
              <a:lnSpc>
                <a:spcPct val="100000"/>
              </a:lnSpc>
              <a:spcBef>
                <a:spcPts val="1420"/>
              </a:spcBef>
              <a:spcAft>
                <a:spcPts val="0"/>
              </a:spcAft>
              <a:buClr>
                <a:schemeClr val="dk1"/>
              </a:buClr>
              <a:buSzPts val="2800"/>
              <a:buFont typeface="Arial"/>
              <a:buChar char="●"/>
            </a:pPr>
            <a:r>
              <a:rPr b="0" lang="en-US">
                <a:latin typeface="Roboto"/>
                <a:ea typeface="Roboto"/>
                <a:cs typeface="Roboto"/>
                <a:sym typeface="Roboto"/>
              </a:rPr>
              <a:t>A</a:t>
            </a:r>
            <a:r>
              <a:rPr lang="en-US">
                <a:latin typeface="Roboto"/>
                <a:ea typeface="Roboto"/>
                <a:cs typeface="Roboto"/>
                <a:sym typeface="Roboto"/>
              </a:rPr>
              <a:t> single </a:t>
            </a:r>
            <a:r>
              <a:rPr b="0" lang="en-US">
                <a:latin typeface="Roboto"/>
                <a:ea typeface="Roboto"/>
                <a:cs typeface="Roboto"/>
                <a:sym typeface="Roboto"/>
              </a:rPr>
              <a:t>CNN</a:t>
            </a:r>
            <a:r>
              <a:rPr lang="en-US">
                <a:latin typeface="Roboto"/>
                <a:ea typeface="Roboto"/>
                <a:cs typeface="Roboto"/>
                <a:sym typeface="Roboto"/>
              </a:rPr>
              <a:t> which works </a:t>
            </a:r>
            <a:r>
              <a:rPr b="0" lang="en-US">
                <a:latin typeface="Roboto"/>
                <a:ea typeface="Roboto"/>
                <a:cs typeface="Roboto"/>
                <a:sym typeface="Roboto"/>
              </a:rPr>
              <a:t>on</a:t>
            </a:r>
            <a:r>
              <a:rPr lang="en-US">
                <a:latin typeface="Roboto"/>
                <a:ea typeface="Roboto"/>
                <a:cs typeface="Roboto"/>
                <a:sym typeface="Roboto"/>
              </a:rPr>
              <a:t> input </a:t>
            </a:r>
            <a:r>
              <a:rPr b="0" lang="en-US">
                <a:latin typeface="Roboto"/>
                <a:ea typeface="Roboto"/>
                <a:cs typeface="Roboto"/>
                <a:sym typeface="Roboto"/>
              </a:rPr>
              <a:t>image</a:t>
            </a:r>
            <a:r>
              <a:rPr lang="en-US">
                <a:latin typeface="Roboto"/>
                <a:ea typeface="Roboto"/>
                <a:cs typeface="Roboto"/>
                <a:sym typeface="Roboto"/>
              </a:rPr>
              <a:t> </a:t>
            </a:r>
            <a:r>
              <a:rPr b="0" lang="en-US">
                <a:latin typeface="Roboto"/>
                <a:ea typeface="Roboto"/>
                <a:cs typeface="Roboto"/>
                <a:sym typeface="Roboto"/>
              </a:rPr>
              <a:t>and</a:t>
            </a:r>
            <a:r>
              <a:rPr lang="en-US">
                <a:latin typeface="Roboto"/>
                <a:ea typeface="Roboto"/>
                <a:cs typeface="Roboto"/>
                <a:sym typeface="Roboto"/>
              </a:rPr>
              <a:t> gives </a:t>
            </a:r>
            <a:r>
              <a:rPr b="0" lang="en-US">
                <a:latin typeface="Roboto"/>
                <a:ea typeface="Roboto"/>
                <a:cs typeface="Roboto"/>
                <a:sym typeface="Roboto"/>
              </a:rPr>
              <a:t>an</a:t>
            </a:r>
            <a:r>
              <a:rPr lang="en-US">
                <a:latin typeface="Roboto"/>
                <a:ea typeface="Roboto"/>
                <a:cs typeface="Roboto"/>
                <a:sym typeface="Roboto"/>
              </a:rPr>
              <a:t> output heatmap</a:t>
            </a:r>
            <a:endParaRPr/>
          </a:p>
          <a:p>
            <a:pPr indent="-488514" lvl="0" marL="625671" rtl="0" algn="l">
              <a:lnSpc>
                <a:spcPct val="100000"/>
              </a:lnSpc>
              <a:spcBef>
                <a:spcPts val="1420"/>
              </a:spcBef>
              <a:spcAft>
                <a:spcPts val="0"/>
              </a:spcAft>
              <a:buClr>
                <a:schemeClr val="dk1"/>
              </a:buClr>
              <a:buSzPts val="2800"/>
              <a:buFont typeface="Arial"/>
              <a:buChar char="●"/>
            </a:pPr>
            <a:r>
              <a:rPr b="0" lang="en-US">
                <a:latin typeface="Roboto"/>
                <a:ea typeface="Roboto"/>
                <a:cs typeface="Roboto"/>
                <a:sym typeface="Roboto"/>
              </a:rPr>
              <a:t>No</a:t>
            </a:r>
            <a:r>
              <a:rPr lang="en-US">
                <a:latin typeface="Roboto"/>
                <a:ea typeface="Roboto"/>
                <a:cs typeface="Roboto"/>
                <a:sym typeface="Roboto"/>
              </a:rPr>
              <a:t> pooling layer, </a:t>
            </a:r>
            <a:r>
              <a:rPr b="0" lang="en-US">
                <a:latin typeface="Roboto"/>
                <a:ea typeface="Roboto"/>
                <a:cs typeface="Roboto"/>
                <a:sym typeface="Roboto"/>
              </a:rPr>
              <a:t>conv</a:t>
            </a:r>
            <a:r>
              <a:rPr lang="en-US">
                <a:latin typeface="Roboto"/>
                <a:ea typeface="Roboto"/>
                <a:cs typeface="Roboto"/>
                <a:sym typeface="Roboto"/>
              </a:rPr>
              <a:t> layer with stride </a:t>
            </a:r>
            <a:r>
              <a:rPr b="0" lang="en-US">
                <a:latin typeface="Roboto"/>
                <a:ea typeface="Roboto"/>
                <a:cs typeface="Roboto"/>
                <a:sym typeface="Roboto"/>
              </a:rPr>
              <a:t>as</a:t>
            </a:r>
            <a:r>
              <a:rPr lang="en-US">
                <a:latin typeface="Roboto"/>
                <a:ea typeface="Roboto"/>
                <a:cs typeface="Roboto"/>
                <a:sym typeface="Roboto"/>
              </a:rPr>
              <a:t> </a:t>
            </a:r>
            <a:r>
              <a:rPr b="0" lang="en-US">
                <a:latin typeface="Roboto"/>
                <a:ea typeface="Roboto"/>
                <a:cs typeface="Roboto"/>
                <a:sym typeface="Roboto"/>
              </a:rPr>
              <a:t>1</a:t>
            </a:r>
            <a:r>
              <a:rPr lang="en-US">
                <a:latin typeface="Roboto"/>
                <a:ea typeface="Roboto"/>
                <a:cs typeface="Roboto"/>
                <a:sym typeface="Roboto"/>
              </a:rPr>
              <a:t> </a:t>
            </a:r>
            <a:r>
              <a:rPr b="0" lang="en-US">
                <a:latin typeface="Roboto"/>
                <a:ea typeface="Roboto"/>
                <a:cs typeface="Roboto"/>
                <a:sym typeface="Roboto"/>
              </a:rPr>
              <a:t>(pad</a:t>
            </a:r>
            <a:r>
              <a:rPr lang="en-US">
                <a:latin typeface="Roboto"/>
                <a:ea typeface="Roboto"/>
                <a:cs typeface="Roboto"/>
                <a:sym typeface="Roboto"/>
              </a:rPr>
              <a:t> accordingly)</a:t>
            </a:r>
            <a:endParaRPr/>
          </a:p>
          <a:p>
            <a:pPr indent="-50800" lvl="0" marL="228600" rtl="0" algn="l">
              <a:lnSpc>
                <a:spcPct val="100000"/>
              </a:lnSpc>
              <a:spcBef>
                <a:spcPts val="1000"/>
              </a:spcBef>
              <a:spcAft>
                <a:spcPts val="0"/>
              </a:spcAft>
              <a:buClr>
                <a:schemeClr val="dk1"/>
              </a:buClr>
              <a:buSzPts val="2800"/>
              <a:buFont typeface="Arial"/>
              <a:buNone/>
            </a:pPr>
            <a:r>
              <a:t/>
            </a:r>
            <a:endParaRPr>
              <a:latin typeface="Roboto"/>
              <a:ea typeface="Roboto"/>
              <a:cs typeface="Roboto"/>
              <a:sym typeface="Roboto"/>
            </a:endParaRPr>
          </a:p>
          <a:p>
            <a:pPr indent="-16933" lvl="0" marL="16933" rtl="0" algn="l">
              <a:lnSpc>
                <a:spcPct val="100000"/>
              </a:lnSpc>
              <a:spcBef>
                <a:spcPts val="2360"/>
              </a:spcBef>
              <a:spcAft>
                <a:spcPts val="0"/>
              </a:spcAft>
              <a:buClr>
                <a:schemeClr val="dk1"/>
              </a:buClr>
              <a:buSzPts val="2800"/>
              <a:buChar char="●"/>
            </a:pPr>
            <a:r>
              <a:rPr lang="en-US"/>
              <a:t>Pros:</a:t>
            </a:r>
            <a:endParaRPr/>
          </a:p>
          <a:p>
            <a:pPr indent="-488514" lvl="0" marL="625671" rtl="0" algn="l">
              <a:lnSpc>
                <a:spcPct val="100000"/>
              </a:lnSpc>
              <a:spcBef>
                <a:spcPts val="1420"/>
              </a:spcBef>
              <a:spcAft>
                <a:spcPts val="0"/>
              </a:spcAft>
              <a:buClr>
                <a:schemeClr val="dk1"/>
              </a:buClr>
              <a:buSzPts val="2800"/>
              <a:buFont typeface="Arial"/>
              <a:buChar char="●"/>
            </a:pPr>
            <a:r>
              <a:rPr lang="en-US">
                <a:latin typeface="Roboto"/>
                <a:ea typeface="Roboto"/>
                <a:cs typeface="Roboto"/>
                <a:sym typeface="Roboto"/>
              </a:rPr>
              <a:t>Computationally </a:t>
            </a:r>
            <a:r>
              <a:rPr b="0" lang="en-US">
                <a:latin typeface="Roboto"/>
                <a:ea typeface="Roboto"/>
                <a:cs typeface="Roboto"/>
                <a:sym typeface="Roboto"/>
              </a:rPr>
              <a:t>less</a:t>
            </a:r>
            <a:r>
              <a:rPr lang="en-US">
                <a:latin typeface="Roboto"/>
                <a:ea typeface="Roboto"/>
                <a:cs typeface="Roboto"/>
                <a:sym typeface="Roboto"/>
              </a:rPr>
              <a:t> expensive</a:t>
            </a:r>
            <a:endParaRPr/>
          </a:p>
          <a:p>
            <a:pPr indent="-488514" lvl="0" marL="625671" rtl="0" algn="l">
              <a:lnSpc>
                <a:spcPct val="100000"/>
              </a:lnSpc>
              <a:spcBef>
                <a:spcPts val="1420"/>
              </a:spcBef>
              <a:spcAft>
                <a:spcPts val="1600"/>
              </a:spcAft>
              <a:buClr>
                <a:schemeClr val="dk1"/>
              </a:buClr>
              <a:buSzPts val="2800"/>
              <a:buFont typeface="Arial"/>
              <a:buChar char="●"/>
            </a:pPr>
            <a:r>
              <a:rPr lang="en-US">
                <a:latin typeface="Roboto"/>
                <a:ea typeface="Roboto"/>
                <a:cs typeface="Roboto"/>
                <a:sym typeface="Roboto"/>
              </a:rPr>
              <a:t>Output </a:t>
            </a:r>
            <a:r>
              <a:rPr b="0" lang="en-US">
                <a:latin typeface="Roboto"/>
                <a:ea typeface="Roboto"/>
                <a:cs typeface="Roboto"/>
                <a:sym typeface="Roboto"/>
              </a:rPr>
              <a:t>of</a:t>
            </a:r>
            <a:r>
              <a:rPr lang="en-US">
                <a:latin typeface="Roboto"/>
                <a:ea typeface="Roboto"/>
                <a:cs typeface="Roboto"/>
                <a:sym typeface="Roboto"/>
              </a:rPr>
              <a:t> </a:t>
            </a:r>
            <a:r>
              <a:rPr b="0" lang="en-US">
                <a:latin typeface="Roboto"/>
                <a:ea typeface="Roboto"/>
                <a:cs typeface="Roboto"/>
                <a:sym typeface="Roboto"/>
              </a:rPr>
              <a:t>same</a:t>
            </a:r>
            <a:r>
              <a:rPr lang="en-US">
                <a:latin typeface="Roboto"/>
                <a:ea typeface="Roboto"/>
                <a:cs typeface="Roboto"/>
                <a:sym typeface="Roboto"/>
              </a:rPr>
              <a:t> size</a:t>
            </a:r>
            <a:endParaRPr/>
          </a:p>
        </p:txBody>
      </p:sp>
      <p:sp>
        <p:nvSpPr>
          <p:cNvPr id="1236" name="Google Shape;1236;p131"/>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401933" rtl="0" algn="l">
              <a:lnSpc>
                <a:spcPct val="100000"/>
              </a:lnSpc>
              <a:spcBef>
                <a:spcPts val="0"/>
              </a:spcBef>
              <a:spcAft>
                <a:spcPts val="0"/>
              </a:spcAft>
              <a:buClr>
                <a:schemeClr val="dk1"/>
              </a:buClr>
              <a:buSzPts val="4400"/>
              <a:buFont typeface="Calibri"/>
              <a:buNone/>
            </a:pPr>
            <a:r>
              <a:rPr lang="en-US"/>
              <a:t>Improvements in Naive Approach</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32"/>
          <p:cNvSpPr txBox="1"/>
          <p:nvPr/>
        </p:nvSpPr>
        <p:spPr>
          <a:xfrm>
            <a:off x="867267" y="1370335"/>
            <a:ext cx="10281920" cy="4969736"/>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Improvements: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A single CNN which works on input image and gives an output heatmap</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No pooling layer, conv layer with stride as 1 (pad accordingly)</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Computationally less expensive</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Output of same size</a:t>
            </a:r>
            <a:endParaRPr sz="2400">
              <a:solidFill>
                <a:schemeClr val="dk1"/>
              </a:solidFill>
              <a:latin typeface="Roboto"/>
              <a:ea typeface="Roboto"/>
              <a:cs typeface="Roboto"/>
              <a:sym typeface="Roboto"/>
            </a:endParaRPr>
          </a:p>
          <a:p>
            <a:pPr indent="0" lvl="0" marL="16933" marR="0" rtl="0" algn="l">
              <a:spcBef>
                <a:spcPts val="142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Options for DL architecture is limited</a:t>
            </a:r>
            <a:endParaRPr sz="2400">
              <a:solidFill>
                <a:schemeClr val="dk1"/>
              </a:solidFill>
              <a:latin typeface="Roboto"/>
              <a:ea typeface="Roboto"/>
              <a:cs typeface="Roboto"/>
              <a:sym typeface="Roboto"/>
            </a:endParaRPr>
          </a:p>
        </p:txBody>
      </p:sp>
      <p:sp>
        <p:nvSpPr>
          <p:cNvPr id="1242" name="Google Shape;1242;p132"/>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401933" rtl="0" algn="l">
              <a:lnSpc>
                <a:spcPct val="100000"/>
              </a:lnSpc>
              <a:spcBef>
                <a:spcPts val="0"/>
              </a:spcBef>
              <a:spcAft>
                <a:spcPts val="0"/>
              </a:spcAft>
              <a:buClr>
                <a:schemeClr val="dk1"/>
              </a:buClr>
              <a:buSzPts val="4400"/>
              <a:buFont typeface="Calibri"/>
              <a:buNone/>
            </a:pPr>
            <a:r>
              <a:rPr lang="en-US"/>
              <a:t>Improvements in Naive Approach</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33"/>
          <p:cNvSpPr txBox="1"/>
          <p:nvPr>
            <p:ph type="ctrTitle"/>
          </p:nvPr>
        </p:nvSpPr>
        <p:spPr>
          <a:xfrm>
            <a:off x="3911811" y="316785"/>
            <a:ext cx="84324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Steps for Image Segmentation using CNN based model</a:t>
            </a:r>
            <a:endParaRPr/>
          </a:p>
        </p:txBody>
      </p:sp>
      <p:sp>
        <p:nvSpPr>
          <p:cNvPr id="1248" name="Google Shape;1248;p133"/>
          <p:cNvSpPr txBox="1"/>
          <p:nvPr/>
        </p:nvSpPr>
        <p:spPr>
          <a:xfrm>
            <a:off x="878267" y="1577075"/>
            <a:ext cx="4809067"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1. Data Loading and Preprocessing</a:t>
            </a:r>
            <a:endParaRPr sz="2400">
              <a:solidFill>
                <a:schemeClr val="dk1"/>
              </a:solidFill>
              <a:latin typeface="Roboto"/>
              <a:ea typeface="Roboto"/>
              <a:cs typeface="Roboto"/>
              <a:sym typeface="Robot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3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90591" rtl="0" algn="l">
              <a:lnSpc>
                <a:spcPct val="100000"/>
              </a:lnSpc>
              <a:spcBef>
                <a:spcPts val="0"/>
              </a:spcBef>
              <a:spcAft>
                <a:spcPts val="0"/>
              </a:spcAft>
              <a:buClr>
                <a:schemeClr val="dk1"/>
              </a:buClr>
              <a:buSzPts val="4400"/>
              <a:buFont typeface="Calibri"/>
              <a:buNone/>
            </a:pPr>
            <a:r>
              <a:rPr lang="en-US"/>
              <a:t>Steps for Image Segmentation using CNN based model</a:t>
            </a:r>
            <a:endParaRPr/>
          </a:p>
        </p:txBody>
      </p:sp>
      <p:sp>
        <p:nvSpPr>
          <p:cNvPr id="1254" name="Google Shape;1254;p134"/>
          <p:cNvSpPr txBox="1"/>
          <p:nvPr/>
        </p:nvSpPr>
        <p:spPr>
          <a:xfrm>
            <a:off x="878267" y="1396735"/>
            <a:ext cx="4809067" cy="1117400"/>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3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90591" rtl="0" algn="l">
              <a:lnSpc>
                <a:spcPct val="100000"/>
              </a:lnSpc>
              <a:spcBef>
                <a:spcPts val="0"/>
              </a:spcBef>
              <a:spcAft>
                <a:spcPts val="0"/>
              </a:spcAft>
              <a:buClr>
                <a:schemeClr val="dk1"/>
              </a:buClr>
              <a:buSzPts val="4400"/>
              <a:buFont typeface="Calibri"/>
              <a:buNone/>
            </a:pPr>
            <a:r>
              <a:rPr lang="en-US"/>
              <a:t>Steps for Image Segmentation using CNN based model</a:t>
            </a:r>
            <a:endParaRPr/>
          </a:p>
        </p:txBody>
      </p:sp>
      <p:sp>
        <p:nvSpPr>
          <p:cNvPr id="1260" name="Google Shape;1260;p135"/>
          <p:cNvSpPr txBox="1"/>
          <p:nvPr/>
        </p:nvSpPr>
        <p:spPr>
          <a:xfrm>
            <a:off x="878267" y="1396735"/>
            <a:ext cx="6297507" cy="1666268"/>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Define custom dataset and dataloader</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3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90591" rtl="0" algn="l">
              <a:lnSpc>
                <a:spcPct val="100000"/>
              </a:lnSpc>
              <a:spcBef>
                <a:spcPts val="0"/>
              </a:spcBef>
              <a:spcAft>
                <a:spcPts val="0"/>
              </a:spcAft>
              <a:buClr>
                <a:schemeClr val="dk1"/>
              </a:buClr>
              <a:buSzPts val="4400"/>
              <a:buFont typeface="Calibri"/>
              <a:buNone/>
            </a:pPr>
            <a:r>
              <a:rPr lang="en-US"/>
              <a:t>Steps for Image Segmentation using CNN based model</a:t>
            </a:r>
            <a:endParaRPr/>
          </a:p>
        </p:txBody>
      </p:sp>
      <p:sp>
        <p:nvSpPr>
          <p:cNvPr id="1266" name="Google Shape;1266;p136"/>
          <p:cNvSpPr txBox="1"/>
          <p:nvPr/>
        </p:nvSpPr>
        <p:spPr>
          <a:xfrm>
            <a:off x="878267" y="1396735"/>
            <a:ext cx="6297507" cy="2215136"/>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Define custom dataset and dataloader</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3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90591" rtl="0" algn="l">
              <a:lnSpc>
                <a:spcPct val="100000"/>
              </a:lnSpc>
              <a:spcBef>
                <a:spcPts val="0"/>
              </a:spcBef>
              <a:spcAft>
                <a:spcPts val="0"/>
              </a:spcAft>
              <a:buClr>
                <a:schemeClr val="dk1"/>
              </a:buClr>
              <a:buSzPts val="4400"/>
              <a:buFont typeface="Calibri"/>
              <a:buNone/>
            </a:pPr>
            <a:r>
              <a:rPr lang="en-US"/>
              <a:t>Steps for Image Segmentation using CNN based model</a:t>
            </a:r>
            <a:endParaRPr/>
          </a:p>
        </p:txBody>
      </p:sp>
      <p:sp>
        <p:nvSpPr>
          <p:cNvPr id="1272" name="Google Shape;1272;p137"/>
          <p:cNvSpPr txBox="1"/>
          <p:nvPr/>
        </p:nvSpPr>
        <p:spPr>
          <a:xfrm>
            <a:off x="878268" y="1396735"/>
            <a:ext cx="6897793" cy="3323132"/>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Define custom dataset and dataloader</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CNN based model</a:t>
            </a:r>
            <a:endParaRPr sz="2400">
              <a:solidFill>
                <a:schemeClr val="dk1"/>
              </a:solidFill>
              <a:latin typeface="Roboto"/>
              <a:ea typeface="Roboto"/>
              <a:cs typeface="Roboto"/>
              <a:sym typeface="Robot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3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90591" rtl="0" algn="l">
              <a:lnSpc>
                <a:spcPct val="100000"/>
              </a:lnSpc>
              <a:spcBef>
                <a:spcPts val="0"/>
              </a:spcBef>
              <a:spcAft>
                <a:spcPts val="0"/>
              </a:spcAft>
              <a:buClr>
                <a:schemeClr val="dk1"/>
              </a:buClr>
              <a:buSzPts val="4400"/>
              <a:buFont typeface="Calibri"/>
              <a:buNone/>
            </a:pPr>
            <a:r>
              <a:rPr lang="en-US"/>
              <a:t>Steps for Image Segmentation using CNN based model</a:t>
            </a:r>
            <a:endParaRPr/>
          </a:p>
        </p:txBody>
      </p:sp>
      <p:sp>
        <p:nvSpPr>
          <p:cNvPr id="1278" name="Google Shape;1278;p138"/>
          <p:cNvSpPr txBox="1"/>
          <p:nvPr/>
        </p:nvSpPr>
        <p:spPr>
          <a:xfrm>
            <a:off x="878268" y="1396735"/>
            <a:ext cx="6897793" cy="3872000"/>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Define custom dataset and dataloader</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CNN based model</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Define model architecture</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3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90591" rtl="0" algn="l">
              <a:lnSpc>
                <a:spcPct val="100000"/>
              </a:lnSpc>
              <a:spcBef>
                <a:spcPts val="0"/>
              </a:spcBef>
              <a:spcAft>
                <a:spcPts val="0"/>
              </a:spcAft>
              <a:buClr>
                <a:schemeClr val="dk1"/>
              </a:buClr>
              <a:buSzPts val="4400"/>
              <a:buFont typeface="Calibri"/>
              <a:buNone/>
            </a:pPr>
            <a:r>
              <a:rPr lang="en-US"/>
              <a:t>Steps for Image Segmentation using CNN based model</a:t>
            </a:r>
            <a:endParaRPr/>
          </a:p>
        </p:txBody>
      </p:sp>
      <p:sp>
        <p:nvSpPr>
          <p:cNvPr id="1284" name="Google Shape;1284;p139"/>
          <p:cNvSpPr txBox="1"/>
          <p:nvPr/>
        </p:nvSpPr>
        <p:spPr>
          <a:xfrm>
            <a:off x="878268" y="1396735"/>
            <a:ext cx="6897793" cy="4420868"/>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Define custom dataset and dataloader</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CNN based model</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Define model architecture</a:t>
            </a:r>
            <a:endParaRPr b="0" i="0" sz="2400" u="none" cap="none" strike="noStrike">
              <a:solidFill>
                <a:schemeClr val="dk1"/>
              </a:solidFill>
              <a:latin typeface="Roboto"/>
              <a:ea typeface="Roboto"/>
              <a:cs typeface="Roboto"/>
              <a:sym typeface="Roboto"/>
            </a:endParaRPr>
          </a:p>
          <a:p>
            <a:pPr indent="-491900" lvl="1" marL="111757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Train the model</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4"/>
          <p:cNvSpPr txBox="1"/>
          <p:nvPr>
            <p:ph type="title"/>
          </p:nvPr>
        </p:nvSpPr>
        <p:spPr>
          <a:xfrm>
            <a:off x="1983639" y="66174"/>
            <a:ext cx="82110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Recap on problems in Computer Vision</a:t>
            </a:r>
            <a:endParaRPr/>
          </a:p>
        </p:txBody>
      </p:sp>
      <p:pic>
        <p:nvPicPr>
          <p:cNvPr id="169" name="Google Shape;169;p14"/>
          <p:cNvPicPr preferRelativeResize="0"/>
          <p:nvPr/>
        </p:nvPicPr>
        <p:blipFill rotWithShape="1">
          <a:blip r:embed="rId3">
            <a:alphaModFix/>
          </a:blip>
          <a:srcRect b="0" l="0" r="0" t="0"/>
          <a:stretch/>
        </p:blipFill>
        <p:spPr>
          <a:xfrm>
            <a:off x="5363401" y="1456478"/>
            <a:ext cx="5949932" cy="3945033"/>
          </a:xfrm>
          <a:prstGeom prst="rect">
            <a:avLst/>
          </a:prstGeom>
          <a:noFill/>
          <a:ln>
            <a:noFill/>
          </a:ln>
        </p:spPr>
      </p:pic>
      <p:sp>
        <p:nvSpPr>
          <p:cNvPr id="170" name="Google Shape;170;p14"/>
          <p:cNvSpPr txBox="1"/>
          <p:nvPr/>
        </p:nvSpPr>
        <p:spPr>
          <a:xfrm>
            <a:off x="549567" y="2050773"/>
            <a:ext cx="4268047" cy="1499299"/>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What are the objects present  in the image?</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0" lvl="0" marL="16933" marR="0" rtl="0" algn="l">
              <a:spcBef>
                <a:spcPts val="7"/>
              </a:spcBef>
              <a:spcAft>
                <a:spcPts val="0"/>
              </a:spcAft>
              <a:buNone/>
            </a:pPr>
            <a:r>
              <a:rPr lang="en-US" sz="2400">
                <a:solidFill>
                  <a:schemeClr val="dk1"/>
                </a:solidFill>
                <a:latin typeface="Roboto"/>
                <a:ea typeface="Roboto"/>
                <a:cs typeface="Roboto"/>
                <a:sym typeface="Roboto"/>
              </a:rPr>
              <a:t>There is a </a:t>
            </a:r>
            <a:r>
              <a:rPr b="1" lang="en-US" sz="2400">
                <a:solidFill>
                  <a:schemeClr val="dk1"/>
                </a:solidFill>
                <a:latin typeface="Roboto"/>
                <a:ea typeface="Roboto"/>
                <a:cs typeface="Roboto"/>
                <a:sym typeface="Roboto"/>
              </a:rPr>
              <a:t>dog </a:t>
            </a:r>
            <a:r>
              <a:rPr lang="en-US" sz="2400">
                <a:solidFill>
                  <a:schemeClr val="dk1"/>
                </a:solidFill>
                <a:latin typeface="Roboto"/>
                <a:ea typeface="Roboto"/>
                <a:cs typeface="Roboto"/>
                <a:sym typeface="Roboto"/>
              </a:rPr>
              <a:t>and a </a:t>
            </a:r>
            <a:r>
              <a:rPr b="1" lang="en-US" sz="2400">
                <a:solidFill>
                  <a:schemeClr val="dk1"/>
                </a:solidFill>
                <a:latin typeface="Roboto"/>
                <a:ea typeface="Roboto"/>
                <a:cs typeface="Roboto"/>
                <a:sym typeface="Roboto"/>
              </a:rPr>
              <a:t>cat</a:t>
            </a:r>
            <a:r>
              <a:rPr lang="en-US"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40"/>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90591" rtl="0" algn="l">
              <a:lnSpc>
                <a:spcPct val="100000"/>
              </a:lnSpc>
              <a:spcBef>
                <a:spcPts val="0"/>
              </a:spcBef>
              <a:spcAft>
                <a:spcPts val="0"/>
              </a:spcAft>
              <a:buClr>
                <a:schemeClr val="dk1"/>
              </a:buClr>
              <a:buSzPts val="4400"/>
              <a:buFont typeface="Calibri"/>
              <a:buNone/>
            </a:pPr>
            <a:r>
              <a:rPr lang="en-US"/>
              <a:t>Steps for Image Segmentation using CNN based model</a:t>
            </a:r>
            <a:endParaRPr/>
          </a:p>
        </p:txBody>
      </p:sp>
      <p:sp>
        <p:nvSpPr>
          <p:cNvPr id="1290" name="Google Shape;1290;p140"/>
          <p:cNvSpPr txBox="1"/>
          <p:nvPr/>
        </p:nvSpPr>
        <p:spPr>
          <a:xfrm>
            <a:off x="878268" y="1396735"/>
            <a:ext cx="6897793" cy="4969736"/>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Define custom dataset and dataloader</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CNN based model</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Define model architecture</a:t>
            </a:r>
            <a:endParaRPr b="0" i="0" sz="2400" u="none" cap="none" strike="noStrike">
              <a:solidFill>
                <a:schemeClr val="dk1"/>
              </a:solidFill>
              <a:latin typeface="Roboto"/>
              <a:ea typeface="Roboto"/>
              <a:cs typeface="Roboto"/>
              <a:sym typeface="Roboto"/>
            </a:endParaRPr>
          </a:p>
          <a:p>
            <a:pPr indent="-491900" lvl="1" marL="111757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Train the model</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Calculate IoU score</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41"/>
          <p:cNvSpPr txBox="1"/>
          <p:nvPr>
            <p:ph type="title"/>
          </p:nvPr>
        </p:nvSpPr>
        <p:spPr>
          <a:xfrm>
            <a:off x="3529403" y="2231350"/>
            <a:ext cx="36939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Thank you</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42"/>
          <p:cNvSpPr txBox="1"/>
          <p:nvPr>
            <p:ph type="title"/>
          </p:nvPr>
        </p:nvSpPr>
        <p:spPr>
          <a:xfrm>
            <a:off x="1114878" y="2459947"/>
            <a:ext cx="100017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Code Walkthrough of Improved Naive Approach</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43"/>
          <p:cNvSpPr txBox="1"/>
          <p:nvPr/>
        </p:nvSpPr>
        <p:spPr>
          <a:xfrm>
            <a:off x="848967" y="1177302"/>
            <a:ext cx="6062980" cy="11174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Single CNN network (almost end to end)</a:t>
            </a:r>
            <a:endParaRPr sz="2400">
              <a:solidFill>
                <a:schemeClr val="dk1"/>
              </a:solidFill>
              <a:latin typeface="Roboto"/>
              <a:ea typeface="Roboto"/>
              <a:cs typeface="Roboto"/>
              <a:sym typeface="Roboto"/>
            </a:endParaRPr>
          </a:p>
        </p:txBody>
      </p:sp>
      <p:sp>
        <p:nvSpPr>
          <p:cNvPr id="1306" name="Google Shape;1306;p143"/>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838067" rtl="0" algn="l">
              <a:lnSpc>
                <a:spcPct val="100000"/>
              </a:lnSpc>
              <a:spcBef>
                <a:spcPts val="0"/>
              </a:spcBef>
              <a:spcAft>
                <a:spcPts val="0"/>
              </a:spcAft>
              <a:buClr>
                <a:schemeClr val="dk1"/>
              </a:buClr>
              <a:buSzPts val="4400"/>
              <a:buFont typeface="Calibri"/>
              <a:buNone/>
            </a:pPr>
            <a:r>
              <a:rPr lang="en-US"/>
              <a:t>Summary of Naive DL based Approach</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44"/>
          <p:cNvSpPr txBox="1"/>
          <p:nvPr/>
        </p:nvSpPr>
        <p:spPr>
          <a:xfrm>
            <a:off x="848967" y="1177301"/>
            <a:ext cx="7417647" cy="1666268"/>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Single CNN network (almost end to end)</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Performs better than heuristics based approaches</a:t>
            </a:r>
            <a:endParaRPr sz="2400">
              <a:solidFill>
                <a:schemeClr val="dk1"/>
              </a:solidFill>
              <a:latin typeface="Roboto"/>
              <a:ea typeface="Roboto"/>
              <a:cs typeface="Roboto"/>
              <a:sym typeface="Roboto"/>
            </a:endParaRPr>
          </a:p>
        </p:txBody>
      </p:sp>
      <p:sp>
        <p:nvSpPr>
          <p:cNvPr id="1312" name="Google Shape;1312;p14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838067" rtl="0" algn="l">
              <a:lnSpc>
                <a:spcPct val="100000"/>
              </a:lnSpc>
              <a:spcBef>
                <a:spcPts val="0"/>
              </a:spcBef>
              <a:spcAft>
                <a:spcPts val="0"/>
              </a:spcAft>
              <a:buClr>
                <a:schemeClr val="dk1"/>
              </a:buClr>
              <a:buSzPts val="4400"/>
              <a:buFont typeface="Calibri"/>
              <a:buNone/>
            </a:pPr>
            <a:r>
              <a:rPr lang="en-US"/>
              <a:t>Summary of Naive DL based Approach</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45"/>
          <p:cNvSpPr txBox="1"/>
          <p:nvPr/>
        </p:nvSpPr>
        <p:spPr>
          <a:xfrm>
            <a:off x="848967" y="1177301"/>
            <a:ext cx="7417647" cy="2215136"/>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Single CNN network (almost end to end)</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Performs better than heuristics based approaches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Generalizes well for unseen data</a:t>
            </a:r>
            <a:endParaRPr sz="2400">
              <a:solidFill>
                <a:schemeClr val="dk1"/>
              </a:solidFill>
              <a:latin typeface="Roboto"/>
              <a:ea typeface="Roboto"/>
              <a:cs typeface="Roboto"/>
              <a:sym typeface="Roboto"/>
            </a:endParaRPr>
          </a:p>
        </p:txBody>
      </p:sp>
      <p:sp>
        <p:nvSpPr>
          <p:cNvPr id="1318" name="Google Shape;1318;p14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838067" rtl="0" algn="l">
              <a:lnSpc>
                <a:spcPct val="100000"/>
              </a:lnSpc>
              <a:spcBef>
                <a:spcPts val="0"/>
              </a:spcBef>
              <a:spcAft>
                <a:spcPts val="0"/>
              </a:spcAft>
              <a:buClr>
                <a:schemeClr val="dk1"/>
              </a:buClr>
              <a:buSzPts val="4400"/>
              <a:buFont typeface="Calibri"/>
              <a:buNone/>
            </a:pPr>
            <a:r>
              <a:rPr lang="en-US"/>
              <a:t>Summary of Naive DL based Approach</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46"/>
          <p:cNvSpPr txBox="1"/>
          <p:nvPr/>
        </p:nvSpPr>
        <p:spPr>
          <a:xfrm>
            <a:off x="848967" y="1177302"/>
            <a:ext cx="10379287" cy="38720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Single CNN network (almost end to end)</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Performs better than heuristics based approaches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Generalizes well for unseen data</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Feasible but still computationally expensive (as no pooling layer is used)</a:t>
            </a:r>
            <a:endParaRPr sz="2400">
              <a:solidFill>
                <a:schemeClr val="dk1"/>
              </a:solidFill>
              <a:latin typeface="Roboto"/>
              <a:ea typeface="Roboto"/>
              <a:cs typeface="Roboto"/>
              <a:sym typeface="Roboto"/>
            </a:endParaRPr>
          </a:p>
        </p:txBody>
      </p:sp>
      <p:sp>
        <p:nvSpPr>
          <p:cNvPr id="1324" name="Google Shape;1324;p14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838067" rtl="0" algn="l">
              <a:lnSpc>
                <a:spcPct val="100000"/>
              </a:lnSpc>
              <a:spcBef>
                <a:spcPts val="0"/>
              </a:spcBef>
              <a:spcAft>
                <a:spcPts val="0"/>
              </a:spcAft>
              <a:buClr>
                <a:schemeClr val="dk1"/>
              </a:buClr>
              <a:buSzPts val="4400"/>
              <a:buFont typeface="Calibri"/>
              <a:buNone/>
            </a:pPr>
            <a:r>
              <a:rPr lang="en-US"/>
              <a:t>Summary of Naive DL based Approach</a:t>
            </a:r>
            <a:endParaRPr/>
          </a:p>
        </p:txBody>
      </p:sp>
      <p:sp>
        <p:nvSpPr>
          <p:cNvPr id="1325" name="Google Shape;1325;p146"/>
          <p:cNvSpPr/>
          <p:nvPr/>
        </p:nvSpPr>
        <p:spPr>
          <a:xfrm>
            <a:off x="751599" y="1272465"/>
            <a:ext cx="7796107" cy="2700867"/>
          </a:xfrm>
          <a:custGeom>
            <a:rect b="b" l="l" r="r" t="t"/>
            <a:pathLst>
              <a:path extrusionOk="0" h="2025650" w="5847080">
                <a:moveTo>
                  <a:pt x="5846699" y="2025599"/>
                </a:moveTo>
                <a:lnTo>
                  <a:pt x="0" y="2025599"/>
                </a:lnTo>
                <a:lnTo>
                  <a:pt x="0" y="0"/>
                </a:lnTo>
                <a:lnTo>
                  <a:pt x="5846699" y="0"/>
                </a:lnTo>
                <a:lnTo>
                  <a:pt x="5846699" y="20255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47"/>
          <p:cNvSpPr txBox="1"/>
          <p:nvPr/>
        </p:nvSpPr>
        <p:spPr>
          <a:xfrm>
            <a:off x="848967" y="1177302"/>
            <a:ext cx="10379287" cy="4420868"/>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Single CNN network (almost end to end)</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Performs better than heuristics based approaches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Generalizes well for unseen data</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Feasible but still computationally expensive (as no pooling layer is used)</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Options for DL architecture is limited</a:t>
            </a:r>
            <a:endParaRPr sz="2400">
              <a:solidFill>
                <a:schemeClr val="dk1"/>
              </a:solidFill>
              <a:latin typeface="Roboto"/>
              <a:ea typeface="Roboto"/>
              <a:cs typeface="Roboto"/>
              <a:sym typeface="Roboto"/>
            </a:endParaRPr>
          </a:p>
        </p:txBody>
      </p:sp>
      <p:sp>
        <p:nvSpPr>
          <p:cNvPr id="1331" name="Google Shape;1331;p14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838067" rtl="0" algn="l">
              <a:lnSpc>
                <a:spcPct val="100000"/>
              </a:lnSpc>
              <a:spcBef>
                <a:spcPts val="0"/>
              </a:spcBef>
              <a:spcAft>
                <a:spcPts val="0"/>
              </a:spcAft>
              <a:buClr>
                <a:schemeClr val="dk1"/>
              </a:buClr>
              <a:buSzPts val="4400"/>
              <a:buFont typeface="Calibri"/>
              <a:buNone/>
            </a:pPr>
            <a:r>
              <a:rPr lang="en-US"/>
              <a:t>Summary of Naive DL based Approach</a:t>
            </a:r>
            <a:endParaRPr/>
          </a:p>
        </p:txBody>
      </p:sp>
      <p:sp>
        <p:nvSpPr>
          <p:cNvPr id="1332" name="Google Shape;1332;p147"/>
          <p:cNvSpPr/>
          <p:nvPr/>
        </p:nvSpPr>
        <p:spPr>
          <a:xfrm>
            <a:off x="751599" y="1272465"/>
            <a:ext cx="7796107" cy="2700867"/>
          </a:xfrm>
          <a:custGeom>
            <a:rect b="b" l="l" r="r" t="t"/>
            <a:pathLst>
              <a:path extrusionOk="0" h="2025650" w="5847080">
                <a:moveTo>
                  <a:pt x="5846699" y="2025599"/>
                </a:moveTo>
                <a:lnTo>
                  <a:pt x="0" y="2025599"/>
                </a:lnTo>
                <a:lnTo>
                  <a:pt x="0" y="0"/>
                </a:lnTo>
                <a:lnTo>
                  <a:pt x="5846699" y="0"/>
                </a:lnTo>
                <a:lnTo>
                  <a:pt x="5846699" y="20255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48"/>
          <p:cNvSpPr txBox="1"/>
          <p:nvPr/>
        </p:nvSpPr>
        <p:spPr>
          <a:xfrm>
            <a:off x="848967" y="1177301"/>
            <a:ext cx="10379287" cy="4969736"/>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Single CNN network (almost end to end)</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Performs better than heuristics based approaches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Generalizes well for unseen data</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Feasible but still computationally expensive (as no pooling layer is used)</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Options for DL architecture is limited</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Simplistic DL model, doesn’t take ideas from complex networks</a:t>
            </a:r>
            <a:endParaRPr sz="2400">
              <a:solidFill>
                <a:schemeClr val="dk1"/>
              </a:solidFill>
              <a:latin typeface="Roboto"/>
              <a:ea typeface="Roboto"/>
              <a:cs typeface="Roboto"/>
              <a:sym typeface="Roboto"/>
            </a:endParaRPr>
          </a:p>
        </p:txBody>
      </p:sp>
      <p:sp>
        <p:nvSpPr>
          <p:cNvPr id="1338" name="Google Shape;1338;p14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838067" rtl="0" algn="l">
              <a:lnSpc>
                <a:spcPct val="100000"/>
              </a:lnSpc>
              <a:spcBef>
                <a:spcPts val="0"/>
              </a:spcBef>
              <a:spcAft>
                <a:spcPts val="0"/>
              </a:spcAft>
              <a:buClr>
                <a:schemeClr val="dk1"/>
              </a:buClr>
              <a:buSzPts val="4400"/>
              <a:buFont typeface="Calibri"/>
              <a:buNone/>
            </a:pPr>
            <a:r>
              <a:rPr lang="en-US"/>
              <a:t>Summary of Naive DL based Approach</a:t>
            </a:r>
            <a:endParaRPr/>
          </a:p>
        </p:txBody>
      </p:sp>
      <p:sp>
        <p:nvSpPr>
          <p:cNvPr id="1339" name="Google Shape;1339;p148"/>
          <p:cNvSpPr/>
          <p:nvPr/>
        </p:nvSpPr>
        <p:spPr>
          <a:xfrm>
            <a:off x="751599" y="1272465"/>
            <a:ext cx="7796107" cy="2700867"/>
          </a:xfrm>
          <a:custGeom>
            <a:rect b="b" l="l" r="r" t="t"/>
            <a:pathLst>
              <a:path extrusionOk="0" h="2025650" w="5847080">
                <a:moveTo>
                  <a:pt x="5846699" y="2025599"/>
                </a:moveTo>
                <a:lnTo>
                  <a:pt x="0" y="2025599"/>
                </a:lnTo>
                <a:lnTo>
                  <a:pt x="0" y="0"/>
                </a:lnTo>
                <a:lnTo>
                  <a:pt x="5846699" y="0"/>
                </a:lnTo>
                <a:lnTo>
                  <a:pt x="5846699" y="20255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4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347860" rtl="0" algn="l">
              <a:lnSpc>
                <a:spcPct val="100000"/>
              </a:lnSpc>
              <a:spcBef>
                <a:spcPts val="0"/>
              </a:spcBef>
              <a:spcAft>
                <a:spcPts val="0"/>
              </a:spcAft>
              <a:buClr>
                <a:schemeClr val="dk1"/>
              </a:buClr>
              <a:buSzPts val="4400"/>
              <a:buFont typeface="Calibri"/>
              <a:buNone/>
            </a:pPr>
            <a:r>
              <a:rPr lang="en-US"/>
              <a:t>Approach to solve Blood Cell Segmentation</a:t>
            </a:r>
            <a:endParaRPr/>
          </a:p>
        </p:txBody>
      </p:sp>
      <p:pic>
        <p:nvPicPr>
          <p:cNvPr id="1345" name="Google Shape;1345;p149"/>
          <p:cNvPicPr preferRelativeResize="0"/>
          <p:nvPr/>
        </p:nvPicPr>
        <p:blipFill rotWithShape="1">
          <a:blip r:embed="rId3">
            <a:alphaModFix/>
          </a:blip>
          <a:srcRect b="0" l="0" r="0" t="0"/>
          <a:stretch/>
        </p:blipFill>
        <p:spPr>
          <a:xfrm>
            <a:off x="7512088" y="2541737"/>
            <a:ext cx="4002611" cy="2944652"/>
          </a:xfrm>
          <a:prstGeom prst="rect">
            <a:avLst/>
          </a:prstGeom>
          <a:noFill/>
          <a:ln>
            <a:noFill/>
          </a:ln>
        </p:spPr>
      </p:pic>
      <p:pic>
        <p:nvPicPr>
          <p:cNvPr id="1346" name="Google Shape;1346;p149"/>
          <p:cNvPicPr preferRelativeResize="0"/>
          <p:nvPr/>
        </p:nvPicPr>
        <p:blipFill rotWithShape="1">
          <a:blip r:embed="rId4">
            <a:alphaModFix/>
          </a:blip>
          <a:srcRect b="0" l="0" r="0" t="0"/>
          <a:stretch/>
        </p:blipFill>
        <p:spPr>
          <a:xfrm>
            <a:off x="919566" y="3227532"/>
            <a:ext cx="4088004" cy="2944667"/>
          </a:xfrm>
          <a:prstGeom prst="rect">
            <a:avLst/>
          </a:prstGeom>
          <a:noFill/>
          <a:ln>
            <a:noFill/>
          </a:ln>
        </p:spPr>
      </p:pic>
      <p:grpSp>
        <p:nvGrpSpPr>
          <p:cNvPr id="1347" name="Google Shape;1347;p149"/>
          <p:cNvGrpSpPr/>
          <p:nvPr/>
        </p:nvGrpSpPr>
        <p:grpSpPr>
          <a:xfrm>
            <a:off x="5615834" y="3778265"/>
            <a:ext cx="1288625" cy="471593"/>
            <a:chOff x="4211875" y="2833699"/>
            <a:chExt cx="966469" cy="353695"/>
          </a:xfrm>
        </p:grpSpPr>
        <p:sp>
          <p:nvSpPr>
            <p:cNvPr id="1348" name="Google Shape;1348;p149"/>
            <p:cNvSpPr/>
            <p:nvPr/>
          </p:nvSpPr>
          <p:spPr>
            <a:xfrm>
              <a:off x="4211875" y="28336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49" name="Google Shape;1349;p149"/>
            <p:cNvSpPr/>
            <p:nvPr/>
          </p:nvSpPr>
          <p:spPr>
            <a:xfrm>
              <a:off x="4211875" y="28336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350" name="Google Shape;1350;p149"/>
          <p:cNvSpPr txBox="1"/>
          <p:nvPr/>
        </p:nvSpPr>
        <p:spPr>
          <a:xfrm>
            <a:off x="5486919" y="3237485"/>
            <a:ext cx="1545167" cy="595035"/>
          </a:xfrm>
          <a:prstGeom prst="rect">
            <a:avLst/>
          </a:prstGeom>
          <a:noFill/>
          <a:ln>
            <a:noFill/>
          </a:ln>
        </p:spPr>
        <p:txBody>
          <a:bodyPr anchorCtr="0" anchor="t" bIns="0" lIns="0" spcFirstLastPara="1" rIns="0" wrap="square" tIns="30475">
            <a:spAutoFit/>
          </a:bodyPr>
          <a:lstStyle/>
          <a:p>
            <a:pPr indent="233673" lvl="0" marL="16933" marR="6773" rtl="0" algn="l">
              <a:lnSpc>
                <a:spcPct val="117836"/>
              </a:lnSpc>
              <a:spcBef>
                <a:spcPts val="0"/>
              </a:spcBef>
              <a:spcAft>
                <a:spcPts val="0"/>
              </a:spcAft>
              <a:buNone/>
            </a:pPr>
            <a:r>
              <a:rPr lang="en-US" sz="1867">
                <a:solidFill>
                  <a:schemeClr val="dk1"/>
                </a:solidFill>
                <a:latin typeface="Roboto"/>
                <a:ea typeface="Roboto"/>
                <a:cs typeface="Roboto"/>
                <a:sym typeface="Roboto"/>
              </a:rPr>
              <a:t>Advanced Deep Learning</a:t>
            </a:r>
            <a:endParaRPr sz="1867">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5"/>
          <p:cNvSpPr txBox="1"/>
          <p:nvPr>
            <p:ph type="title"/>
          </p:nvPr>
        </p:nvSpPr>
        <p:spPr>
          <a:xfrm>
            <a:off x="1983639" y="66174"/>
            <a:ext cx="82110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Recap on problems in Computer Vision</a:t>
            </a:r>
            <a:endParaRPr/>
          </a:p>
        </p:txBody>
      </p:sp>
      <p:pic>
        <p:nvPicPr>
          <p:cNvPr id="176" name="Google Shape;176;p15"/>
          <p:cNvPicPr preferRelativeResize="0"/>
          <p:nvPr/>
        </p:nvPicPr>
        <p:blipFill rotWithShape="1">
          <a:blip r:embed="rId3">
            <a:alphaModFix/>
          </a:blip>
          <a:srcRect b="0" l="0" r="0" t="0"/>
          <a:stretch/>
        </p:blipFill>
        <p:spPr>
          <a:xfrm>
            <a:off x="5363401" y="1456478"/>
            <a:ext cx="5949932" cy="3945033"/>
          </a:xfrm>
          <a:prstGeom prst="rect">
            <a:avLst/>
          </a:prstGeom>
          <a:noFill/>
          <a:ln>
            <a:noFill/>
          </a:ln>
        </p:spPr>
      </p:pic>
      <p:sp>
        <p:nvSpPr>
          <p:cNvPr id="177" name="Google Shape;177;p15"/>
          <p:cNvSpPr txBox="1"/>
          <p:nvPr/>
        </p:nvSpPr>
        <p:spPr>
          <a:xfrm>
            <a:off x="549567" y="2050773"/>
            <a:ext cx="4268047" cy="2598446"/>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What are the objects present  in the image?</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0" lvl="0" marL="16933" marR="0" rtl="0" algn="l">
              <a:spcBef>
                <a:spcPts val="7"/>
              </a:spcBef>
              <a:spcAft>
                <a:spcPts val="0"/>
              </a:spcAft>
              <a:buNone/>
            </a:pPr>
            <a:r>
              <a:rPr lang="en-US" sz="2400">
                <a:solidFill>
                  <a:schemeClr val="dk1"/>
                </a:solidFill>
                <a:latin typeface="Roboto"/>
                <a:ea typeface="Roboto"/>
                <a:cs typeface="Roboto"/>
                <a:sym typeface="Roboto"/>
              </a:rPr>
              <a:t>There is a dog and a cat!</a:t>
            </a:r>
            <a:endParaRPr sz="2400">
              <a:solidFill>
                <a:schemeClr val="dk1"/>
              </a:solidFill>
              <a:latin typeface="Roboto"/>
              <a:ea typeface="Roboto"/>
              <a:cs typeface="Roboto"/>
              <a:sym typeface="Roboto"/>
            </a:endParaRPr>
          </a:p>
          <a:p>
            <a:pPr indent="0" lvl="0" marL="0" marR="0" rtl="0" algn="l">
              <a:spcBef>
                <a:spcPts val="13"/>
              </a:spcBef>
              <a:spcAft>
                <a:spcPts val="0"/>
              </a:spcAft>
              <a:buNone/>
            </a:pPr>
            <a:r>
              <a:t/>
            </a:r>
            <a:endParaRPr sz="2400">
              <a:solidFill>
                <a:schemeClr val="dk1"/>
              </a:solidFill>
              <a:latin typeface="Roboto"/>
              <a:ea typeface="Roboto"/>
              <a:cs typeface="Roboto"/>
              <a:sym typeface="Roboto"/>
            </a:endParaRPr>
          </a:p>
          <a:p>
            <a:pPr indent="0" lvl="0" marL="16933" marR="285320" rtl="0" algn="l">
              <a:lnSpc>
                <a:spcPct val="101000"/>
              </a:lnSpc>
              <a:spcBef>
                <a:spcPts val="7"/>
              </a:spcBef>
              <a:spcAft>
                <a:spcPts val="0"/>
              </a:spcAft>
              <a:buNone/>
            </a:pPr>
            <a:r>
              <a:rPr lang="en-US" sz="2400">
                <a:solidFill>
                  <a:schemeClr val="dk1"/>
                </a:solidFill>
                <a:latin typeface="Roboto"/>
                <a:ea typeface="Roboto"/>
                <a:cs typeface="Roboto"/>
                <a:sym typeface="Roboto"/>
              </a:rPr>
              <a:t>Formulate this as </a:t>
            </a:r>
            <a:r>
              <a:rPr b="1" lang="en-US" sz="2400">
                <a:solidFill>
                  <a:schemeClr val="dk1"/>
                </a:solidFill>
                <a:latin typeface="Roboto"/>
                <a:ea typeface="Roboto"/>
                <a:cs typeface="Roboto"/>
                <a:sym typeface="Roboto"/>
              </a:rPr>
              <a:t>multi-class  image classiﬁcation </a:t>
            </a:r>
            <a:r>
              <a:rPr lang="en-US" sz="2400">
                <a:solidFill>
                  <a:schemeClr val="dk1"/>
                </a:solidFill>
                <a:latin typeface="Roboto"/>
                <a:ea typeface="Roboto"/>
                <a:cs typeface="Roboto"/>
                <a:sym typeface="Roboto"/>
              </a:rPr>
              <a:t>problem</a:t>
            </a:r>
            <a:endParaRPr sz="2400">
              <a:solidFill>
                <a:schemeClr val="dk1"/>
              </a:solidFill>
              <a:latin typeface="Roboto"/>
              <a:ea typeface="Roboto"/>
              <a:cs typeface="Roboto"/>
              <a:sym typeface="Robot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50"/>
          <p:cNvSpPr txBox="1"/>
          <p:nvPr>
            <p:ph type="title"/>
          </p:nvPr>
        </p:nvSpPr>
        <p:spPr>
          <a:xfrm>
            <a:off x="5016671" y="2459947"/>
            <a:ext cx="22065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Thank you</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51"/>
          <p:cNvSpPr txBox="1"/>
          <p:nvPr>
            <p:ph type="title"/>
          </p:nvPr>
        </p:nvSpPr>
        <p:spPr>
          <a:xfrm>
            <a:off x="996595" y="2459941"/>
            <a:ext cx="103548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Approach 3 - End to End Deep Learning Approach</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52"/>
          <p:cNvSpPr txBox="1"/>
          <p:nvPr/>
        </p:nvSpPr>
        <p:spPr>
          <a:xfrm>
            <a:off x="1129265" y="1337375"/>
            <a:ext cx="9743440" cy="5023662"/>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Introduction is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4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4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3067"/>
              <a:buFont typeface="Arial"/>
              <a:buNone/>
            </a:pPr>
            <a:r>
              <a:t/>
            </a:r>
            <a:endParaRPr b="0" i="0" sz="3067" u="none" cap="none" strike="noStrike">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Understanding Deep Learning Architectures for Image Segmentation</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Project on Lane Segmentation for Self Driving Cars</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What’s Next?</a:t>
            </a:r>
            <a:endParaRPr sz="2400">
              <a:solidFill>
                <a:schemeClr val="dk1"/>
              </a:solidFill>
              <a:latin typeface="Roboto"/>
              <a:ea typeface="Roboto"/>
              <a:cs typeface="Roboto"/>
              <a:sym typeface="Roboto"/>
            </a:endParaRPr>
          </a:p>
        </p:txBody>
      </p:sp>
      <p:sp>
        <p:nvSpPr>
          <p:cNvPr id="1366" name="Google Shape;1366;p152"/>
          <p:cNvSpPr txBox="1"/>
          <p:nvPr>
            <p:ph type="title"/>
          </p:nvPr>
        </p:nvSpPr>
        <p:spPr>
          <a:xfrm>
            <a:off x="1117600" y="123502"/>
            <a:ext cx="8813100" cy="1168200"/>
          </a:xfrm>
          <a:prstGeom prst="rect">
            <a:avLst/>
          </a:prstGeom>
          <a:noFill/>
          <a:ln>
            <a:noFill/>
          </a:ln>
        </p:spPr>
        <p:txBody>
          <a:bodyPr anchorCtr="0" anchor="ctr" bIns="0" lIns="0" spcFirstLastPara="1" rIns="0" wrap="square" tIns="105125">
            <a:spAutoFit/>
          </a:bodyPr>
          <a:lstStyle/>
          <a:p>
            <a:pPr indent="0" lvl="0" marL="1650112" rtl="0" algn="l">
              <a:lnSpc>
                <a:spcPct val="100000"/>
              </a:lnSpc>
              <a:spcBef>
                <a:spcPts val="0"/>
              </a:spcBef>
              <a:spcAft>
                <a:spcPts val="0"/>
              </a:spcAft>
              <a:buClr>
                <a:schemeClr val="dk1"/>
              </a:buClr>
              <a:buSzPts val="3200"/>
              <a:buFont typeface="Calibri"/>
              <a:buNone/>
            </a:pPr>
            <a:r>
              <a:rPr lang="en-US" sz="3200"/>
              <a:t>What we will be covering in this module</a:t>
            </a:r>
            <a:r>
              <a:rPr lang="en-US"/>
              <a:t>?</a:t>
            </a:r>
            <a:endParaRPr/>
          </a:p>
        </p:txBody>
      </p:sp>
      <p:sp>
        <p:nvSpPr>
          <p:cNvPr id="1367" name="Google Shape;1367;p152"/>
          <p:cNvSpPr/>
          <p:nvPr/>
        </p:nvSpPr>
        <p:spPr>
          <a:xfrm>
            <a:off x="846193" y="839246"/>
            <a:ext cx="10579945" cy="509973"/>
          </a:xfrm>
          <a:custGeom>
            <a:rect b="b" l="l" r="r" t="t"/>
            <a:pathLst>
              <a:path extrusionOk="0" h="3766185" w="7934959">
                <a:moveTo>
                  <a:pt x="5609094" y="0"/>
                </a:moveTo>
                <a:lnTo>
                  <a:pt x="0" y="0"/>
                </a:lnTo>
                <a:lnTo>
                  <a:pt x="0" y="1803908"/>
                </a:lnTo>
                <a:lnTo>
                  <a:pt x="5609094" y="1803908"/>
                </a:lnTo>
                <a:lnTo>
                  <a:pt x="5609094" y="0"/>
                </a:lnTo>
                <a:close/>
              </a:path>
              <a:path extrusionOk="0" h="3766185" w="7934959">
                <a:moveTo>
                  <a:pt x="5966130" y="2194585"/>
                </a:moveTo>
                <a:lnTo>
                  <a:pt x="179730" y="2194585"/>
                </a:lnTo>
                <a:lnTo>
                  <a:pt x="179730" y="3765981"/>
                </a:lnTo>
                <a:lnTo>
                  <a:pt x="5966130" y="3765981"/>
                </a:lnTo>
                <a:lnTo>
                  <a:pt x="5966130" y="2194585"/>
                </a:lnTo>
                <a:close/>
              </a:path>
              <a:path extrusionOk="0" h="3766185" w="7934959">
                <a:moveTo>
                  <a:pt x="7934553" y="1690408"/>
                </a:moveTo>
                <a:lnTo>
                  <a:pt x="5966244" y="1690408"/>
                </a:lnTo>
                <a:lnTo>
                  <a:pt x="5966244" y="3123209"/>
                </a:lnTo>
                <a:lnTo>
                  <a:pt x="7934553" y="3123209"/>
                </a:lnTo>
                <a:lnTo>
                  <a:pt x="7934553" y="1690408"/>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53"/>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347860" rtl="0" algn="l">
              <a:lnSpc>
                <a:spcPct val="100000"/>
              </a:lnSpc>
              <a:spcBef>
                <a:spcPts val="0"/>
              </a:spcBef>
              <a:spcAft>
                <a:spcPts val="0"/>
              </a:spcAft>
              <a:buClr>
                <a:schemeClr val="dk1"/>
              </a:buClr>
              <a:buSzPts val="4400"/>
              <a:buFont typeface="Calibri"/>
              <a:buNone/>
            </a:pPr>
            <a:r>
              <a:rPr lang="en-US"/>
              <a:t>Approach to solve Blood Cell Segmentation</a:t>
            </a:r>
            <a:endParaRPr/>
          </a:p>
        </p:txBody>
      </p:sp>
      <p:pic>
        <p:nvPicPr>
          <p:cNvPr id="1373" name="Google Shape;1373;p153"/>
          <p:cNvPicPr preferRelativeResize="0"/>
          <p:nvPr/>
        </p:nvPicPr>
        <p:blipFill rotWithShape="1">
          <a:blip r:embed="rId3">
            <a:alphaModFix/>
          </a:blip>
          <a:srcRect b="0" l="0" r="0" t="0"/>
          <a:stretch/>
        </p:blipFill>
        <p:spPr>
          <a:xfrm>
            <a:off x="7512088" y="2541737"/>
            <a:ext cx="4002611" cy="2944652"/>
          </a:xfrm>
          <a:prstGeom prst="rect">
            <a:avLst/>
          </a:prstGeom>
          <a:noFill/>
          <a:ln>
            <a:noFill/>
          </a:ln>
        </p:spPr>
      </p:pic>
      <p:pic>
        <p:nvPicPr>
          <p:cNvPr id="1374" name="Google Shape;1374;p153"/>
          <p:cNvPicPr preferRelativeResize="0"/>
          <p:nvPr/>
        </p:nvPicPr>
        <p:blipFill rotWithShape="1">
          <a:blip r:embed="rId4">
            <a:alphaModFix/>
          </a:blip>
          <a:srcRect b="0" l="0" r="0" t="0"/>
          <a:stretch/>
        </p:blipFill>
        <p:spPr>
          <a:xfrm>
            <a:off x="919566" y="2541732"/>
            <a:ext cx="4088004" cy="2944667"/>
          </a:xfrm>
          <a:prstGeom prst="rect">
            <a:avLst/>
          </a:prstGeom>
          <a:noFill/>
          <a:ln>
            <a:noFill/>
          </a:ln>
        </p:spPr>
      </p:pic>
      <p:grpSp>
        <p:nvGrpSpPr>
          <p:cNvPr id="1375" name="Google Shape;1375;p153"/>
          <p:cNvGrpSpPr/>
          <p:nvPr/>
        </p:nvGrpSpPr>
        <p:grpSpPr>
          <a:xfrm>
            <a:off x="5615834" y="3778265"/>
            <a:ext cx="1288625" cy="471593"/>
            <a:chOff x="4211875" y="2833699"/>
            <a:chExt cx="966469" cy="353695"/>
          </a:xfrm>
        </p:grpSpPr>
        <p:sp>
          <p:nvSpPr>
            <p:cNvPr id="1376" name="Google Shape;1376;p153"/>
            <p:cNvSpPr/>
            <p:nvPr/>
          </p:nvSpPr>
          <p:spPr>
            <a:xfrm>
              <a:off x="4211875" y="28336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77" name="Google Shape;1377;p153"/>
            <p:cNvSpPr/>
            <p:nvPr/>
          </p:nvSpPr>
          <p:spPr>
            <a:xfrm>
              <a:off x="4211875" y="28336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378" name="Google Shape;1378;p153"/>
          <p:cNvSpPr txBox="1"/>
          <p:nvPr/>
        </p:nvSpPr>
        <p:spPr>
          <a:xfrm>
            <a:off x="5486919" y="3237485"/>
            <a:ext cx="1545167" cy="595035"/>
          </a:xfrm>
          <a:prstGeom prst="rect">
            <a:avLst/>
          </a:prstGeom>
          <a:noFill/>
          <a:ln>
            <a:noFill/>
          </a:ln>
        </p:spPr>
        <p:txBody>
          <a:bodyPr anchorCtr="0" anchor="t" bIns="0" lIns="0" spcFirstLastPara="1" rIns="0" wrap="square" tIns="30475">
            <a:spAutoFit/>
          </a:bodyPr>
          <a:lstStyle/>
          <a:p>
            <a:pPr indent="233673" lvl="0" marL="16933" marR="6773" rtl="0" algn="l">
              <a:lnSpc>
                <a:spcPct val="117836"/>
              </a:lnSpc>
              <a:spcBef>
                <a:spcPts val="0"/>
              </a:spcBef>
              <a:spcAft>
                <a:spcPts val="0"/>
              </a:spcAft>
              <a:buNone/>
            </a:pPr>
            <a:r>
              <a:rPr lang="en-US" sz="1867">
                <a:solidFill>
                  <a:schemeClr val="dk1"/>
                </a:solidFill>
                <a:latin typeface="Roboto"/>
                <a:ea typeface="Roboto"/>
                <a:cs typeface="Roboto"/>
                <a:sym typeface="Roboto"/>
              </a:rPr>
              <a:t>Advanced Deep Learning</a:t>
            </a:r>
            <a:endParaRPr sz="1867">
              <a:solidFill>
                <a:schemeClr val="dk1"/>
              </a:solidFill>
              <a:latin typeface="Roboto"/>
              <a:ea typeface="Roboto"/>
              <a:cs typeface="Roboto"/>
              <a:sym typeface="Roboto"/>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54"/>
          <p:cNvSpPr txBox="1"/>
          <p:nvPr/>
        </p:nvSpPr>
        <p:spPr>
          <a:xfrm>
            <a:off x="848968" y="2269502"/>
            <a:ext cx="9182945" cy="2215136"/>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Feasible but still computationally expensive</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Options for DL architecture is limited</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Simplistic DL model, doesn’t take ideas from complex networks</a:t>
            </a:r>
            <a:endParaRPr sz="2400">
              <a:solidFill>
                <a:schemeClr val="dk1"/>
              </a:solidFill>
              <a:latin typeface="Roboto"/>
              <a:ea typeface="Roboto"/>
              <a:cs typeface="Roboto"/>
              <a:sym typeface="Roboto"/>
            </a:endParaRPr>
          </a:p>
        </p:txBody>
      </p:sp>
      <p:sp>
        <p:nvSpPr>
          <p:cNvPr id="1384" name="Google Shape;1384;p15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838067" rtl="0" algn="l">
              <a:lnSpc>
                <a:spcPct val="100000"/>
              </a:lnSpc>
              <a:spcBef>
                <a:spcPts val="0"/>
              </a:spcBef>
              <a:spcAft>
                <a:spcPts val="0"/>
              </a:spcAft>
              <a:buClr>
                <a:schemeClr val="dk1"/>
              </a:buClr>
              <a:buSzPts val="4400"/>
              <a:buFont typeface="Calibri"/>
              <a:buNone/>
            </a:pPr>
            <a:r>
              <a:rPr lang="en-US"/>
              <a:t>Summary of Naive DL based Approach</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55"/>
          <p:cNvSpPr txBox="1"/>
          <p:nvPr/>
        </p:nvSpPr>
        <p:spPr>
          <a:xfrm>
            <a:off x="969666" y="1903741"/>
            <a:ext cx="10259060"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Feasible but still computationally expensive (as no pooling layer is used)</a:t>
            </a:r>
            <a:endParaRPr sz="2400">
              <a:solidFill>
                <a:schemeClr val="dk1"/>
              </a:solidFill>
              <a:latin typeface="Roboto"/>
              <a:ea typeface="Roboto"/>
              <a:cs typeface="Roboto"/>
              <a:sym typeface="Roboto"/>
            </a:endParaRPr>
          </a:p>
        </p:txBody>
      </p:sp>
      <p:sp>
        <p:nvSpPr>
          <p:cNvPr id="1390" name="Google Shape;1390;p15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74154" rtl="0" algn="l">
              <a:lnSpc>
                <a:spcPct val="100000"/>
              </a:lnSpc>
              <a:spcBef>
                <a:spcPts val="0"/>
              </a:spcBef>
              <a:spcAft>
                <a:spcPts val="0"/>
              </a:spcAft>
              <a:buClr>
                <a:schemeClr val="dk1"/>
              </a:buClr>
              <a:buSzPts val="4400"/>
              <a:buFont typeface="Calibri"/>
              <a:buNone/>
            </a:pPr>
            <a:r>
              <a:rPr lang="en-US"/>
              <a:t>What do we need?</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56"/>
          <p:cNvSpPr txBox="1"/>
          <p:nvPr/>
        </p:nvSpPr>
        <p:spPr>
          <a:xfrm>
            <a:off x="848967" y="1723402"/>
            <a:ext cx="10379287" cy="1117400"/>
          </a:xfrm>
          <a:prstGeom prst="rect">
            <a:avLst/>
          </a:prstGeom>
          <a:noFill/>
          <a:ln>
            <a:noFill/>
          </a:ln>
        </p:spPr>
        <p:txBody>
          <a:bodyPr anchorCtr="0" anchor="t" bIns="0" lIns="0" spcFirstLastPara="1" rIns="0" wrap="square" tIns="197250">
            <a:spAutoFit/>
          </a:bodyPr>
          <a:lstStyle/>
          <a:p>
            <a:pPr indent="-488514" lvl="0" marL="625671"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Feasible but still computationally expensive (as no pooling layer is used)</a:t>
            </a:r>
            <a:endParaRPr sz="2400">
              <a:solidFill>
                <a:schemeClr val="dk1"/>
              </a:solidFill>
              <a:latin typeface="Roboto"/>
              <a:ea typeface="Roboto"/>
              <a:cs typeface="Roboto"/>
              <a:sym typeface="Roboto"/>
            </a:endParaRPr>
          </a:p>
          <a:p>
            <a:pPr indent="-608738" lvl="0" marL="625671" marR="0" rtl="0" algn="l">
              <a:spcBef>
                <a:spcPts val="1420"/>
              </a:spcBef>
              <a:spcAft>
                <a:spcPts val="0"/>
              </a:spcAft>
              <a:buClr>
                <a:schemeClr val="dk1"/>
              </a:buClr>
              <a:buSzPts val="2400"/>
              <a:buFont typeface="MS PGothic"/>
              <a:buChar char="➔"/>
            </a:pPr>
            <a:r>
              <a:rPr lang="en-US" sz="2400">
                <a:solidFill>
                  <a:schemeClr val="dk1"/>
                </a:solidFill>
                <a:latin typeface="Roboto"/>
                <a:ea typeface="Roboto"/>
                <a:cs typeface="Roboto"/>
                <a:sym typeface="Roboto"/>
              </a:rPr>
              <a:t>Inverse Operation for Pooling</a:t>
            </a:r>
            <a:endParaRPr sz="2400">
              <a:solidFill>
                <a:schemeClr val="dk1"/>
              </a:solidFill>
              <a:latin typeface="Roboto"/>
              <a:ea typeface="Roboto"/>
              <a:cs typeface="Roboto"/>
              <a:sym typeface="Roboto"/>
            </a:endParaRPr>
          </a:p>
        </p:txBody>
      </p:sp>
      <p:sp>
        <p:nvSpPr>
          <p:cNvPr id="1396" name="Google Shape;1396;p15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74154" rtl="0" algn="l">
              <a:lnSpc>
                <a:spcPct val="100000"/>
              </a:lnSpc>
              <a:spcBef>
                <a:spcPts val="0"/>
              </a:spcBef>
              <a:spcAft>
                <a:spcPts val="0"/>
              </a:spcAft>
              <a:buClr>
                <a:schemeClr val="dk1"/>
              </a:buClr>
              <a:buSzPts val="4400"/>
              <a:buFont typeface="Calibri"/>
              <a:buNone/>
            </a:pPr>
            <a:r>
              <a:rPr lang="en-US"/>
              <a:t>What do we need?</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5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748100" rtl="0" algn="l">
              <a:lnSpc>
                <a:spcPct val="100000"/>
              </a:lnSpc>
              <a:spcBef>
                <a:spcPts val="0"/>
              </a:spcBef>
              <a:spcAft>
                <a:spcPts val="0"/>
              </a:spcAft>
              <a:buClr>
                <a:schemeClr val="dk1"/>
              </a:buClr>
              <a:buSzPts val="4400"/>
              <a:buFont typeface="Calibri"/>
              <a:buNone/>
            </a:pPr>
            <a:r>
              <a:rPr lang="en-US"/>
              <a:t>Recap - Max Pooling</a:t>
            </a:r>
            <a:endParaRPr/>
          </a:p>
        </p:txBody>
      </p:sp>
      <p:graphicFrame>
        <p:nvGraphicFramePr>
          <p:cNvPr id="1402" name="Google Shape;1402;p157"/>
          <p:cNvGraphicFramePr/>
          <p:nvPr/>
        </p:nvGraphicFramePr>
        <p:xfrm>
          <a:off x="2401483" y="1924256"/>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03" name="Google Shape;1403;p157"/>
          <p:cNvSpPr txBox="1"/>
          <p:nvPr/>
        </p:nvSpPr>
        <p:spPr>
          <a:xfrm>
            <a:off x="3270001" y="42749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404" name="Google Shape;1404;p157"/>
          <p:cNvSpPr txBox="1"/>
          <p:nvPr/>
        </p:nvSpPr>
        <p:spPr>
          <a:xfrm>
            <a:off x="5867929" y="4274951"/>
            <a:ext cx="177884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Pool size = 2 x 2</a:t>
            </a:r>
            <a:endParaRPr sz="1867">
              <a:solidFill>
                <a:schemeClr val="dk1"/>
              </a:solidFill>
              <a:latin typeface="Arial"/>
              <a:ea typeface="Arial"/>
              <a:cs typeface="Arial"/>
              <a:sym typeface="Arial"/>
            </a:endParaRPr>
          </a:p>
        </p:txBody>
      </p:sp>
      <p:grpSp>
        <p:nvGrpSpPr>
          <p:cNvPr id="1405" name="Google Shape;1405;p157"/>
          <p:cNvGrpSpPr/>
          <p:nvPr/>
        </p:nvGrpSpPr>
        <p:grpSpPr>
          <a:xfrm>
            <a:off x="6268196" y="2729643"/>
            <a:ext cx="978747" cy="485140"/>
            <a:chOff x="4701147" y="2047231"/>
            <a:chExt cx="734060" cy="363855"/>
          </a:xfrm>
        </p:grpSpPr>
        <p:sp>
          <p:nvSpPr>
            <p:cNvPr id="1406" name="Google Shape;1406;p157"/>
            <p:cNvSpPr/>
            <p:nvPr/>
          </p:nvSpPr>
          <p:spPr>
            <a:xfrm>
              <a:off x="4701147" y="2047231"/>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07" name="Google Shape;1407;p157"/>
            <p:cNvSpPr/>
            <p:nvPr/>
          </p:nvSpPr>
          <p:spPr>
            <a:xfrm>
              <a:off x="4701147" y="2047231"/>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5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748100" rtl="0" algn="l">
              <a:lnSpc>
                <a:spcPct val="100000"/>
              </a:lnSpc>
              <a:spcBef>
                <a:spcPts val="0"/>
              </a:spcBef>
              <a:spcAft>
                <a:spcPts val="0"/>
              </a:spcAft>
              <a:buClr>
                <a:schemeClr val="dk1"/>
              </a:buClr>
              <a:buSzPts val="4400"/>
              <a:buFont typeface="Calibri"/>
              <a:buNone/>
            </a:pPr>
            <a:r>
              <a:rPr lang="en-US"/>
              <a:t>Recap - Max Pooling</a:t>
            </a:r>
            <a:endParaRPr/>
          </a:p>
        </p:txBody>
      </p:sp>
      <p:grpSp>
        <p:nvGrpSpPr>
          <p:cNvPr id="1413" name="Google Shape;1413;p158"/>
          <p:cNvGrpSpPr/>
          <p:nvPr/>
        </p:nvGrpSpPr>
        <p:grpSpPr>
          <a:xfrm>
            <a:off x="8828766" y="2437217"/>
            <a:ext cx="554566" cy="535093"/>
            <a:chOff x="6621574" y="1827912"/>
            <a:chExt cx="415925" cy="401320"/>
          </a:xfrm>
        </p:grpSpPr>
        <p:sp>
          <p:nvSpPr>
            <p:cNvPr id="1414" name="Google Shape;1414;p158"/>
            <p:cNvSpPr/>
            <p:nvPr/>
          </p:nvSpPr>
          <p:spPr>
            <a:xfrm>
              <a:off x="6626324" y="1832662"/>
              <a:ext cx="410845" cy="396240"/>
            </a:xfrm>
            <a:custGeom>
              <a:rect b="b" l="l" r="r" t="t"/>
              <a:pathLst>
                <a:path extrusionOk="0" h="396239" w="410845">
                  <a:moveTo>
                    <a:pt x="410774" y="396199"/>
                  </a:moveTo>
                  <a:lnTo>
                    <a:pt x="0" y="396199"/>
                  </a:lnTo>
                  <a:lnTo>
                    <a:pt x="0" y="0"/>
                  </a:lnTo>
                  <a:lnTo>
                    <a:pt x="410774" y="0"/>
                  </a:lnTo>
                  <a:lnTo>
                    <a:pt x="410774" y="396199"/>
                  </a:lnTo>
                  <a:close/>
                </a:path>
              </a:pathLst>
            </a:custGeom>
            <a:solidFill>
              <a:srgbClr val="D9EA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15" name="Google Shape;1415;p158"/>
            <p:cNvSpPr/>
            <p:nvPr/>
          </p:nvSpPr>
          <p:spPr>
            <a:xfrm>
              <a:off x="6621574" y="1827912"/>
              <a:ext cx="415925" cy="401320"/>
            </a:xfrm>
            <a:custGeom>
              <a:rect b="b" l="l" r="r" t="t"/>
              <a:pathLst>
                <a:path extrusionOk="0" h="401319" w="415925">
                  <a:moveTo>
                    <a:pt x="4749" y="0"/>
                  </a:moveTo>
                  <a:lnTo>
                    <a:pt x="4749" y="396199"/>
                  </a:lnTo>
                </a:path>
                <a:path extrusionOk="0" h="401319" w="415925">
                  <a:moveTo>
                    <a:pt x="415524" y="0"/>
                  </a:moveTo>
                  <a:lnTo>
                    <a:pt x="415524" y="396199"/>
                  </a:lnTo>
                </a:path>
                <a:path extrusionOk="0" h="401319" w="415925">
                  <a:moveTo>
                    <a:pt x="0" y="4749"/>
                  </a:moveTo>
                  <a:lnTo>
                    <a:pt x="410774" y="4749"/>
                  </a:lnTo>
                </a:path>
                <a:path extrusionOk="0" h="401319" w="415925">
                  <a:moveTo>
                    <a:pt x="0" y="400949"/>
                  </a:moveTo>
                  <a:lnTo>
                    <a:pt x="410774" y="40094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416" name="Google Shape;1416;p158"/>
          <p:cNvSpPr txBox="1"/>
          <p:nvPr/>
        </p:nvSpPr>
        <p:spPr>
          <a:xfrm>
            <a:off x="8835100" y="2443550"/>
            <a:ext cx="547793" cy="393335"/>
          </a:xfrm>
          <a:prstGeom prst="rect">
            <a:avLst/>
          </a:prstGeom>
          <a:noFill/>
          <a:ln>
            <a:noFill/>
          </a:ln>
        </p:spPr>
        <p:txBody>
          <a:bodyPr anchorCtr="0" anchor="t" bIns="0" lIns="0" spcFirstLastPara="1" rIns="0" wrap="square" tIns="104975">
            <a:spAutoFit/>
          </a:bodyPr>
          <a:lstStyle/>
          <a:p>
            <a:pPr indent="0" lvl="0" marL="114297" marR="0" rtl="0" algn="l">
              <a:spcBef>
                <a:spcPts val="0"/>
              </a:spcBef>
              <a:spcAft>
                <a:spcPts val="0"/>
              </a:spcAft>
              <a:buNone/>
            </a:pPr>
            <a:r>
              <a:rPr lang="en-US" sz="1867">
                <a:solidFill>
                  <a:schemeClr val="dk1"/>
                </a:solidFill>
                <a:latin typeface="Arial"/>
                <a:ea typeface="Arial"/>
                <a:cs typeface="Arial"/>
                <a:sym typeface="Arial"/>
              </a:rPr>
              <a:t>5</a:t>
            </a:r>
            <a:endParaRPr sz="1867">
              <a:solidFill>
                <a:schemeClr val="dk1"/>
              </a:solidFill>
              <a:latin typeface="Arial"/>
              <a:ea typeface="Arial"/>
              <a:cs typeface="Arial"/>
              <a:sym typeface="Arial"/>
            </a:endParaRPr>
          </a:p>
        </p:txBody>
      </p:sp>
      <p:graphicFrame>
        <p:nvGraphicFramePr>
          <p:cNvPr id="1417" name="Google Shape;1417;p158"/>
          <p:cNvGraphicFramePr/>
          <p:nvPr/>
        </p:nvGraphicFramePr>
        <p:xfrm>
          <a:off x="2401483" y="1924256"/>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18" name="Google Shape;1418;p158"/>
          <p:cNvSpPr txBox="1"/>
          <p:nvPr/>
        </p:nvSpPr>
        <p:spPr>
          <a:xfrm>
            <a:off x="3270001" y="42749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419" name="Google Shape;1419;p158"/>
          <p:cNvSpPr txBox="1"/>
          <p:nvPr/>
        </p:nvSpPr>
        <p:spPr>
          <a:xfrm>
            <a:off x="5867929" y="4274951"/>
            <a:ext cx="177884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Pool size = 2 x 2</a:t>
            </a:r>
            <a:endParaRPr sz="1867">
              <a:solidFill>
                <a:schemeClr val="dk1"/>
              </a:solidFill>
              <a:latin typeface="Arial"/>
              <a:ea typeface="Arial"/>
              <a:cs typeface="Arial"/>
              <a:sym typeface="Arial"/>
            </a:endParaRPr>
          </a:p>
        </p:txBody>
      </p:sp>
      <p:grpSp>
        <p:nvGrpSpPr>
          <p:cNvPr id="1420" name="Google Shape;1420;p158"/>
          <p:cNvGrpSpPr/>
          <p:nvPr/>
        </p:nvGrpSpPr>
        <p:grpSpPr>
          <a:xfrm>
            <a:off x="6268196" y="2729643"/>
            <a:ext cx="978747" cy="485140"/>
            <a:chOff x="4701147" y="2047231"/>
            <a:chExt cx="734060" cy="363855"/>
          </a:xfrm>
        </p:grpSpPr>
        <p:sp>
          <p:nvSpPr>
            <p:cNvPr id="1421" name="Google Shape;1421;p158"/>
            <p:cNvSpPr/>
            <p:nvPr/>
          </p:nvSpPr>
          <p:spPr>
            <a:xfrm>
              <a:off x="4701147" y="2047231"/>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22" name="Google Shape;1422;p158"/>
            <p:cNvSpPr/>
            <p:nvPr/>
          </p:nvSpPr>
          <p:spPr>
            <a:xfrm>
              <a:off x="4701147" y="2047231"/>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5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748100" rtl="0" algn="l">
              <a:lnSpc>
                <a:spcPct val="100000"/>
              </a:lnSpc>
              <a:spcBef>
                <a:spcPts val="0"/>
              </a:spcBef>
              <a:spcAft>
                <a:spcPts val="0"/>
              </a:spcAft>
              <a:buClr>
                <a:schemeClr val="dk1"/>
              </a:buClr>
              <a:buSzPts val="4400"/>
              <a:buFont typeface="Calibri"/>
              <a:buNone/>
            </a:pPr>
            <a:r>
              <a:rPr lang="en-US"/>
              <a:t>Recap - Max Pooling</a:t>
            </a:r>
            <a:endParaRPr/>
          </a:p>
        </p:txBody>
      </p:sp>
      <p:sp>
        <p:nvSpPr>
          <p:cNvPr id="1428" name="Google Shape;1428;p159"/>
          <p:cNvSpPr txBox="1"/>
          <p:nvPr/>
        </p:nvSpPr>
        <p:spPr>
          <a:xfrm>
            <a:off x="8835100" y="2443550"/>
            <a:ext cx="547793" cy="393335"/>
          </a:xfrm>
          <a:prstGeom prst="rect">
            <a:avLst/>
          </a:prstGeom>
          <a:noFill/>
          <a:ln cap="flat" cmpd="sng" w="9525">
            <a:solidFill>
              <a:srgbClr val="9E9E9E"/>
            </a:solidFill>
            <a:prstDash val="solid"/>
            <a:round/>
            <a:headEnd len="sm" w="sm" type="none"/>
            <a:tailEnd len="sm" w="sm" type="none"/>
          </a:ln>
        </p:spPr>
        <p:txBody>
          <a:bodyPr anchorCtr="0" anchor="t" bIns="0" lIns="0" spcFirstLastPara="1" rIns="0" wrap="square" tIns="104975">
            <a:spAutoFit/>
          </a:bodyPr>
          <a:lstStyle/>
          <a:p>
            <a:pPr indent="0" lvl="0" marL="114297" marR="0" rtl="0" algn="l">
              <a:spcBef>
                <a:spcPts val="0"/>
              </a:spcBef>
              <a:spcAft>
                <a:spcPts val="0"/>
              </a:spcAft>
              <a:buNone/>
            </a:pPr>
            <a:r>
              <a:rPr lang="en-US" sz="1867">
                <a:solidFill>
                  <a:schemeClr val="dk1"/>
                </a:solidFill>
                <a:latin typeface="Arial"/>
                <a:ea typeface="Arial"/>
                <a:cs typeface="Arial"/>
                <a:sym typeface="Arial"/>
              </a:rPr>
              <a:t>5</a:t>
            </a:r>
            <a:endParaRPr sz="1867">
              <a:solidFill>
                <a:schemeClr val="dk1"/>
              </a:solidFill>
              <a:latin typeface="Arial"/>
              <a:ea typeface="Arial"/>
              <a:cs typeface="Arial"/>
              <a:sym typeface="Arial"/>
            </a:endParaRPr>
          </a:p>
        </p:txBody>
      </p:sp>
      <p:sp>
        <p:nvSpPr>
          <p:cNvPr id="1429" name="Google Shape;1429;p159"/>
          <p:cNvSpPr txBox="1"/>
          <p:nvPr/>
        </p:nvSpPr>
        <p:spPr>
          <a:xfrm>
            <a:off x="9382800" y="2443550"/>
            <a:ext cx="547793" cy="393335"/>
          </a:xfrm>
          <a:prstGeom prst="rect">
            <a:avLst/>
          </a:prstGeom>
          <a:solidFill>
            <a:srgbClr val="D9EAD3"/>
          </a:solidFill>
          <a:ln cap="flat" cmpd="sng" w="9525">
            <a:solidFill>
              <a:srgbClr val="9E9E9E"/>
            </a:solidFill>
            <a:prstDash val="solid"/>
            <a:round/>
            <a:headEnd len="sm" w="sm" type="none"/>
            <a:tailEnd len="sm" w="sm" type="none"/>
          </a:ln>
        </p:spPr>
        <p:txBody>
          <a:bodyPr anchorCtr="0" anchor="t" bIns="0" lIns="0" spcFirstLastPara="1" rIns="0" wrap="square" tIns="104975">
            <a:spAutoFit/>
          </a:bodyPr>
          <a:lstStyle/>
          <a:p>
            <a:pPr indent="0" lvl="0" marL="114297" marR="0" rtl="0" algn="l">
              <a:spcBef>
                <a:spcPts val="0"/>
              </a:spcBef>
              <a:spcAft>
                <a:spcPts val="0"/>
              </a:spcAft>
              <a:buNone/>
            </a:pPr>
            <a:r>
              <a:rPr lang="en-US" sz="1867">
                <a:solidFill>
                  <a:schemeClr val="dk1"/>
                </a:solidFill>
                <a:latin typeface="Arial"/>
                <a:ea typeface="Arial"/>
                <a:cs typeface="Arial"/>
                <a:sym typeface="Arial"/>
              </a:rPr>
              <a:t>11</a:t>
            </a:r>
            <a:endParaRPr sz="1867">
              <a:solidFill>
                <a:schemeClr val="dk1"/>
              </a:solidFill>
              <a:latin typeface="Arial"/>
              <a:ea typeface="Arial"/>
              <a:cs typeface="Arial"/>
              <a:sym typeface="Arial"/>
            </a:endParaRPr>
          </a:p>
        </p:txBody>
      </p:sp>
      <p:graphicFrame>
        <p:nvGraphicFramePr>
          <p:cNvPr id="1430" name="Google Shape;1430;p159"/>
          <p:cNvGraphicFramePr/>
          <p:nvPr/>
        </p:nvGraphicFramePr>
        <p:xfrm>
          <a:off x="2401483" y="1924256"/>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1" name="Google Shape;1431;p159"/>
          <p:cNvSpPr txBox="1"/>
          <p:nvPr/>
        </p:nvSpPr>
        <p:spPr>
          <a:xfrm>
            <a:off x="3270001" y="42749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432" name="Google Shape;1432;p159"/>
          <p:cNvSpPr txBox="1"/>
          <p:nvPr/>
        </p:nvSpPr>
        <p:spPr>
          <a:xfrm>
            <a:off x="5867929" y="4274951"/>
            <a:ext cx="177884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Pool size = 2 x 2</a:t>
            </a:r>
            <a:endParaRPr sz="1867">
              <a:solidFill>
                <a:schemeClr val="dk1"/>
              </a:solidFill>
              <a:latin typeface="Arial"/>
              <a:ea typeface="Arial"/>
              <a:cs typeface="Arial"/>
              <a:sym typeface="Arial"/>
            </a:endParaRPr>
          </a:p>
        </p:txBody>
      </p:sp>
      <p:grpSp>
        <p:nvGrpSpPr>
          <p:cNvPr id="1433" name="Google Shape;1433;p159"/>
          <p:cNvGrpSpPr/>
          <p:nvPr/>
        </p:nvGrpSpPr>
        <p:grpSpPr>
          <a:xfrm>
            <a:off x="6268196" y="2729643"/>
            <a:ext cx="978747" cy="485140"/>
            <a:chOff x="4701147" y="2047231"/>
            <a:chExt cx="734060" cy="363855"/>
          </a:xfrm>
        </p:grpSpPr>
        <p:sp>
          <p:nvSpPr>
            <p:cNvPr id="1434" name="Google Shape;1434;p159"/>
            <p:cNvSpPr/>
            <p:nvPr/>
          </p:nvSpPr>
          <p:spPr>
            <a:xfrm>
              <a:off x="4701147" y="2047231"/>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35" name="Google Shape;1435;p159"/>
            <p:cNvSpPr/>
            <p:nvPr/>
          </p:nvSpPr>
          <p:spPr>
            <a:xfrm>
              <a:off x="4701147" y="2047231"/>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nvSpPr>
        <p:spPr>
          <a:xfrm>
            <a:off x="1983639" y="450417"/>
            <a:ext cx="8210973" cy="59155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3733">
                <a:solidFill>
                  <a:srgbClr val="FF0000"/>
                </a:solidFill>
                <a:latin typeface="Roboto"/>
                <a:ea typeface="Roboto"/>
                <a:cs typeface="Roboto"/>
                <a:sym typeface="Roboto"/>
              </a:rPr>
              <a:t>Recap on problems in Computer Vision</a:t>
            </a:r>
            <a:endParaRPr sz="3733">
              <a:solidFill>
                <a:schemeClr val="dk1"/>
              </a:solidFill>
              <a:latin typeface="Roboto"/>
              <a:ea typeface="Roboto"/>
              <a:cs typeface="Roboto"/>
              <a:sym typeface="Roboto"/>
            </a:endParaRPr>
          </a:p>
        </p:txBody>
      </p:sp>
      <p:pic>
        <p:nvPicPr>
          <p:cNvPr id="183" name="Google Shape;183;p16"/>
          <p:cNvPicPr preferRelativeResize="0"/>
          <p:nvPr/>
        </p:nvPicPr>
        <p:blipFill rotWithShape="1">
          <a:blip r:embed="rId3">
            <a:alphaModFix/>
          </a:blip>
          <a:srcRect b="0" l="0" r="0" t="0"/>
          <a:stretch/>
        </p:blipFill>
        <p:spPr>
          <a:xfrm>
            <a:off x="5363401" y="1456478"/>
            <a:ext cx="5949932" cy="3945033"/>
          </a:xfrm>
          <a:prstGeom prst="rect">
            <a:avLst/>
          </a:prstGeom>
          <a:noFill/>
          <a:ln>
            <a:noFill/>
          </a:ln>
        </p:spPr>
      </p:pic>
      <p:sp>
        <p:nvSpPr>
          <p:cNvPr id="184" name="Google Shape;184;p16"/>
          <p:cNvSpPr txBox="1"/>
          <p:nvPr/>
        </p:nvSpPr>
        <p:spPr>
          <a:xfrm>
            <a:off x="549567" y="2050774"/>
            <a:ext cx="4269740" cy="744349"/>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a:t>
            </a:r>
            <a:r>
              <a:rPr b="1" lang="en-US" sz="2400">
                <a:solidFill>
                  <a:schemeClr val="dk1"/>
                </a:solidFill>
                <a:latin typeface="Roboto"/>
                <a:ea typeface="Roboto"/>
                <a:cs typeface="Roboto"/>
                <a:sym typeface="Roboto"/>
              </a:rPr>
              <a:t>What </a:t>
            </a:r>
            <a:r>
              <a:rPr lang="en-US" sz="2400">
                <a:solidFill>
                  <a:schemeClr val="dk1"/>
                </a:solidFill>
                <a:latin typeface="Roboto"/>
                <a:ea typeface="Roboto"/>
                <a:cs typeface="Roboto"/>
                <a:sym typeface="Roboto"/>
              </a:rPr>
              <a:t>are the objects present  in the image? </a:t>
            </a:r>
            <a:r>
              <a:rPr b="1" lang="en-US" sz="2400">
                <a:solidFill>
                  <a:schemeClr val="dk1"/>
                </a:solidFill>
                <a:latin typeface="Roboto"/>
                <a:ea typeface="Roboto"/>
                <a:cs typeface="Roboto"/>
                <a:sym typeface="Roboto"/>
              </a:rPr>
              <a:t>Where </a:t>
            </a:r>
            <a:r>
              <a:rPr lang="en-US" sz="2400">
                <a:solidFill>
                  <a:schemeClr val="dk1"/>
                </a:solidFill>
                <a:latin typeface="Roboto"/>
                <a:ea typeface="Roboto"/>
                <a:cs typeface="Roboto"/>
                <a:sym typeface="Roboto"/>
              </a:rPr>
              <a:t>are they?</a:t>
            </a:r>
            <a:endParaRPr sz="2400">
              <a:solidFill>
                <a:schemeClr val="dk1"/>
              </a:solidFill>
              <a:latin typeface="Roboto"/>
              <a:ea typeface="Roboto"/>
              <a:cs typeface="Roboto"/>
              <a:sym typeface="Robo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60"/>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748100" rtl="0" algn="l">
              <a:lnSpc>
                <a:spcPct val="100000"/>
              </a:lnSpc>
              <a:spcBef>
                <a:spcPts val="0"/>
              </a:spcBef>
              <a:spcAft>
                <a:spcPts val="0"/>
              </a:spcAft>
              <a:buClr>
                <a:schemeClr val="dk1"/>
              </a:buClr>
              <a:buSzPts val="4400"/>
              <a:buFont typeface="Calibri"/>
              <a:buNone/>
            </a:pPr>
            <a:r>
              <a:rPr lang="en-US"/>
              <a:t>Recap - Max Pooling</a:t>
            </a:r>
            <a:endParaRPr/>
          </a:p>
        </p:txBody>
      </p:sp>
      <p:sp>
        <p:nvSpPr>
          <p:cNvPr id="1441" name="Google Shape;1441;p160"/>
          <p:cNvSpPr/>
          <p:nvPr/>
        </p:nvSpPr>
        <p:spPr>
          <a:xfrm>
            <a:off x="8828766" y="2437217"/>
            <a:ext cx="1108287" cy="1069340"/>
          </a:xfrm>
          <a:custGeom>
            <a:rect b="b" l="l" r="r" t="t"/>
            <a:pathLst>
              <a:path extrusionOk="0" h="802005" w="831215">
                <a:moveTo>
                  <a:pt x="4749" y="0"/>
                </a:moveTo>
                <a:lnTo>
                  <a:pt x="4749" y="801899"/>
                </a:lnTo>
              </a:path>
              <a:path extrusionOk="0" h="802005" w="831215">
                <a:moveTo>
                  <a:pt x="415524" y="0"/>
                </a:moveTo>
                <a:lnTo>
                  <a:pt x="415524" y="801899"/>
                </a:lnTo>
              </a:path>
              <a:path extrusionOk="0" h="802005" w="831215">
                <a:moveTo>
                  <a:pt x="0" y="4749"/>
                </a:moveTo>
                <a:lnTo>
                  <a:pt x="831049" y="4749"/>
                </a:lnTo>
              </a:path>
              <a:path extrusionOk="0" h="802005" w="831215">
                <a:moveTo>
                  <a:pt x="0" y="400949"/>
                </a:moveTo>
                <a:lnTo>
                  <a:pt x="831049" y="40094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42" name="Google Shape;1442;p160"/>
          <p:cNvSpPr txBox="1"/>
          <p:nvPr/>
        </p:nvSpPr>
        <p:spPr>
          <a:xfrm>
            <a:off x="8835100" y="2443550"/>
            <a:ext cx="547793" cy="393335"/>
          </a:xfrm>
          <a:prstGeom prst="rect">
            <a:avLst/>
          </a:prstGeom>
          <a:noFill/>
          <a:ln cap="flat" cmpd="sng" w="9525">
            <a:solidFill>
              <a:srgbClr val="9E9E9E"/>
            </a:solidFill>
            <a:prstDash val="solid"/>
            <a:round/>
            <a:headEnd len="sm" w="sm" type="none"/>
            <a:tailEnd len="sm" w="sm" type="none"/>
          </a:ln>
        </p:spPr>
        <p:txBody>
          <a:bodyPr anchorCtr="0" anchor="t" bIns="0" lIns="0" spcFirstLastPara="1" rIns="0" wrap="square" tIns="104975">
            <a:spAutoFit/>
          </a:bodyPr>
          <a:lstStyle/>
          <a:p>
            <a:pPr indent="0" lvl="0" marL="114297" marR="0" rtl="0" algn="l">
              <a:spcBef>
                <a:spcPts val="0"/>
              </a:spcBef>
              <a:spcAft>
                <a:spcPts val="0"/>
              </a:spcAft>
              <a:buNone/>
            </a:pPr>
            <a:r>
              <a:rPr lang="en-US" sz="1867">
                <a:solidFill>
                  <a:schemeClr val="dk1"/>
                </a:solidFill>
                <a:latin typeface="Arial"/>
                <a:ea typeface="Arial"/>
                <a:cs typeface="Arial"/>
                <a:sym typeface="Arial"/>
              </a:rPr>
              <a:t>5</a:t>
            </a:r>
            <a:endParaRPr sz="1867">
              <a:solidFill>
                <a:schemeClr val="dk1"/>
              </a:solidFill>
              <a:latin typeface="Arial"/>
              <a:ea typeface="Arial"/>
              <a:cs typeface="Arial"/>
              <a:sym typeface="Arial"/>
            </a:endParaRPr>
          </a:p>
        </p:txBody>
      </p:sp>
      <p:sp>
        <p:nvSpPr>
          <p:cNvPr id="1443" name="Google Shape;1443;p160"/>
          <p:cNvSpPr txBox="1"/>
          <p:nvPr/>
        </p:nvSpPr>
        <p:spPr>
          <a:xfrm>
            <a:off x="9382800" y="2443550"/>
            <a:ext cx="547793" cy="393335"/>
          </a:xfrm>
          <a:prstGeom prst="rect">
            <a:avLst/>
          </a:prstGeom>
          <a:noFill/>
          <a:ln cap="flat" cmpd="sng" w="9525">
            <a:solidFill>
              <a:srgbClr val="9E9E9E"/>
            </a:solidFill>
            <a:prstDash val="solid"/>
            <a:round/>
            <a:headEnd len="sm" w="sm" type="none"/>
            <a:tailEnd len="sm" w="sm" type="none"/>
          </a:ln>
        </p:spPr>
        <p:txBody>
          <a:bodyPr anchorCtr="0" anchor="t" bIns="0" lIns="0" spcFirstLastPara="1" rIns="0" wrap="square" tIns="104975">
            <a:spAutoFit/>
          </a:bodyPr>
          <a:lstStyle/>
          <a:p>
            <a:pPr indent="0" lvl="0" marL="114297" marR="0" rtl="0" algn="l">
              <a:spcBef>
                <a:spcPts val="0"/>
              </a:spcBef>
              <a:spcAft>
                <a:spcPts val="0"/>
              </a:spcAft>
              <a:buNone/>
            </a:pPr>
            <a:r>
              <a:rPr lang="en-US" sz="1867">
                <a:solidFill>
                  <a:schemeClr val="dk1"/>
                </a:solidFill>
                <a:latin typeface="Arial"/>
                <a:ea typeface="Arial"/>
                <a:cs typeface="Arial"/>
                <a:sym typeface="Arial"/>
              </a:rPr>
              <a:t>11</a:t>
            </a:r>
            <a:endParaRPr sz="1867">
              <a:solidFill>
                <a:schemeClr val="dk1"/>
              </a:solidFill>
              <a:latin typeface="Arial"/>
              <a:ea typeface="Arial"/>
              <a:cs typeface="Arial"/>
              <a:sym typeface="Arial"/>
            </a:endParaRPr>
          </a:p>
        </p:txBody>
      </p:sp>
      <p:sp>
        <p:nvSpPr>
          <p:cNvPr id="1444" name="Google Shape;1444;p160"/>
          <p:cNvSpPr txBox="1"/>
          <p:nvPr/>
        </p:nvSpPr>
        <p:spPr>
          <a:xfrm>
            <a:off x="8835100" y="2971816"/>
            <a:ext cx="547793" cy="393335"/>
          </a:xfrm>
          <a:prstGeom prst="rect">
            <a:avLst/>
          </a:prstGeom>
          <a:solidFill>
            <a:srgbClr val="D9EAD3"/>
          </a:solidFill>
          <a:ln cap="flat" cmpd="sng" w="9525">
            <a:solidFill>
              <a:srgbClr val="9E9E9E"/>
            </a:solidFill>
            <a:prstDash val="solid"/>
            <a:round/>
            <a:headEnd len="sm" w="sm" type="none"/>
            <a:tailEnd len="sm" w="sm" type="none"/>
          </a:ln>
        </p:spPr>
        <p:txBody>
          <a:bodyPr anchorCtr="0" anchor="t" bIns="0" lIns="0" spcFirstLastPara="1" rIns="0" wrap="square" tIns="104975">
            <a:spAutoFit/>
          </a:bodyPr>
          <a:lstStyle/>
          <a:p>
            <a:pPr indent="0" lvl="0" marL="114297" marR="0" rtl="0" algn="l">
              <a:spcBef>
                <a:spcPts val="0"/>
              </a:spcBef>
              <a:spcAft>
                <a:spcPts val="0"/>
              </a:spcAft>
              <a:buNone/>
            </a:pPr>
            <a:r>
              <a:rPr lang="en-US" sz="1867">
                <a:solidFill>
                  <a:schemeClr val="dk1"/>
                </a:solidFill>
                <a:latin typeface="Arial"/>
                <a:ea typeface="Arial"/>
                <a:cs typeface="Arial"/>
                <a:sym typeface="Arial"/>
              </a:rPr>
              <a:t>10</a:t>
            </a:r>
            <a:endParaRPr sz="1867">
              <a:solidFill>
                <a:schemeClr val="dk1"/>
              </a:solidFill>
              <a:latin typeface="Arial"/>
              <a:ea typeface="Arial"/>
              <a:cs typeface="Arial"/>
              <a:sym typeface="Arial"/>
            </a:endParaRPr>
          </a:p>
        </p:txBody>
      </p:sp>
      <p:graphicFrame>
        <p:nvGraphicFramePr>
          <p:cNvPr id="1445" name="Google Shape;1445;p160"/>
          <p:cNvGraphicFramePr/>
          <p:nvPr/>
        </p:nvGraphicFramePr>
        <p:xfrm>
          <a:off x="2401483" y="1924256"/>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6" name="Google Shape;1446;p160"/>
          <p:cNvSpPr txBox="1"/>
          <p:nvPr/>
        </p:nvSpPr>
        <p:spPr>
          <a:xfrm>
            <a:off x="3270001" y="42749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447" name="Google Shape;1447;p160"/>
          <p:cNvSpPr txBox="1"/>
          <p:nvPr/>
        </p:nvSpPr>
        <p:spPr>
          <a:xfrm>
            <a:off x="5867929" y="4274951"/>
            <a:ext cx="177884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Pool size = 2 x 2</a:t>
            </a:r>
            <a:endParaRPr sz="1867">
              <a:solidFill>
                <a:schemeClr val="dk1"/>
              </a:solidFill>
              <a:latin typeface="Arial"/>
              <a:ea typeface="Arial"/>
              <a:cs typeface="Arial"/>
              <a:sym typeface="Arial"/>
            </a:endParaRPr>
          </a:p>
        </p:txBody>
      </p:sp>
      <p:grpSp>
        <p:nvGrpSpPr>
          <p:cNvPr id="1448" name="Google Shape;1448;p160"/>
          <p:cNvGrpSpPr/>
          <p:nvPr/>
        </p:nvGrpSpPr>
        <p:grpSpPr>
          <a:xfrm>
            <a:off x="6268196" y="2729643"/>
            <a:ext cx="978747" cy="485140"/>
            <a:chOff x="4701147" y="2047231"/>
            <a:chExt cx="734060" cy="363855"/>
          </a:xfrm>
        </p:grpSpPr>
        <p:sp>
          <p:nvSpPr>
            <p:cNvPr id="1449" name="Google Shape;1449;p160"/>
            <p:cNvSpPr/>
            <p:nvPr/>
          </p:nvSpPr>
          <p:spPr>
            <a:xfrm>
              <a:off x="4701147" y="2047231"/>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50" name="Google Shape;1450;p160"/>
            <p:cNvSpPr/>
            <p:nvPr/>
          </p:nvSpPr>
          <p:spPr>
            <a:xfrm>
              <a:off x="4701147" y="2047231"/>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61"/>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748100" rtl="0" algn="l">
              <a:lnSpc>
                <a:spcPct val="100000"/>
              </a:lnSpc>
              <a:spcBef>
                <a:spcPts val="0"/>
              </a:spcBef>
              <a:spcAft>
                <a:spcPts val="0"/>
              </a:spcAft>
              <a:buClr>
                <a:schemeClr val="dk1"/>
              </a:buClr>
              <a:buSzPts val="4400"/>
              <a:buFont typeface="Calibri"/>
              <a:buNone/>
            </a:pPr>
            <a:r>
              <a:rPr lang="en-US"/>
              <a:t>Recap - Max Pooling</a:t>
            </a:r>
            <a:endParaRPr/>
          </a:p>
        </p:txBody>
      </p:sp>
      <p:graphicFrame>
        <p:nvGraphicFramePr>
          <p:cNvPr id="1456" name="Google Shape;1456;p161"/>
          <p:cNvGraphicFramePr/>
          <p:nvPr/>
        </p:nvGraphicFramePr>
        <p:xfrm>
          <a:off x="8828750" y="2437200"/>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graphicFrame>
        <p:nvGraphicFramePr>
          <p:cNvPr id="1457" name="Google Shape;1457;p161"/>
          <p:cNvGraphicFramePr/>
          <p:nvPr/>
        </p:nvGraphicFramePr>
        <p:xfrm>
          <a:off x="2401483" y="1924256"/>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sp>
        <p:nvSpPr>
          <p:cNvPr id="1458" name="Google Shape;1458;p161"/>
          <p:cNvSpPr txBox="1"/>
          <p:nvPr/>
        </p:nvSpPr>
        <p:spPr>
          <a:xfrm>
            <a:off x="3270001" y="42749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459" name="Google Shape;1459;p161"/>
          <p:cNvSpPr txBox="1"/>
          <p:nvPr/>
        </p:nvSpPr>
        <p:spPr>
          <a:xfrm>
            <a:off x="5867929" y="4274951"/>
            <a:ext cx="177884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Pool size = 2 x 2</a:t>
            </a:r>
            <a:endParaRPr sz="1867">
              <a:solidFill>
                <a:schemeClr val="dk1"/>
              </a:solidFill>
              <a:latin typeface="Arial"/>
              <a:ea typeface="Arial"/>
              <a:cs typeface="Arial"/>
              <a:sym typeface="Arial"/>
            </a:endParaRPr>
          </a:p>
        </p:txBody>
      </p:sp>
      <p:grpSp>
        <p:nvGrpSpPr>
          <p:cNvPr id="1460" name="Google Shape;1460;p161"/>
          <p:cNvGrpSpPr/>
          <p:nvPr/>
        </p:nvGrpSpPr>
        <p:grpSpPr>
          <a:xfrm>
            <a:off x="6268196" y="2729643"/>
            <a:ext cx="978747" cy="485140"/>
            <a:chOff x="4701147" y="2047231"/>
            <a:chExt cx="734060" cy="363855"/>
          </a:xfrm>
        </p:grpSpPr>
        <p:sp>
          <p:nvSpPr>
            <p:cNvPr id="1461" name="Google Shape;1461;p161"/>
            <p:cNvSpPr/>
            <p:nvPr/>
          </p:nvSpPr>
          <p:spPr>
            <a:xfrm>
              <a:off x="4701147" y="2047231"/>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62" name="Google Shape;1462;p161"/>
            <p:cNvSpPr/>
            <p:nvPr/>
          </p:nvSpPr>
          <p:spPr>
            <a:xfrm>
              <a:off x="4701147" y="2047231"/>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463" name="Google Shape;1463;p161"/>
          <p:cNvSpPr txBox="1"/>
          <p:nvPr/>
        </p:nvSpPr>
        <p:spPr>
          <a:xfrm>
            <a:off x="9109034" y="42749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62"/>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057349" rtl="0" algn="l">
              <a:lnSpc>
                <a:spcPct val="100000"/>
              </a:lnSpc>
              <a:spcBef>
                <a:spcPts val="0"/>
              </a:spcBef>
              <a:spcAft>
                <a:spcPts val="0"/>
              </a:spcAft>
              <a:buClr>
                <a:schemeClr val="dk1"/>
              </a:buClr>
              <a:buSzPts val="4400"/>
              <a:buFont typeface="Calibri"/>
              <a:buNone/>
            </a:pPr>
            <a:r>
              <a:rPr lang="en-US"/>
              <a:t>Method 1: Simple idea for UnPooling</a:t>
            </a:r>
            <a:endParaRPr/>
          </a:p>
        </p:txBody>
      </p:sp>
      <p:graphicFrame>
        <p:nvGraphicFramePr>
          <p:cNvPr id="1469" name="Google Shape;1469;p162"/>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70" name="Google Shape;1470;p162"/>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471" name="Google Shape;1471;p162"/>
          <p:cNvGrpSpPr/>
          <p:nvPr/>
        </p:nvGrpSpPr>
        <p:grpSpPr>
          <a:xfrm>
            <a:off x="4620496" y="3022209"/>
            <a:ext cx="978747" cy="485140"/>
            <a:chOff x="3465372" y="2266656"/>
            <a:chExt cx="734060" cy="363855"/>
          </a:xfrm>
        </p:grpSpPr>
        <p:sp>
          <p:nvSpPr>
            <p:cNvPr id="1472" name="Google Shape;1472;p162"/>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73" name="Google Shape;1473;p162"/>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474" name="Google Shape;1474;p162"/>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graphicFrame>
        <p:nvGraphicFramePr>
          <p:cNvPr id="1479" name="Google Shape;1479;p163"/>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480" name="Google Shape;1480;p163"/>
          <p:cNvGraphicFramePr/>
          <p:nvPr/>
        </p:nvGraphicFramePr>
        <p:xfrm>
          <a:off x="8009050" y="1887623"/>
          <a:ext cx="3000000" cy="3000000"/>
        </p:xfrm>
        <a:graphic>
          <a:graphicData uri="http://schemas.openxmlformats.org/drawingml/2006/table">
            <a:tbl>
              <a:tblPr bandRow="1" firstRow="1">
                <a:noFill/>
                <a:tableStyleId>{3C1B52D4-62BF-48E3-8983-B14667D33490}</a:tableStyleId>
              </a:tblPr>
              <a:tblGrid>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
        <p:nvSpPr>
          <p:cNvPr id="1481" name="Google Shape;1481;p163"/>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482" name="Google Shape;1482;p163"/>
          <p:cNvGrpSpPr/>
          <p:nvPr/>
        </p:nvGrpSpPr>
        <p:grpSpPr>
          <a:xfrm>
            <a:off x="4620496" y="3022209"/>
            <a:ext cx="978747" cy="485140"/>
            <a:chOff x="3465372" y="2266656"/>
            <a:chExt cx="734060" cy="363855"/>
          </a:xfrm>
        </p:grpSpPr>
        <p:sp>
          <p:nvSpPr>
            <p:cNvPr id="1483" name="Google Shape;1483;p163"/>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84" name="Google Shape;1484;p163"/>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485" name="Google Shape;1485;p163"/>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486" name="Google Shape;1486;p163"/>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057349" rtl="0" algn="l">
              <a:lnSpc>
                <a:spcPct val="100000"/>
              </a:lnSpc>
              <a:spcBef>
                <a:spcPts val="0"/>
              </a:spcBef>
              <a:spcAft>
                <a:spcPts val="0"/>
              </a:spcAft>
              <a:buClr>
                <a:schemeClr val="dk1"/>
              </a:buClr>
              <a:buSzPts val="4400"/>
              <a:buFont typeface="Calibri"/>
              <a:buNone/>
            </a:pPr>
            <a:r>
              <a:rPr lang="en-US"/>
              <a:t>Method 1: Simple idea for UnPooling</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graphicFrame>
        <p:nvGraphicFramePr>
          <p:cNvPr id="1491" name="Google Shape;1491;p164"/>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492" name="Google Shape;1492;p164"/>
          <p:cNvGraphicFramePr/>
          <p:nvPr/>
        </p:nvGraphicFramePr>
        <p:xfrm>
          <a:off x="8009049" y="18876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
        <p:nvSpPr>
          <p:cNvPr id="1493" name="Google Shape;1493;p164"/>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494" name="Google Shape;1494;p164"/>
          <p:cNvGrpSpPr/>
          <p:nvPr/>
        </p:nvGrpSpPr>
        <p:grpSpPr>
          <a:xfrm>
            <a:off x="4620496" y="3022209"/>
            <a:ext cx="978747" cy="485140"/>
            <a:chOff x="3465372" y="2266656"/>
            <a:chExt cx="734060" cy="363855"/>
          </a:xfrm>
        </p:grpSpPr>
        <p:sp>
          <p:nvSpPr>
            <p:cNvPr id="1495" name="Google Shape;1495;p164"/>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496" name="Google Shape;1496;p164"/>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497" name="Google Shape;1497;p164"/>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498" name="Google Shape;1498;p16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057349" rtl="0" algn="l">
              <a:lnSpc>
                <a:spcPct val="100000"/>
              </a:lnSpc>
              <a:spcBef>
                <a:spcPts val="0"/>
              </a:spcBef>
              <a:spcAft>
                <a:spcPts val="0"/>
              </a:spcAft>
              <a:buClr>
                <a:schemeClr val="dk1"/>
              </a:buClr>
              <a:buSzPts val="4400"/>
              <a:buFont typeface="Calibri"/>
              <a:buNone/>
            </a:pPr>
            <a:r>
              <a:rPr lang="en-US"/>
              <a:t>Method 1: Simple idea for UnPooling</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graphicFrame>
        <p:nvGraphicFramePr>
          <p:cNvPr id="1503" name="Google Shape;1503;p165"/>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504" name="Google Shape;1504;p165"/>
          <p:cNvGraphicFramePr/>
          <p:nvPr/>
        </p:nvGraphicFramePr>
        <p:xfrm>
          <a:off x="8009049" y="18876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gridSpan="2" rowSpan="2">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rowSpan="2" hMerge="1"/>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gridSpan="2" vMerge="1"/>
                <a:tc hMerge="1" vMerge="1"/>
              </a:tr>
            </a:tbl>
          </a:graphicData>
        </a:graphic>
      </p:graphicFrame>
      <p:sp>
        <p:nvSpPr>
          <p:cNvPr id="1505" name="Google Shape;1505;p165"/>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506" name="Google Shape;1506;p165"/>
          <p:cNvGrpSpPr/>
          <p:nvPr/>
        </p:nvGrpSpPr>
        <p:grpSpPr>
          <a:xfrm>
            <a:off x="4620496" y="3022209"/>
            <a:ext cx="978747" cy="485140"/>
            <a:chOff x="3465372" y="2266656"/>
            <a:chExt cx="734060" cy="363855"/>
          </a:xfrm>
        </p:grpSpPr>
        <p:sp>
          <p:nvSpPr>
            <p:cNvPr id="1507" name="Google Shape;1507;p165"/>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508" name="Google Shape;1508;p165"/>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509" name="Google Shape;1509;p165"/>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510" name="Google Shape;1510;p16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057349" rtl="0" algn="l">
              <a:lnSpc>
                <a:spcPct val="100000"/>
              </a:lnSpc>
              <a:spcBef>
                <a:spcPts val="0"/>
              </a:spcBef>
              <a:spcAft>
                <a:spcPts val="0"/>
              </a:spcAft>
              <a:buClr>
                <a:schemeClr val="dk1"/>
              </a:buClr>
              <a:buSzPts val="4400"/>
              <a:buFont typeface="Calibri"/>
              <a:buNone/>
            </a:pPr>
            <a:r>
              <a:rPr lang="en-US"/>
              <a:t>Method 1: Simple idea for UnPooling</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graphicFrame>
        <p:nvGraphicFramePr>
          <p:cNvPr id="1515" name="Google Shape;1515;p166"/>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graphicFrame>
        <p:nvGraphicFramePr>
          <p:cNvPr id="1516" name="Google Shape;1516;p166"/>
          <p:cNvGraphicFramePr/>
          <p:nvPr/>
        </p:nvGraphicFramePr>
        <p:xfrm>
          <a:off x="8009049" y="18876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
        <p:nvSpPr>
          <p:cNvPr id="1517" name="Google Shape;1517;p166"/>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518" name="Google Shape;1518;p166"/>
          <p:cNvGrpSpPr/>
          <p:nvPr/>
        </p:nvGrpSpPr>
        <p:grpSpPr>
          <a:xfrm>
            <a:off x="4620496" y="3022209"/>
            <a:ext cx="978747" cy="485140"/>
            <a:chOff x="3465372" y="2266656"/>
            <a:chExt cx="734060" cy="363855"/>
          </a:xfrm>
        </p:grpSpPr>
        <p:sp>
          <p:nvSpPr>
            <p:cNvPr id="1519" name="Google Shape;1519;p166"/>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520" name="Google Shape;1520;p166"/>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521" name="Google Shape;1521;p166"/>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522" name="Google Shape;1522;p166"/>
          <p:cNvSpPr txBox="1"/>
          <p:nvPr/>
        </p:nvSpPr>
        <p:spPr>
          <a:xfrm>
            <a:off x="8877568"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523" name="Google Shape;1523;p16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057349" rtl="0" algn="l">
              <a:lnSpc>
                <a:spcPct val="100000"/>
              </a:lnSpc>
              <a:spcBef>
                <a:spcPts val="0"/>
              </a:spcBef>
              <a:spcAft>
                <a:spcPts val="0"/>
              </a:spcAft>
              <a:buClr>
                <a:schemeClr val="dk1"/>
              </a:buClr>
              <a:buSzPts val="4400"/>
              <a:buFont typeface="Calibri"/>
              <a:buNone/>
            </a:pPr>
            <a:r>
              <a:rPr lang="en-US"/>
              <a:t>Method 1: Simple idea for UnPooling</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6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516342" rtl="0" algn="l">
              <a:lnSpc>
                <a:spcPct val="100000"/>
              </a:lnSpc>
              <a:spcBef>
                <a:spcPts val="0"/>
              </a:spcBef>
              <a:spcAft>
                <a:spcPts val="0"/>
              </a:spcAft>
              <a:buClr>
                <a:schemeClr val="dk1"/>
              </a:buClr>
              <a:buSzPts val="4400"/>
              <a:buFont typeface="Calibri"/>
              <a:buNone/>
            </a:pPr>
            <a:r>
              <a:rPr lang="en-US"/>
              <a:t>Method 2: Bilinear Interpolation Operation</a:t>
            </a:r>
            <a:endParaRPr/>
          </a:p>
        </p:txBody>
      </p:sp>
      <p:graphicFrame>
        <p:nvGraphicFramePr>
          <p:cNvPr id="1529" name="Google Shape;1529;p167"/>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30" name="Google Shape;1530;p167"/>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531" name="Google Shape;1531;p167"/>
          <p:cNvGrpSpPr/>
          <p:nvPr/>
        </p:nvGrpSpPr>
        <p:grpSpPr>
          <a:xfrm>
            <a:off x="4620496" y="3022209"/>
            <a:ext cx="978747" cy="485140"/>
            <a:chOff x="3465372" y="2266656"/>
            <a:chExt cx="734060" cy="363855"/>
          </a:xfrm>
        </p:grpSpPr>
        <p:sp>
          <p:nvSpPr>
            <p:cNvPr id="1532" name="Google Shape;1532;p167"/>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533" name="Google Shape;1533;p167"/>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534" name="Google Shape;1534;p167"/>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graphicFrame>
        <p:nvGraphicFramePr>
          <p:cNvPr id="1539" name="Google Shape;1539;p168"/>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540" name="Google Shape;1540;p168"/>
          <p:cNvGraphicFramePr/>
          <p:nvPr/>
        </p:nvGraphicFramePr>
        <p:xfrm>
          <a:off x="8009049" y="18876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32550">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
        <p:nvSpPr>
          <p:cNvPr id="1541" name="Google Shape;1541;p168"/>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542" name="Google Shape;1542;p168"/>
          <p:cNvGrpSpPr/>
          <p:nvPr/>
        </p:nvGrpSpPr>
        <p:grpSpPr>
          <a:xfrm>
            <a:off x="4620496" y="3022209"/>
            <a:ext cx="978747" cy="485140"/>
            <a:chOff x="3465372" y="2266656"/>
            <a:chExt cx="734060" cy="363855"/>
          </a:xfrm>
        </p:grpSpPr>
        <p:sp>
          <p:nvSpPr>
            <p:cNvPr id="1543" name="Google Shape;1543;p168"/>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544" name="Google Shape;1544;p168"/>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545" name="Google Shape;1545;p168"/>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546" name="Google Shape;1546;p168"/>
          <p:cNvSpPr txBox="1"/>
          <p:nvPr/>
        </p:nvSpPr>
        <p:spPr>
          <a:xfrm>
            <a:off x="8877568"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547" name="Google Shape;1547;p16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516342" rtl="0" algn="l">
              <a:lnSpc>
                <a:spcPct val="100000"/>
              </a:lnSpc>
              <a:spcBef>
                <a:spcPts val="0"/>
              </a:spcBef>
              <a:spcAft>
                <a:spcPts val="0"/>
              </a:spcAft>
              <a:buClr>
                <a:schemeClr val="dk1"/>
              </a:buClr>
              <a:buSzPts val="4400"/>
              <a:buFont typeface="Calibri"/>
              <a:buNone/>
            </a:pPr>
            <a:r>
              <a:rPr lang="en-US"/>
              <a:t>Method 2: Bilinear Interpolation Operation</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graphicFrame>
        <p:nvGraphicFramePr>
          <p:cNvPr id="1552" name="Google Shape;1552;p169"/>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553" name="Google Shape;1553;p169"/>
          <p:cNvGraphicFramePr/>
          <p:nvPr/>
        </p:nvGraphicFramePr>
        <p:xfrm>
          <a:off x="8009049" y="18876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54" name="Google Shape;1554;p169"/>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555" name="Google Shape;1555;p169"/>
          <p:cNvGrpSpPr/>
          <p:nvPr/>
        </p:nvGrpSpPr>
        <p:grpSpPr>
          <a:xfrm>
            <a:off x="4620496" y="3022209"/>
            <a:ext cx="978747" cy="485140"/>
            <a:chOff x="3465372" y="2266656"/>
            <a:chExt cx="734060" cy="363855"/>
          </a:xfrm>
        </p:grpSpPr>
        <p:sp>
          <p:nvSpPr>
            <p:cNvPr id="1556" name="Google Shape;1556;p169"/>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557" name="Google Shape;1557;p169"/>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558" name="Google Shape;1558;p169"/>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559" name="Google Shape;1559;p169"/>
          <p:cNvSpPr txBox="1"/>
          <p:nvPr/>
        </p:nvSpPr>
        <p:spPr>
          <a:xfrm>
            <a:off x="8877568"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560" name="Google Shape;1560;p16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516342" rtl="0" algn="l">
              <a:lnSpc>
                <a:spcPct val="100000"/>
              </a:lnSpc>
              <a:spcBef>
                <a:spcPts val="0"/>
              </a:spcBef>
              <a:spcAft>
                <a:spcPts val="0"/>
              </a:spcAft>
              <a:buClr>
                <a:schemeClr val="dk1"/>
              </a:buClr>
              <a:buSzPts val="4400"/>
              <a:buFont typeface="Calibri"/>
              <a:buNone/>
            </a:pPr>
            <a:r>
              <a:rPr lang="en-US"/>
              <a:t>Method 2: Bilinear Interpolation Operation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7"/>
          <p:cNvSpPr txBox="1"/>
          <p:nvPr>
            <p:ph type="title"/>
          </p:nvPr>
        </p:nvSpPr>
        <p:spPr>
          <a:xfrm>
            <a:off x="1983639" y="66174"/>
            <a:ext cx="82110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Recap on problems in Computer Vision</a:t>
            </a:r>
            <a:endParaRPr/>
          </a:p>
        </p:txBody>
      </p:sp>
      <p:grpSp>
        <p:nvGrpSpPr>
          <p:cNvPr id="190" name="Google Shape;190;p17"/>
          <p:cNvGrpSpPr/>
          <p:nvPr/>
        </p:nvGrpSpPr>
        <p:grpSpPr>
          <a:xfrm>
            <a:off x="5363400" y="1456477"/>
            <a:ext cx="5949932" cy="3985683"/>
            <a:chOff x="4022550" y="1092358"/>
            <a:chExt cx="4462449" cy="2989262"/>
          </a:xfrm>
        </p:grpSpPr>
        <p:pic>
          <p:nvPicPr>
            <p:cNvPr id="191" name="Google Shape;191;p17"/>
            <p:cNvPicPr preferRelativeResize="0"/>
            <p:nvPr/>
          </p:nvPicPr>
          <p:blipFill rotWithShape="1">
            <a:blip r:embed="rId3">
              <a:alphaModFix/>
            </a:blip>
            <a:srcRect b="0" l="0" r="0" t="0"/>
            <a:stretch/>
          </p:blipFill>
          <p:spPr>
            <a:xfrm>
              <a:off x="4022550" y="1092358"/>
              <a:ext cx="4462449" cy="2958775"/>
            </a:xfrm>
            <a:prstGeom prst="rect">
              <a:avLst/>
            </a:prstGeom>
            <a:noFill/>
            <a:ln>
              <a:noFill/>
            </a:ln>
          </p:spPr>
        </p:pic>
        <p:sp>
          <p:nvSpPr>
            <p:cNvPr id="192" name="Google Shape;192;p17"/>
            <p:cNvSpPr/>
            <p:nvPr/>
          </p:nvSpPr>
          <p:spPr>
            <a:xfrm>
              <a:off x="4473575" y="1886425"/>
              <a:ext cx="1794510" cy="2195195"/>
            </a:xfrm>
            <a:custGeom>
              <a:rect b="b" l="l" r="r" t="t"/>
              <a:pathLst>
                <a:path extrusionOk="0" h="2195195" w="1794510">
                  <a:moveTo>
                    <a:pt x="0" y="0"/>
                  </a:moveTo>
                  <a:lnTo>
                    <a:pt x="1793999" y="0"/>
                  </a:lnTo>
                  <a:lnTo>
                    <a:pt x="1793999" y="2195099"/>
                  </a:lnTo>
                  <a:lnTo>
                    <a:pt x="0" y="2195099"/>
                  </a:lnTo>
                  <a:lnTo>
                    <a:pt x="0" y="0"/>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93" name="Google Shape;193;p17"/>
          <p:cNvSpPr txBox="1"/>
          <p:nvPr/>
        </p:nvSpPr>
        <p:spPr>
          <a:xfrm>
            <a:off x="549567" y="2050774"/>
            <a:ext cx="4268047" cy="744349"/>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What are the objects present  in the image? Where are they?</a:t>
            </a:r>
            <a:endParaRPr sz="2400">
              <a:solidFill>
                <a:schemeClr val="dk1"/>
              </a:solidFill>
              <a:latin typeface="Roboto"/>
              <a:ea typeface="Roboto"/>
              <a:cs typeface="Roboto"/>
              <a:sym typeface="Roboto"/>
            </a:endParaRPr>
          </a:p>
        </p:txBody>
      </p:sp>
      <p:sp>
        <p:nvSpPr>
          <p:cNvPr id="194" name="Google Shape;194;p17"/>
          <p:cNvSpPr txBox="1"/>
          <p:nvPr/>
        </p:nvSpPr>
        <p:spPr>
          <a:xfrm>
            <a:off x="549567" y="3155675"/>
            <a:ext cx="3350260" cy="14828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There is a </a:t>
            </a:r>
            <a:r>
              <a:rPr b="1" lang="en-US" sz="2400">
                <a:solidFill>
                  <a:schemeClr val="dk1"/>
                </a:solidFill>
                <a:latin typeface="Roboto"/>
                <a:ea typeface="Roboto"/>
                <a:cs typeface="Roboto"/>
                <a:sym typeface="Roboto"/>
              </a:rPr>
              <a:t>dog </a:t>
            </a:r>
            <a:r>
              <a:rPr lang="en-US" sz="2400">
                <a:solidFill>
                  <a:schemeClr val="dk1"/>
                </a:solidFill>
                <a:latin typeface="Roboto"/>
                <a:ea typeface="Roboto"/>
                <a:cs typeface="Roboto"/>
                <a:sym typeface="Roboto"/>
              </a:rPr>
              <a:t>and a </a:t>
            </a:r>
            <a:r>
              <a:rPr b="1" lang="en-US" sz="2400">
                <a:solidFill>
                  <a:schemeClr val="dk1"/>
                </a:solidFill>
                <a:latin typeface="Roboto"/>
                <a:ea typeface="Roboto"/>
                <a:cs typeface="Roboto"/>
                <a:sym typeface="Roboto"/>
              </a:rPr>
              <a:t>cat</a:t>
            </a:r>
            <a:r>
              <a:rPr lang="en-US"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a:p>
            <a:pPr indent="0" lvl="0" marL="0" marR="0" rtl="0" algn="l">
              <a:spcBef>
                <a:spcPts val="13"/>
              </a:spcBef>
              <a:spcAft>
                <a:spcPts val="0"/>
              </a:spcAft>
              <a:buNone/>
            </a:pPr>
            <a:r>
              <a:t/>
            </a:r>
            <a:endParaRPr sz="2400">
              <a:solidFill>
                <a:schemeClr val="dk1"/>
              </a:solidFill>
              <a:latin typeface="Roboto"/>
              <a:ea typeface="Roboto"/>
              <a:cs typeface="Roboto"/>
              <a:sym typeface="Roboto"/>
            </a:endParaRPr>
          </a:p>
          <a:p>
            <a:pPr indent="0" lvl="0" marL="16933" marR="491900" rtl="0" algn="l">
              <a:lnSpc>
                <a:spcPct val="101000"/>
              </a:lnSpc>
              <a:spcBef>
                <a:spcPts val="7"/>
              </a:spcBef>
              <a:spcAft>
                <a:spcPts val="0"/>
              </a:spcAft>
              <a:buNone/>
            </a:pPr>
            <a:r>
              <a:rPr lang="en-US" sz="2400">
                <a:solidFill>
                  <a:schemeClr val="dk1"/>
                </a:solidFill>
                <a:latin typeface="Roboto"/>
                <a:ea typeface="Roboto"/>
                <a:cs typeface="Roboto"/>
                <a:sym typeface="Roboto"/>
              </a:rPr>
              <a:t>The dog	</a:t>
            </a:r>
            <a:r>
              <a:rPr lang="en-US" sz="2400">
                <a:solidFill>
                  <a:schemeClr val="dk1"/>
                </a:solidFill>
                <a:latin typeface="Tahoma"/>
                <a:ea typeface="Tahoma"/>
                <a:cs typeface="Tahoma"/>
                <a:sym typeface="Tahoma"/>
              </a:rPr>
              <a:t>→ </a:t>
            </a:r>
            <a:r>
              <a:rPr b="1" lang="en-US" sz="2400">
                <a:solidFill>
                  <a:schemeClr val="dk1"/>
                </a:solidFill>
                <a:latin typeface="Roboto"/>
                <a:ea typeface="Roboto"/>
                <a:cs typeface="Roboto"/>
                <a:sym typeface="Roboto"/>
              </a:rPr>
              <a:t>blue </a:t>
            </a:r>
            <a:r>
              <a:rPr lang="en-US" sz="2400">
                <a:solidFill>
                  <a:schemeClr val="dk1"/>
                </a:solidFill>
                <a:latin typeface="Roboto"/>
                <a:ea typeface="Roboto"/>
                <a:cs typeface="Roboto"/>
                <a:sym typeface="Roboto"/>
              </a:rPr>
              <a:t>box  The cat		</a:t>
            </a:r>
            <a:r>
              <a:rPr lang="en-US" sz="2400">
                <a:solidFill>
                  <a:schemeClr val="dk1"/>
                </a:solidFill>
                <a:latin typeface="Tahoma"/>
                <a:ea typeface="Tahoma"/>
                <a:cs typeface="Tahoma"/>
                <a:sym typeface="Tahoma"/>
              </a:rPr>
              <a:t>→ </a:t>
            </a:r>
            <a:r>
              <a:rPr b="1" lang="en-US" sz="2400">
                <a:solidFill>
                  <a:schemeClr val="dk1"/>
                </a:solidFill>
                <a:latin typeface="Roboto"/>
                <a:ea typeface="Roboto"/>
                <a:cs typeface="Roboto"/>
                <a:sym typeface="Roboto"/>
              </a:rPr>
              <a:t>red </a:t>
            </a:r>
            <a:r>
              <a:rPr lang="en-US" sz="2400">
                <a:solidFill>
                  <a:schemeClr val="dk1"/>
                </a:solidFill>
                <a:latin typeface="Roboto"/>
                <a:ea typeface="Roboto"/>
                <a:cs typeface="Roboto"/>
                <a:sym typeface="Roboto"/>
              </a:rPr>
              <a:t>box</a:t>
            </a:r>
            <a:endParaRPr sz="2400">
              <a:solidFill>
                <a:schemeClr val="dk1"/>
              </a:solidFill>
              <a:latin typeface="Roboto"/>
              <a:ea typeface="Roboto"/>
              <a:cs typeface="Roboto"/>
              <a:sym typeface="Roboto"/>
            </a:endParaRPr>
          </a:p>
        </p:txBody>
      </p:sp>
      <p:sp>
        <p:nvSpPr>
          <p:cNvPr id="195" name="Google Shape;195;p17"/>
          <p:cNvSpPr txBox="1"/>
          <p:nvPr/>
        </p:nvSpPr>
        <p:spPr>
          <a:xfrm>
            <a:off x="6062134" y="2600408"/>
            <a:ext cx="499533"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a:solidFill>
                  <a:srgbClr val="FF0000"/>
                </a:solidFill>
                <a:latin typeface="Roboto"/>
                <a:ea typeface="Roboto"/>
                <a:cs typeface="Roboto"/>
                <a:sym typeface="Roboto"/>
              </a:rPr>
              <a:t>Cat</a:t>
            </a:r>
            <a:endParaRPr sz="2400">
              <a:solidFill>
                <a:schemeClr val="dk1"/>
              </a:solidFill>
              <a:latin typeface="Roboto"/>
              <a:ea typeface="Roboto"/>
              <a:cs typeface="Roboto"/>
              <a:sym typeface="Roboto"/>
            </a:endParaRPr>
          </a:p>
        </p:txBody>
      </p:sp>
      <p:sp>
        <p:nvSpPr>
          <p:cNvPr id="196" name="Google Shape;196;p17"/>
          <p:cNvSpPr/>
          <p:nvPr/>
        </p:nvSpPr>
        <p:spPr>
          <a:xfrm>
            <a:off x="7908199" y="1272465"/>
            <a:ext cx="2990427" cy="3945467"/>
          </a:xfrm>
          <a:custGeom>
            <a:rect b="b" l="l" r="r" t="t"/>
            <a:pathLst>
              <a:path extrusionOk="0" h="2959100" w="2242820">
                <a:moveTo>
                  <a:pt x="0" y="0"/>
                </a:moveTo>
                <a:lnTo>
                  <a:pt x="2242499" y="0"/>
                </a:lnTo>
                <a:lnTo>
                  <a:pt x="2242499" y="2958899"/>
                </a:lnTo>
                <a:lnTo>
                  <a:pt x="0" y="2958899"/>
                </a:lnTo>
                <a:lnTo>
                  <a:pt x="0" y="0"/>
                </a:lnTo>
                <a:close/>
              </a:path>
            </a:pathLst>
          </a:custGeom>
          <a:noFill/>
          <a:ln cap="flat" cmpd="sng" w="380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7" name="Google Shape;197;p17"/>
          <p:cNvSpPr txBox="1"/>
          <p:nvPr/>
        </p:nvSpPr>
        <p:spPr>
          <a:xfrm>
            <a:off x="8005568" y="1357641"/>
            <a:ext cx="578273"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a:solidFill>
                  <a:srgbClr val="0000FF"/>
                </a:solidFill>
                <a:latin typeface="Roboto"/>
                <a:ea typeface="Roboto"/>
                <a:cs typeface="Roboto"/>
                <a:sym typeface="Roboto"/>
              </a:rPr>
              <a:t>Dog</a:t>
            </a:r>
            <a:endParaRPr sz="2400">
              <a:solidFill>
                <a:schemeClr val="dk1"/>
              </a:solidFill>
              <a:latin typeface="Roboto"/>
              <a:ea typeface="Roboto"/>
              <a:cs typeface="Roboto"/>
              <a:sym typeface="Roboto"/>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graphicFrame>
        <p:nvGraphicFramePr>
          <p:cNvPr id="1565" name="Google Shape;1565;p170"/>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566" name="Google Shape;1566;p170"/>
          <p:cNvGraphicFramePr/>
          <p:nvPr/>
        </p:nvGraphicFramePr>
        <p:xfrm>
          <a:off x="8009049" y="18876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67" name="Google Shape;1567;p170"/>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568" name="Google Shape;1568;p170"/>
          <p:cNvGrpSpPr/>
          <p:nvPr/>
        </p:nvGrpSpPr>
        <p:grpSpPr>
          <a:xfrm>
            <a:off x="4620496" y="3022209"/>
            <a:ext cx="978747" cy="485140"/>
            <a:chOff x="3465372" y="2266656"/>
            <a:chExt cx="734060" cy="363855"/>
          </a:xfrm>
        </p:grpSpPr>
        <p:sp>
          <p:nvSpPr>
            <p:cNvPr id="1569" name="Google Shape;1569;p170"/>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570" name="Google Shape;1570;p170"/>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571" name="Google Shape;1571;p170"/>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572" name="Google Shape;1572;p170"/>
          <p:cNvSpPr txBox="1"/>
          <p:nvPr/>
        </p:nvSpPr>
        <p:spPr>
          <a:xfrm>
            <a:off x="8877568"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573" name="Google Shape;1573;p170"/>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516342" rtl="0" algn="l">
              <a:lnSpc>
                <a:spcPct val="100000"/>
              </a:lnSpc>
              <a:spcBef>
                <a:spcPts val="0"/>
              </a:spcBef>
              <a:spcAft>
                <a:spcPts val="0"/>
              </a:spcAft>
              <a:buClr>
                <a:schemeClr val="dk1"/>
              </a:buClr>
              <a:buSzPts val="4400"/>
              <a:buFont typeface="Calibri"/>
              <a:buNone/>
            </a:pPr>
            <a:r>
              <a:rPr lang="en-US"/>
              <a:t>Method 2: Bilinear Interpolation Operation</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graphicFrame>
        <p:nvGraphicFramePr>
          <p:cNvPr id="1578" name="Google Shape;1578;p171"/>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graphicFrame>
        <p:nvGraphicFramePr>
          <p:cNvPr id="1579" name="Google Shape;1579;p171"/>
          <p:cNvGraphicFramePr/>
          <p:nvPr/>
        </p:nvGraphicFramePr>
        <p:xfrm>
          <a:off x="8009049" y="18876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
        <p:nvSpPr>
          <p:cNvPr id="1580" name="Google Shape;1580;p171"/>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581" name="Google Shape;1581;p171"/>
          <p:cNvGrpSpPr/>
          <p:nvPr/>
        </p:nvGrpSpPr>
        <p:grpSpPr>
          <a:xfrm>
            <a:off x="4620496" y="3022209"/>
            <a:ext cx="978747" cy="485140"/>
            <a:chOff x="3465372" y="2266656"/>
            <a:chExt cx="734060" cy="363855"/>
          </a:xfrm>
        </p:grpSpPr>
        <p:sp>
          <p:nvSpPr>
            <p:cNvPr id="1582" name="Google Shape;1582;p171"/>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583" name="Google Shape;1583;p171"/>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584" name="Google Shape;1584;p171"/>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585" name="Google Shape;1585;p171"/>
          <p:cNvSpPr txBox="1"/>
          <p:nvPr/>
        </p:nvSpPr>
        <p:spPr>
          <a:xfrm>
            <a:off x="8877568"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586" name="Google Shape;1586;p171"/>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516342" rtl="0" algn="l">
              <a:lnSpc>
                <a:spcPct val="100000"/>
              </a:lnSpc>
              <a:spcBef>
                <a:spcPts val="0"/>
              </a:spcBef>
              <a:spcAft>
                <a:spcPts val="0"/>
              </a:spcAft>
              <a:buClr>
                <a:schemeClr val="dk1"/>
              </a:buClr>
              <a:buSzPts val="4400"/>
              <a:buFont typeface="Calibri"/>
              <a:buNone/>
            </a:pPr>
            <a:r>
              <a:rPr lang="en-US"/>
              <a:t>Method 2: Bilinear Interpolation Operation</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graphicFrame>
        <p:nvGraphicFramePr>
          <p:cNvPr id="1591" name="Google Shape;1591;p172"/>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graphicFrame>
        <p:nvGraphicFramePr>
          <p:cNvPr id="1592" name="Google Shape;1592;p172"/>
          <p:cNvGraphicFramePr/>
          <p:nvPr/>
        </p:nvGraphicFramePr>
        <p:xfrm>
          <a:off x="8009049" y="18876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14</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93" name="Google Shape;1593;p172"/>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594" name="Google Shape;1594;p172"/>
          <p:cNvGrpSpPr/>
          <p:nvPr/>
        </p:nvGrpSpPr>
        <p:grpSpPr>
          <a:xfrm>
            <a:off x="4620496" y="3022209"/>
            <a:ext cx="978747" cy="485140"/>
            <a:chOff x="3465372" y="2266656"/>
            <a:chExt cx="734060" cy="363855"/>
          </a:xfrm>
        </p:grpSpPr>
        <p:sp>
          <p:nvSpPr>
            <p:cNvPr id="1595" name="Google Shape;1595;p172"/>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596" name="Google Shape;1596;p172"/>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597" name="Google Shape;1597;p172"/>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598" name="Google Shape;1598;p172"/>
          <p:cNvSpPr txBox="1"/>
          <p:nvPr/>
        </p:nvSpPr>
        <p:spPr>
          <a:xfrm>
            <a:off x="8877568"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599" name="Google Shape;1599;p172"/>
          <p:cNvSpPr txBox="1"/>
          <p:nvPr>
            <p:ph type="title"/>
          </p:nvPr>
        </p:nvSpPr>
        <p:spPr>
          <a:xfrm>
            <a:off x="1117600" y="498409"/>
            <a:ext cx="10179600" cy="1337700"/>
          </a:xfrm>
          <a:prstGeom prst="rect">
            <a:avLst/>
          </a:prstGeom>
          <a:noFill/>
          <a:ln>
            <a:noFill/>
          </a:ln>
        </p:spPr>
        <p:txBody>
          <a:bodyPr anchorCtr="0" anchor="ctr" bIns="0" lIns="0" spcFirstLastPara="1" rIns="0" wrap="square" tIns="105125">
            <a:spAutoFit/>
          </a:bodyPr>
          <a:lstStyle/>
          <a:p>
            <a:pPr indent="0" lvl="0" marL="1516342" rtl="0" algn="l">
              <a:lnSpc>
                <a:spcPct val="100000"/>
              </a:lnSpc>
              <a:spcBef>
                <a:spcPts val="0"/>
              </a:spcBef>
              <a:spcAft>
                <a:spcPts val="0"/>
              </a:spcAft>
              <a:buClr>
                <a:schemeClr val="dk1"/>
              </a:buClr>
              <a:buSzPts val="4000"/>
              <a:buFont typeface="Calibri"/>
              <a:buNone/>
            </a:pPr>
            <a:r>
              <a:rPr lang="en-US" sz="4000"/>
              <a:t>Method 2: Bilinear Interpolation Operation</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73"/>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115767" rtl="0" algn="l">
              <a:lnSpc>
                <a:spcPct val="100000"/>
              </a:lnSpc>
              <a:spcBef>
                <a:spcPts val="0"/>
              </a:spcBef>
              <a:spcAft>
                <a:spcPts val="0"/>
              </a:spcAft>
              <a:buClr>
                <a:schemeClr val="dk1"/>
              </a:buClr>
              <a:buSzPts val="4400"/>
              <a:buFont typeface="Calibri"/>
              <a:buNone/>
            </a:pPr>
            <a:r>
              <a:rPr lang="en-US"/>
              <a:t>Method 3: Max Unpooling Operation</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7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654234" rtl="0" algn="l">
              <a:lnSpc>
                <a:spcPct val="100000"/>
              </a:lnSpc>
              <a:spcBef>
                <a:spcPts val="0"/>
              </a:spcBef>
              <a:spcAft>
                <a:spcPts val="0"/>
              </a:spcAft>
              <a:buClr>
                <a:schemeClr val="dk1"/>
              </a:buClr>
              <a:buSzPts val="4400"/>
              <a:buFont typeface="Calibri"/>
              <a:buNone/>
            </a:pPr>
            <a:r>
              <a:rPr lang="en-US"/>
              <a:t>Method 3: Max Pooling Indices</a:t>
            </a:r>
            <a:endParaRPr/>
          </a:p>
        </p:txBody>
      </p:sp>
      <p:graphicFrame>
        <p:nvGraphicFramePr>
          <p:cNvPr id="1610" name="Google Shape;1610;p174"/>
          <p:cNvGraphicFramePr/>
          <p:nvPr/>
        </p:nvGraphicFramePr>
        <p:xfrm>
          <a:off x="8828750" y="2437200"/>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
        <p:nvSpPr>
          <p:cNvPr id="1611" name="Google Shape;1611;p174"/>
          <p:cNvSpPr/>
          <p:nvPr/>
        </p:nvSpPr>
        <p:spPr>
          <a:xfrm>
            <a:off x="3543757" y="2995744"/>
            <a:ext cx="568112" cy="1055793"/>
          </a:xfrm>
          <a:custGeom>
            <a:rect b="b" l="l" r="r" t="t"/>
            <a:pathLst>
              <a:path extrusionOk="0" h="791844" w="426085">
                <a:moveTo>
                  <a:pt x="425970" y="0"/>
                </a:moveTo>
                <a:lnTo>
                  <a:pt x="0" y="0"/>
                </a:lnTo>
                <a:lnTo>
                  <a:pt x="0" y="399427"/>
                </a:lnTo>
                <a:lnTo>
                  <a:pt x="0" y="791832"/>
                </a:lnTo>
                <a:lnTo>
                  <a:pt x="425970" y="791832"/>
                </a:lnTo>
                <a:lnTo>
                  <a:pt x="425970" y="399427"/>
                </a:lnTo>
                <a:lnTo>
                  <a:pt x="4259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1612" name="Google Shape;1612;p174"/>
          <p:cNvGraphicFramePr/>
          <p:nvPr/>
        </p:nvGraphicFramePr>
        <p:xfrm>
          <a:off x="2401483" y="1924256"/>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
        <p:nvSpPr>
          <p:cNvPr id="1613" name="Google Shape;1613;p174"/>
          <p:cNvSpPr txBox="1"/>
          <p:nvPr/>
        </p:nvSpPr>
        <p:spPr>
          <a:xfrm>
            <a:off x="3270001" y="42749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614" name="Google Shape;1614;p174"/>
          <p:cNvSpPr txBox="1"/>
          <p:nvPr/>
        </p:nvSpPr>
        <p:spPr>
          <a:xfrm>
            <a:off x="5867929" y="4274951"/>
            <a:ext cx="177884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Pool size = 2 x 2</a:t>
            </a:r>
            <a:endParaRPr sz="1867">
              <a:solidFill>
                <a:schemeClr val="dk1"/>
              </a:solidFill>
              <a:latin typeface="Arial"/>
              <a:ea typeface="Arial"/>
              <a:cs typeface="Arial"/>
              <a:sym typeface="Arial"/>
            </a:endParaRPr>
          </a:p>
        </p:txBody>
      </p:sp>
      <p:grpSp>
        <p:nvGrpSpPr>
          <p:cNvPr id="1615" name="Google Shape;1615;p174"/>
          <p:cNvGrpSpPr/>
          <p:nvPr/>
        </p:nvGrpSpPr>
        <p:grpSpPr>
          <a:xfrm>
            <a:off x="6268196" y="2729643"/>
            <a:ext cx="978747" cy="485140"/>
            <a:chOff x="4701147" y="2047231"/>
            <a:chExt cx="734060" cy="363855"/>
          </a:xfrm>
        </p:grpSpPr>
        <p:sp>
          <p:nvSpPr>
            <p:cNvPr id="1616" name="Google Shape;1616;p174"/>
            <p:cNvSpPr/>
            <p:nvPr/>
          </p:nvSpPr>
          <p:spPr>
            <a:xfrm>
              <a:off x="4701147" y="2047231"/>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617" name="Google Shape;1617;p174"/>
            <p:cNvSpPr/>
            <p:nvPr/>
          </p:nvSpPr>
          <p:spPr>
            <a:xfrm>
              <a:off x="4701147" y="2047231"/>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618" name="Google Shape;1618;p174"/>
          <p:cNvSpPr txBox="1"/>
          <p:nvPr/>
        </p:nvSpPr>
        <p:spPr>
          <a:xfrm>
            <a:off x="9109034" y="42749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graphicFrame>
        <p:nvGraphicFramePr>
          <p:cNvPr id="1623" name="Google Shape;1623;p175"/>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624" name="Google Shape;1624;p175"/>
          <p:cNvGraphicFramePr/>
          <p:nvPr/>
        </p:nvGraphicFramePr>
        <p:xfrm>
          <a:off x="8009050" y="1887623"/>
          <a:ext cx="3000000" cy="3000000"/>
        </p:xfrm>
        <a:graphic>
          <a:graphicData uri="http://schemas.openxmlformats.org/drawingml/2006/table">
            <a:tbl>
              <a:tblPr bandRow="1" firstRow="1">
                <a:noFill/>
                <a:tableStyleId>{3C1B52D4-62BF-48E3-8983-B14667D33490}</a:tableStyleId>
              </a:tblPr>
              <a:tblGrid>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
        <p:nvSpPr>
          <p:cNvPr id="1625" name="Google Shape;1625;p175"/>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626" name="Google Shape;1626;p175"/>
          <p:cNvGrpSpPr/>
          <p:nvPr/>
        </p:nvGrpSpPr>
        <p:grpSpPr>
          <a:xfrm>
            <a:off x="4620496" y="3022209"/>
            <a:ext cx="978747" cy="485140"/>
            <a:chOff x="3465372" y="2266656"/>
            <a:chExt cx="734060" cy="363855"/>
          </a:xfrm>
        </p:grpSpPr>
        <p:sp>
          <p:nvSpPr>
            <p:cNvPr id="1627" name="Google Shape;1627;p175"/>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628" name="Google Shape;1628;p175"/>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629" name="Google Shape;1629;p17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115767" rtl="0" algn="l">
              <a:lnSpc>
                <a:spcPct val="100000"/>
              </a:lnSpc>
              <a:spcBef>
                <a:spcPts val="0"/>
              </a:spcBef>
              <a:spcAft>
                <a:spcPts val="0"/>
              </a:spcAft>
              <a:buClr>
                <a:schemeClr val="dk1"/>
              </a:buClr>
              <a:buSzPts val="4400"/>
              <a:buFont typeface="Calibri"/>
              <a:buNone/>
            </a:pPr>
            <a:r>
              <a:rPr lang="en-US"/>
              <a:t>Method 3: Max Unpooling Operation</a:t>
            </a:r>
            <a:endParaRPr/>
          </a:p>
        </p:txBody>
      </p:sp>
      <p:sp>
        <p:nvSpPr>
          <p:cNvPr id="1630" name="Google Shape;1630;p175"/>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graphicFrame>
        <p:nvGraphicFramePr>
          <p:cNvPr id="1635" name="Google Shape;1635;p176"/>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636" name="Google Shape;1636;p176"/>
          <p:cNvGraphicFramePr/>
          <p:nvPr/>
        </p:nvGraphicFramePr>
        <p:xfrm>
          <a:off x="8009049" y="18876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
        <p:nvSpPr>
          <p:cNvPr id="1637" name="Google Shape;1637;p176"/>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638" name="Google Shape;1638;p176"/>
          <p:cNvGrpSpPr/>
          <p:nvPr/>
        </p:nvGrpSpPr>
        <p:grpSpPr>
          <a:xfrm>
            <a:off x="4620496" y="3022209"/>
            <a:ext cx="978747" cy="485140"/>
            <a:chOff x="3465372" y="2266656"/>
            <a:chExt cx="734060" cy="363855"/>
          </a:xfrm>
        </p:grpSpPr>
        <p:sp>
          <p:nvSpPr>
            <p:cNvPr id="1639" name="Google Shape;1639;p176"/>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640" name="Google Shape;1640;p176"/>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641" name="Google Shape;1641;p17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115767" rtl="0" algn="l">
              <a:lnSpc>
                <a:spcPct val="100000"/>
              </a:lnSpc>
              <a:spcBef>
                <a:spcPts val="0"/>
              </a:spcBef>
              <a:spcAft>
                <a:spcPts val="0"/>
              </a:spcAft>
              <a:buClr>
                <a:schemeClr val="dk1"/>
              </a:buClr>
              <a:buSzPts val="4400"/>
              <a:buFont typeface="Calibri"/>
              <a:buNone/>
            </a:pPr>
            <a:r>
              <a:rPr lang="en-US"/>
              <a:t>Method 3: Max Unpooling Operation</a:t>
            </a:r>
            <a:endParaRPr/>
          </a:p>
        </p:txBody>
      </p:sp>
      <p:sp>
        <p:nvSpPr>
          <p:cNvPr id="1642" name="Google Shape;1642;p176"/>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graphicFrame>
        <p:nvGraphicFramePr>
          <p:cNvPr id="1647" name="Google Shape;1647;p177"/>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648" name="Google Shape;1648;p177"/>
          <p:cNvGraphicFramePr/>
          <p:nvPr/>
        </p:nvGraphicFramePr>
        <p:xfrm>
          <a:off x="8009049" y="18876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gridSpan="2" rowSpan="2">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rowSpan="2" hMerge="1"/>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gridSpan="2" vMerge="1"/>
                <a:tc hMerge="1" vMerge="1"/>
              </a:tr>
            </a:tbl>
          </a:graphicData>
        </a:graphic>
      </p:graphicFrame>
      <p:sp>
        <p:nvSpPr>
          <p:cNvPr id="1649" name="Google Shape;1649;p177"/>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650" name="Google Shape;1650;p177"/>
          <p:cNvGrpSpPr/>
          <p:nvPr/>
        </p:nvGrpSpPr>
        <p:grpSpPr>
          <a:xfrm>
            <a:off x="4620496" y="3022209"/>
            <a:ext cx="978747" cy="485140"/>
            <a:chOff x="3465372" y="2266656"/>
            <a:chExt cx="734060" cy="363855"/>
          </a:xfrm>
        </p:grpSpPr>
        <p:sp>
          <p:nvSpPr>
            <p:cNvPr id="1651" name="Google Shape;1651;p177"/>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652" name="Google Shape;1652;p177"/>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653" name="Google Shape;1653;p17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115767" rtl="0" algn="l">
              <a:lnSpc>
                <a:spcPct val="100000"/>
              </a:lnSpc>
              <a:spcBef>
                <a:spcPts val="0"/>
              </a:spcBef>
              <a:spcAft>
                <a:spcPts val="0"/>
              </a:spcAft>
              <a:buClr>
                <a:schemeClr val="dk1"/>
              </a:buClr>
              <a:buSzPts val="4400"/>
              <a:buFont typeface="Calibri"/>
              <a:buNone/>
            </a:pPr>
            <a:r>
              <a:rPr lang="en-US"/>
              <a:t>Method 3: Max Unpooling Operation</a:t>
            </a:r>
            <a:endParaRPr/>
          </a:p>
        </p:txBody>
      </p:sp>
      <p:sp>
        <p:nvSpPr>
          <p:cNvPr id="1654" name="Google Shape;1654;p177"/>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graphicFrame>
        <p:nvGraphicFramePr>
          <p:cNvPr id="1659" name="Google Shape;1659;p178"/>
          <p:cNvGraphicFramePr/>
          <p:nvPr/>
        </p:nvGraphicFramePr>
        <p:xfrm>
          <a:off x="1500317" y="2729767"/>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46990" rtl="0" algn="ctr">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33655" rtl="0" algn="ctr">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graphicFrame>
        <p:nvGraphicFramePr>
          <p:cNvPr id="1660" name="Google Shape;1660;p178"/>
          <p:cNvGraphicFramePr/>
          <p:nvPr/>
        </p:nvGraphicFramePr>
        <p:xfrm>
          <a:off x="8009049" y="18876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
        <p:nvSpPr>
          <p:cNvPr id="1661" name="Google Shape;1661;p178"/>
          <p:cNvSpPr txBox="1"/>
          <p:nvPr/>
        </p:nvSpPr>
        <p:spPr>
          <a:xfrm>
            <a:off x="4194082" y="4567518"/>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662" name="Google Shape;1662;p178"/>
          <p:cNvGrpSpPr/>
          <p:nvPr/>
        </p:nvGrpSpPr>
        <p:grpSpPr>
          <a:xfrm>
            <a:off x="4620496" y="3022209"/>
            <a:ext cx="978747" cy="485140"/>
            <a:chOff x="3465372" y="2266656"/>
            <a:chExt cx="734060" cy="363855"/>
          </a:xfrm>
        </p:grpSpPr>
        <p:sp>
          <p:nvSpPr>
            <p:cNvPr id="1663" name="Google Shape;1663;p178"/>
            <p:cNvSpPr/>
            <p:nvPr/>
          </p:nvSpPr>
          <p:spPr>
            <a:xfrm>
              <a:off x="3465372" y="2266656"/>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664" name="Google Shape;1664;p178"/>
            <p:cNvSpPr/>
            <p:nvPr/>
          </p:nvSpPr>
          <p:spPr>
            <a:xfrm>
              <a:off x="3465372" y="2266656"/>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665" name="Google Shape;1665;p17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115767" rtl="0" algn="l">
              <a:lnSpc>
                <a:spcPct val="100000"/>
              </a:lnSpc>
              <a:spcBef>
                <a:spcPts val="0"/>
              </a:spcBef>
              <a:spcAft>
                <a:spcPts val="0"/>
              </a:spcAft>
              <a:buClr>
                <a:schemeClr val="dk1"/>
              </a:buClr>
              <a:buSzPts val="4400"/>
              <a:buFont typeface="Calibri"/>
              <a:buNone/>
            </a:pPr>
            <a:r>
              <a:rPr lang="en-US"/>
              <a:t>Method 3: Max Unpooling Operation</a:t>
            </a:r>
            <a:endParaRPr/>
          </a:p>
        </p:txBody>
      </p:sp>
      <p:sp>
        <p:nvSpPr>
          <p:cNvPr id="1666" name="Google Shape;1666;p178"/>
          <p:cNvSpPr txBox="1"/>
          <p:nvPr/>
        </p:nvSpPr>
        <p:spPr>
          <a:xfrm>
            <a:off x="1780601"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667" name="Google Shape;1667;p178"/>
          <p:cNvSpPr txBox="1"/>
          <p:nvPr/>
        </p:nvSpPr>
        <p:spPr>
          <a:xfrm>
            <a:off x="8877568" y="45675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7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115767" rtl="0" algn="l">
              <a:lnSpc>
                <a:spcPct val="100000"/>
              </a:lnSpc>
              <a:spcBef>
                <a:spcPts val="0"/>
              </a:spcBef>
              <a:spcAft>
                <a:spcPts val="0"/>
              </a:spcAft>
              <a:buClr>
                <a:schemeClr val="dk1"/>
              </a:buClr>
              <a:buSzPts val="4400"/>
              <a:buFont typeface="Calibri"/>
              <a:buNone/>
            </a:pPr>
            <a:r>
              <a:rPr lang="en-US"/>
              <a:t>Method 3: Max Unpooling Operation</a:t>
            </a:r>
            <a:endParaRPr/>
          </a:p>
        </p:txBody>
      </p:sp>
      <p:sp>
        <p:nvSpPr>
          <p:cNvPr id="1673" name="Google Shape;1673;p179"/>
          <p:cNvSpPr/>
          <p:nvPr/>
        </p:nvSpPr>
        <p:spPr>
          <a:xfrm>
            <a:off x="5527565" y="2590765"/>
            <a:ext cx="1095587" cy="1056640"/>
          </a:xfrm>
          <a:custGeom>
            <a:rect b="b" l="l" r="r" t="t"/>
            <a:pathLst>
              <a:path extrusionOk="0" h="792480" w="821689">
                <a:moveTo>
                  <a:pt x="821550" y="0"/>
                </a:moveTo>
                <a:lnTo>
                  <a:pt x="410768" y="0"/>
                </a:lnTo>
                <a:lnTo>
                  <a:pt x="0" y="0"/>
                </a:lnTo>
                <a:lnTo>
                  <a:pt x="0" y="396189"/>
                </a:lnTo>
                <a:lnTo>
                  <a:pt x="0" y="792391"/>
                </a:lnTo>
                <a:lnTo>
                  <a:pt x="410768" y="792391"/>
                </a:lnTo>
                <a:lnTo>
                  <a:pt x="821550" y="792391"/>
                </a:lnTo>
                <a:lnTo>
                  <a:pt x="821550" y="396189"/>
                </a:lnTo>
                <a:lnTo>
                  <a:pt x="82155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1674" name="Google Shape;1674;p179"/>
          <p:cNvGraphicFramePr/>
          <p:nvPr/>
        </p:nvGraphicFramePr>
        <p:xfrm>
          <a:off x="5521217" y="2584399"/>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1675" name="Google Shape;1675;p179"/>
          <p:cNvGraphicFramePr/>
          <p:nvPr/>
        </p:nvGraphicFramePr>
        <p:xfrm>
          <a:off x="775749" y="20522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676" name="Google Shape;1676;p179"/>
          <p:cNvSpPr txBox="1"/>
          <p:nvPr/>
        </p:nvSpPr>
        <p:spPr>
          <a:xfrm>
            <a:off x="1644268" y="44029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677" name="Google Shape;1677;p179"/>
          <p:cNvSpPr txBox="1"/>
          <p:nvPr/>
        </p:nvSpPr>
        <p:spPr>
          <a:xfrm>
            <a:off x="3401295" y="3826851"/>
            <a:ext cx="177884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Pool size = 2 x 2</a:t>
            </a:r>
            <a:endParaRPr sz="1867">
              <a:solidFill>
                <a:schemeClr val="dk1"/>
              </a:solidFill>
              <a:latin typeface="Arial"/>
              <a:ea typeface="Arial"/>
              <a:cs typeface="Arial"/>
              <a:sym typeface="Arial"/>
            </a:endParaRPr>
          </a:p>
        </p:txBody>
      </p:sp>
      <p:grpSp>
        <p:nvGrpSpPr>
          <p:cNvPr id="1678" name="Google Shape;1678;p179"/>
          <p:cNvGrpSpPr/>
          <p:nvPr/>
        </p:nvGrpSpPr>
        <p:grpSpPr>
          <a:xfrm>
            <a:off x="3801564" y="2876825"/>
            <a:ext cx="978747" cy="485140"/>
            <a:chOff x="2851173" y="2157618"/>
            <a:chExt cx="734060" cy="363855"/>
          </a:xfrm>
        </p:grpSpPr>
        <p:sp>
          <p:nvSpPr>
            <p:cNvPr id="1679" name="Google Shape;1679;p179"/>
            <p:cNvSpPr/>
            <p:nvPr/>
          </p:nvSpPr>
          <p:spPr>
            <a:xfrm>
              <a:off x="2851173" y="2157618"/>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680" name="Google Shape;1680;p179"/>
            <p:cNvSpPr/>
            <p:nvPr/>
          </p:nvSpPr>
          <p:spPr>
            <a:xfrm>
              <a:off x="2851173" y="2157618"/>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681" name="Google Shape;1681;p179"/>
          <p:cNvSpPr txBox="1"/>
          <p:nvPr/>
        </p:nvSpPr>
        <p:spPr>
          <a:xfrm>
            <a:off x="5801501" y="44029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682" name="Google Shape;1682;p179"/>
          <p:cNvSpPr txBox="1"/>
          <p:nvPr/>
        </p:nvSpPr>
        <p:spPr>
          <a:xfrm>
            <a:off x="6944148" y="3826851"/>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683" name="Google Shape;1683;p179"/>
          <p:cNvGrpSpPr/>
          <p:nvPr/>
        </p:nvGrpSpPr>
        <p:grpSpPr>
          <a:xfrm>
            <a:off x="7370564" y="2876825"/>
            <a:ext cx="978747" cy="485140"/>
            <a:chOff x="5527923" y="2157618"/>
            <a:chExt cx="734060" cy="363855"/>
          </a:xfrm>
        </p:grpSpPr>
        <p:sp>
          <p:nvSpPr>
            <p:cNvPr id="1684" name="Google Shape;1684;p179"/>
            <p:cNvSpPr/>
            <p:nvPr/>
          </p:nvSpPr>
          <p:spPr>
            <a:xfrm>
              <a:off x="5527923" y="2157618"/>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685" name="Google Shape;1685;p179"/>
            <p:cNvSpPr/>
            <p:nvPr/>
          </p:nvSpPr>
          <p:spPr>
            <a:xfrm>
              <a:off x="5527923" y="2157618"/>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aphicFrame>
        <p:nvGraphicFramePr>
          <p:cNvPr id="1686" name="Google Shape;1686;p179"/>
          <p:cNvGraphicFramePr/>
          <p:nvPr/>
        </p:nvGraphicFramePr>
        <p:xfrm>
          <a:off x="9090216" y="2052239"/>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687" name="Google Shape;1687;p179"/>
          <p:cNvSpPr txBox="1"/>
          <p:nvPr/>
        </p:nvSpPr>
        <p:spPr>
          <a:xfrm>
            <a:off x="9958734" y="44029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8"/>
          <p:cNvSpPr txBox="1"/>
          <p:nvPr>
            <p:ph type="title"/>
          </p:nvPr>
        </p:nvSpPr>
        <p:spPr>
          <a:xfrm>
            <a:off x="1983639" y="66174"/>
            <a:ext cx="82110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Recap on problems in Computer Vision</a:t>
            </a:r>
            <a:endParaRPr/>
          </a:p>
        </p:txBody>
      </p:sp>
      <p:grpSp>
        <p:nvGrpSpPr>
          <p:cNvPr id="203" name="Google Shape;203;p18"/>
          <p:cNvGrpSpPr/>
          <p:nvPr/>
        </p:nvGrpSpPr>
        <p:grpSpPr>
          <a:xfrm>
            <a:off x="5363400" y="1456477"/>
            <a:ext cx="5949932" cy="3985683"/>
            <a:chOff x="4022550" y="1092358"/>
            <a:chExt cx="4462449" cy="2989262"/>
          </a:xfrm>
        </p:grpSpPr>
        <p:pic>
          <p:nvPicPr>
            <p:cNvPr id="204" name="Google Shape;204;p18"/>
            <p:cNvPicPr preferRelativeResize="0"/>
            <p:nvPr/>
          </p:nvPicPr>
          <p:blipFill rotWithShape="1">
            <a:blip r:embed="rId3">
              <a:alphaModFix/>
            </a:blip>
            <a:srcRect b="0" l="0" r="0" t="0"/>
            <a:stretch/>
          </p:blipFill>
          <p:spPr>
            <a:xfrm>
              <a:off x="4022550" y="1092358"/>
              <a:ext cx="4462449" cy="2958775"/>
            </a:xfrm>
            <a:prstGeom prst="rect">
              <a:avLst/>
            </a:prstGeom>
            <a:noFill/>
            <a:ln>
              <a:noFill/>
            </a:ln>
          </p:spPr>
        </p:pic>
        <p:sp>
          <p:nvSpPr>
            <p:cNvPr id="205" name="Google Shape;205;p18"/>
            <p:cNvSpPr/>
            <p:nvPr/>
          </p:nvSpPr>
          <p:spPr>
            <a:xfrm>
              <a:off x="4473575" y="1886425"/>
              <a:ext cx="1794510" cy="2195195"/>
            </a:xfrm>
            <a:custGeom>
              <a:rect b="b" l="l" r="r" t="t"/>
              <a:pathLst>
                <a:path extrusionOk="0" h="2195195" w="1794510">
                  <a:moveTo>
                    <a:pt x="0" y="0"/>
                  </a:moveTo>
                  <a:lnTo>
                    <a:pt x="1793999" y="0"/>
                  </a:lnTo>
                  <a:lnTo>
                    <a:pt x="1793999" y="2195099"/>
                  </a:lnTo>
                  <a:lnTo>
                    <a:pt x="0" y="2195099"/>
                  </a:lnTo>
                  <a:lnTo>
                    <a:pt x="0" y="0"/>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06" name="Google Shape;206;p18"/>
          <p:cNvSpPr txBox="1"/>
          <p:nvPr/>
        </p:nvSpPr>
        <p:spPr>
          <a:xfrm>
            <a:off x="549567" y="2050774"/>
            <a:ext cx="4268047" cy="744349"/>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What are the objects present  in the image? Where are they?</a:t>
            </a:r>
            <a:endParaRPr sz="2400">
              <a:solidFill>
                <a:schemeClr val="dk1"/>
              </a:solidFill>
              <a:latin typeface="Roboto"/>
              <a:ea typeface="Roboto"/>
              <a:cs typeface="Roboto"/>
              <a:sym typeface="Roboto"/>
            </a:endParaRPr>
          </a:p>
        </p:txBody>
      </p:sp>
      <p:sp>
        <p:nvSpPr>
          <p:cNvPr id="207" name="Google Shape;207;p18"/>
          <p:cNvSpPr txBox="1"/>
          <p:nvPr/>
        </p:nvSpPr>
        <p:spPr>
          <a:xfrm>
            <a:off x="549567" y="3155676"/>
            <a:ext cx="3340100" cy="260101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There is a dog and a cat!</a:t>
            </a:r>
            <a:endParaRPr sz="2400">
              <a:solidFill>
                <a:schemeClr val="dk1"/>
              </a:solidFill>
              <a:latin typeface="Roboto"/>
              <a:ea typeface="Roboto"/>
              <a:cs typeface="Roboto"/>
              <a:sym typeface="Roboto"/>
            </a:endParaRPr>
          </a:p>
          <a:p>
            <a:pPr indent="0" lvl="0" marL="0" marR="0" rtl="0" algn="l">
              <a:spcBef>
                <a:spcPts val="13"/>
              </a:spcBef>
              <a:spcAft>
                <a:spcPts val="0"/>
              </a:spcAft>
              <a:buNone/>
            </a:pPr>
            <a:r>
              <a:t/>
            </a:r>
            <a:endParaRPr sz="2400">
              <a:solidFill>
                <a:schemeClr val="dk1"/>
              </a:solidFill>
              <a:latin typeface="Roboto"/>
              <a:ea typeface="Roboto"/>
              <a:cs typeface="Roboto"/>
              <a:sym typeface="Roboto"/>
            </a:endParaRPr>
          </a:p>
          <a:p>
            <a:pPr indent="0" lvl="0" marL="16933" marR="494441" rtl="0" algn="l">
              <a:lnSpc>
                <a:spcPct val="101000"/>
              </a:lnSpc>
              <a:spcBef>
                <a:spcPts val="7"/>
              </a:spcBef>
              <a:spcAft>
                <a:spcPts val="0"/>
              </a:spcAft>
              <a:buNone/>
            </a:pPr>
            <a:r>
              <a:rPr lang="en-US" sz="2400">
                <a:solidFill>
                  <a:schemeClr val="dk1"/>
                </a:solidFill>
                <a:latin typeface="Roboto"/>
                <a:ea typeface="Roboto"/>
                <a:cs typeface="Roboto"/>
                <a:sym typeface="Roboto"/>
              </a:rPr>
              <a:t>The dog	</a:t>
            </a: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blue box  The cat		</a:t>
            </a: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red box</a:t>
            </a:r>
            <a:endParaRPr sz="2400">
              <a:solidFill>
                <a:schemeClr val="dk1"/>
              </a:solidFill>
              <a:latin typeface="Roboto"/>
              <a:ea typeface="Roboto"/>
              <a:cs typeface="Roboto"/>
              <a:sym typeface="Roboto"/>
            </a:endParaRPr>
          </a:p>
          <a:p>
            <a:pPr indent="0" lvl="0" marL="0" marR="0" rtl="0" algn="l">
              <a:spcBef>
                <a:spcPts val="13"/>
              </a:spcBef>
              <a:spcAft>
                <a:spcPts val="0"/>
              </a:spcAft>
              <a:buNone/>
            </a:pPr>
            <a:r>
              <a:t/>
            </a:r>
            <a:endParaRPr sz="2400">
              <a:solidFill>
                <a:schemeClr val="dk1"/>
              </a:solidFill>
              <a:latin typeface="Roboto"/>
              <a:ea typeface="Roboto"/>
              <a:cs typeface="Roboto"/>
              <a:sym typeface="Roboto"/>
            </a:endParaRPr>
          </a:p>
          <a:p>
            <a:pPr indent="0" lvl="0" marL="16933" marR="37252" rtl="0" algn="l">
              <a:lnSpc>
                <a:spcPct val="101000"/>
              </a:lnSpc>
              <a:spcBef>
                <a:spcPts val="7"/>
              </a:spcBef>
              <a:spcAft>
                <a:spcPts val="0"/>
              </a:spcAft>
              <a:buNone/>
            </a:pPr>
            <a:r>
              <a:rPr lang="en-US" sz="2400">
                <a:solidFill>
                  <a:schemeClr val="dk1"/>
                </a:solidFill>
                <a:latin typeface="Roboto"/>
                <a:ea typeface="Roboto"/>
                <a:cs typeface="Roboto"/>
                <a:sym typeface="Roboto"/>
              </a:rPr>
              <a:t>Formulate this as </a:t>
            </a:r>
            <a:r>
              <a:rPr b="1" lang="en-US" sz="2400">
                <a:solidFill>
                  <a:schemeClr val="dk1"/>
                </a:solidFill>
                <a:latin typeface="Roboto"/>
                <a:ea typeface="Roboto"/>
                <a:cs typeface="Roboto"/>
                <a:sym typeface="Roboto"/>
              </a:rPr>
              <a:t>object  detection </a:t>
            </a:r>
            <a:r>
              <a:rPr lang="en-US" sz="2400">
                <a:solidFill>
                  <a:schemeClr val="dk1"/>
                </a:solidFill>
                <a:latin typeface="Roboto"/>
                <a:ea typeface="Roboto"/>
                <a:cs typeface="Roboto"/>
                <a:sym typeface="Roboto"/>
              </a:rPr>
              <a:t>problem</a:t>
            </a:r>
            <a:endParaRPr sz="2400">
              <a:solidFill>
                <a:schemeClr val="dk1"/>
              </a:solidFill>
              <a:latin typeface="Roboto"/>
              <a:ea typeface="Roboto"/>
              <a:cs typeface="Roboto"/>
              <a:sym typeface="Roboto"/>
            </a:endParaRPr>
          </a:p>
        </p:txBody>
      </p:sp>
      <p:sp>
        <p:nvSpPr>
          <p:cNvPr id="208" name="Google Shape;208;p18"/>
          <p:cNvSpPr txBox="1"/>
          <p:nvPr/>
        </p:nvSpPr>
        <p:spPr>
          <a:xfrm>
            <a:off x="6062134" y="2600408"/>
            <a:ext cx="499533"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a:solidFill>
                  <a:srgbClr val="FF0000"/>
                </a:solidFill>
                <a:latin typeface="Roboto"/>
                <a:ea typeface="Roboto"/>
                <a:cs typeface="Roboto"/>
                <a:sym typeface="Roboto"/>
              </a:rPr>
              <a:t>Cat</a:t>
            </a:r>
            <a:endParaRPr sz="2400">
              <a:solidFill>
                <a:schemeClr val="dk1"/>
              </a:solidFill>
              <a:latin typeface="Roboto"/>
              <a:ea typeface="Roboto"/>
              <a:cs typeface="Roboto"/>
              <a:sym typeface="Roboto"/>
            </a:endParaRPr>
          </a:p>
        </p:txBody>
      </p:sp>
      <p:sp>
        <p:nvSpPr>
          <p:cNvPr id="209" name="Google Shape;209;p18"/>
          <p:cNvSpPr/>
          <p:nvPr/>
        </p:nvSpPr>
        <p:spPr>
          <a:xfrm>
            <a:off x="7908199" y="1272465"/>
            <a:ext cx="2990427" cy="3945467"/>
          </a:xfrm>
          <a:custGeom>
            <a:rect b="b" l="l" r="r" t="t"/>
            <a:pathLst>
              <a:path extrusionOk="0" h="2959100" w="2242820">
                <a:moveTo>
                  <a:pt x="0" y="0"/>
                </a:moveTo>
                <a:lnTo>
                  <a:pt x="2242499" y="0"/>
                </a:lnTo>
                <a:lnTo>
                  <a:pt x="2242499" y="2958899"/>
                </a:lnTo>
                <a:lnTo>
                  <a:pt x="0" y="2958899"/>
                </a:lnTo>
                <a:lnTo>
                  <a:pt x="0" y="0"/>
                </a:lnTo>
                <a:close/>
              </a:path>
            </a:pathLst>
          </a:custGeom>
          <a:noFill/>
          <a:ln cap="flat" cmpd="sng" w="3807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0" name="Google Shape;210;p18"/>
          <p:cNvSpPr txBox="1"/>
          <p:nvPr/>
        </p:nvSpPr>
        <p:spPr>
          <a:xfrm>
            <a:off x="8005568" y="1357641"/>
            <a:ext cx="578273"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a:solidFill>
                  <a:srgbClr val="0000FF"/>
                </a:solidFill>
                <a:latin typeface="Roboto"/>
                <a:ea typeface="Roboto"/>
                <a:cs typeface="Roboto"/>
                <a:sym typeface="Roboto"/>
              </a:rPr>
              <a:t>Dog</a:t>
            </a:r>
            <a:endParaRPr sz="2400">
              <a:solidFill>
                <a:schemeClr val="dk1"/>
              </a:solidFill>
              <a:latin typeface="Roboto"/>
              <a:ea typeface="Roboto"/>
              <a:cs typeface="Roboto"/>
              <a:sym typeface="Roboto"/>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80"/>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115767" rtl="0" algn="l">
              <a:lnSpc>
                <a:spcPct val="100000"/>
              </a:lnSpc>
              <a:spcBef>
                <a:spcPts val="0"/>
              </a:spcBef>
              <a:spcAft>
                <a:spcPts val="0"/>
              </a:spcAft>
              <a:buClr>
                <a:schemeClr val="dk1"/>
              </a:buClr>
              <a:buSzPts val="4400"/>
              <a:buFont typeface="Calibri"/>
              <a:buNone/>
            </a:pPr>
            <a:r>
              <a:rPr lang="en-US"/>
              <a:t>Method 3: Max Unpooling Operation</a:t>
            </a:r>
            <a:endParaRPr/>
          </a:p>
        </p:txBody>
      </p:sp>
      <p:sp>
        <p:nvSpPr>
          <p:cNvPr id="1693" name="Google Shape;1693;p180"/>
          <p:cNvSpPr/>
          <p:nvPr/>
        </p:nvSpPr>
        <p:spPr>
          <a:xfrm>
            <a:off x="5527565" y="2590765"/>
            <a:ext cx="1095587" cy="1056640"/>
          </a:xfrm>
          <a:custGeom>
            <a:rect b="b" l="l" r="r" t="t"/>
            <a:pathLst>
              <a:path extrusionOk="0" h="792480" w="821689">
                <a:moveTo>
                  <a:pt x="821550" y="0"/>
                </a:moveTo>
                <a:lnTo>
                  <a:pt x="410768" y="0"/>
                </a:lnTo>
                <a:lnTo>
                  <a:pt x="0" y="0"/>
                </a:lnTo>
                <a:lnTo>
                  <a:pt x="0" y="396189"/>
                </a:lnTo>
                <a:lnTo>
                  <a:pt x="0" y="792391"/>
                </a:lnTo>
                <a:lnTo>
                  <a:pt x="410768" y="792391"/>
                </a:lnTo>
                <a:lnTo>
                  <a:pt x="821550" y="792391"/>
                </a:lnTo>
                <a:lnTo>
                  <a:pt x="821550" y="396189"/>
                </a:lnTo>
                <a:lnTo>
                  <a:pt x="82155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1694" name="Google Shape;1694;p180"/>
          <p:cNvGraphicFramePr/>
          <p:nvPr/>
        </p:nvGraphicFramePr>
        <p:xfrm>
          <a:off x="5521217" y="2584399"/>
          <a:ext cx="3000000" cy="3000000"/>
        </p:xfrm>
        <a:graphic>
          <a:graphicData uri="http://schemas.openxmlformats.org/drawingml/2006/table">
            <a:tbl>
              <a:tblPr bandRow="1" firstRow="1">
                <a:noFill/>
                <a:tableStyleId>{3C1B52D4-62BF-48E3-8983-B14667D33490}</a:tableStyleId>
              </a:tblPr>
              <a:tblGrid>
                <a:gridCol w="547800"/>
                <a:gridCol w="547800"/>
              </a:tblGrid>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74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graphicFrame>
        <p:nvGraphicFramePr>
          <p:cNvPr id="1695" name="Google Shape;1695;p180"/>
          <p:cNvGraphicFramePr/>
          <p:nvPr/>
        </p:nvGraphicFramePr>
        <p:xfrm>
          <a:off x="775749" y="2052223"/>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696" name="Google Shape;1696;p180"/>
          <p:cNvSpPr txBox="1"/>
          <p:nvPr/>
        </p:nvSpPr>
        <p:spPr>
          <a:xfrm>
            <a:off x="1644268" y="44029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
        <p:nvSpPr>
          <p:cNvPr id="1697" name="Google Shape;1697;p180"/>
          <p:cNvSpPr txBox="1"/>
          <p:nvPr/>
        </p:nvSpPr>
        <p:spPr>
          <a:xfrm>
            <a:off x="3401295" y="3826851"/>
            <a:ext cx="177884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Pool size = 2 x 2</a:t>
            </a:r>
            <a:endParaRPr sz="1867">
              <a:solidFill>
                <a:schemeClr val="dk1"/>
              </a:solidFill>
              <a:latin typeface="Arial"/>
              <a:ea typeface="Arial"/>
              <a:cs typeface="Arial"/>
              <a:sym typeface="Arial"/>
            </a:endParaRPr>
          </a:p>
        </p:txBody>
      </p:sp>
      <p:grpSp>
        <p:nvGrpSpPr>
          <p:cNvPr id="1698" name="Google Shape;1698;p180"/>
          <p:cNvGrpSpPr/>
          <p:nvPr/>
        </p:nvGrpSpPr>
        <p:grpSpPr>
          <a:xfrm>
            <a:off x="3801564" y="2876825"/>
            <a:ext cx="978747" cy="485140"/>
            <a:chOff x="2851173" y="2157618"/>
            <a:chExt cx="734060" cy="363855"/>
          </a:xfrm>
        </p:grpSpPr>
        <p:sp>
          <p:nvSpPr>
            <p:cNvPr id="1699" name="Google Shape;1699;p180"/>
            <p:cNvSpPr/>
            <p:nvPr/>
          </p:nvSpPr>
          <p:spPr>
            <a:xfrm>
              <a:off x="2851173" y="2157618"/>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00" name="Google Shape;1700;p180"/>
            <p:cNvSpPr/>
            <p:nvPr/>
          </p:nvSpPr>
          <p:spPr>
            <a:xfrm>
              <a:off x="2851173" y="2157618"/>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701" name="Google Shape;1701;p180"/>
          <p:cNvSpPr txBox="1"/>
          <p:nvPr/>
        </p:nvSpPr>
        <p:spPr>
          <a:xfrm>
            <a:off x="5801501" y="44029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2 x 2</a:t>
            </a:r>
            <a:endParaRPr sz="1867">
              <a:solidFill>
                <a:schemeClr val="dk1"/>
              </a:solidFill>
              <a:latin typeface="Arial"/>
              <a:ea typeface="Arial"/>
              <a:cs typeface="Arial"/>
              <a:sym typeface="Arial"/>
            </a:endParaRPr>
          </a:p>
        </p:txBody>
      </p:sp>
      <p:sp>
        <p:nvSpPr>
          <p:cNvPr id="1702" name="Google Shape;1702;p180"/>
          <p:cNvSpPr txBox="1"/>
          <p:nvPr/>
        </p:nvSpPr>
        <p:spPr>
          <a:xfrm>
            <a:off x="6944148" y="3826851"/>
            <a:ext cx="18304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Filter size = 2 x 2</a:t>
            </a:r>
            <a:endParaRPr sz="1867">
              <a:solidFill>
                <a:schemeClr val="dk1"/>
              </a:solidFill>
              <a:latin typeface="Arial"/>
              <a:ea typeface="Arial"/>
              <a:cs typeface="Arial"/>
              <a:sym typeface="Arial"/>
            </a:endParaRPr>
          </a:p>
        </p:txBody>
      </p:sp>
      <p:grpSp>
        <p:nvGrpSpPr>
          <p:cNvPr id="1703" name="Google Shape;1703;p180"/>
          <p:cNvGrpSpPr/>
          <p:nvPr/>
        </p:nvGrpSpPr>
        <p:grpSpPr>
          <a:xfrm>
            <a:off x="7370564" y="2876825"/>
            <a:ext cx="978747" cy="485140"/>
            <a:chOff x="5527923" y="2157618"/>
            <a:chExt cx="734060" cy="363855"/>
          </a:xfrm>
        </p:grpSpPr>
        <p:sp>
          <p:nvSpPr>
            <p:cNvPr id="1704" name="Google Shape;1704;p180"/>
            <p:cNvSpPr/>
            <p:nvPr/>
          </p:nvSpPr>
          <p:spPr>
            <a:xfrm>
              <a:off x="5527923" y="2157618"/>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05" name="Google Shape;1705;p180"/>
            <p:cNvSpPr/>
            <p:nvPr/>
          </p:nvSpPr>
          <p:spPr>
            <a:xfrm>
              <a:off x="5527923" y="2157618"/>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aphicFrame>
        <p:nvGraphicFramePr>
          <p:cNvPr id="1706" name="Google Shape;1706;p180"/>
          <p:cNvGraphicFramePr/>
          <p:nvPr/>
        </p:nvGraphicFramePr>
        <p:xfrm>
          <a:off x="9090216" y="2052239"/>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tblGrid>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255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07" name="Google Shape;1707;p180"/>
          <p:cNvSpPr txBox="1"/>
          <p:nvPr/>
        </p:nvSpPr>
        <p:spPr>
          <a:xfrm>
            <a:off x="4477293" y="1419100"/>
            <a:ext cx="3063240" cy="581355"/>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Max UnPooling is also called</a:t>
            </a:r>
            <a:endParaRPr sz="1867">
              <a:solidFill>
                <a:schemeClr val="dk1"/>
              </a:solidFill>
              <a:latin typeface="Arial"/>
              <a:ea typeface="Arial"/>
              <a:cs typeface="Arial"/>
              <a:sym typeface="Arial"/>
            </a:endParaRPr>
          </a:p>
          <a:p>
            <a:pPr indent="0" lvl="0" marL="0" marR="0" rtl="0" algn="ctr">
              <a:lnSpc>
                <a:spcPct val="118907"/>
              </a:lnSpc>
              <a:spcBef>
                <a:spcPts val="0"/>
              </a:spcBef>
              <a:spcAft>
                <a:spcPts val="0"/>
              </a:spcAft>
              <a:buNone/>
            </a:pPr>
            <a:r>
              <a:rPr b="1" lang="en-US" sz="1867">
                <a:solidFill>
                  <a:schemeClr val="dk1"/>
                </a:solidFill>
                <a:latin typeface="Arial"/>
                <a:ea typeface="Arial"/>
                <a:cs typeface="Arial"/>
                <a:sym typeface="Arial"/>
              </a:rPr>
              <a:t>In Network Upsampling</a:t>
            </a:r>
            <a:endParaRPr sz="1867">
              <a:solidFill>
                <a:schemeClr val="dk1"/>
              </a:solidFill>
              <a:latin typeface="Arial"/>
              <a:ea typeface="Arial"/>
              <a:cs typeface="Arial"/>
              <a:sym typeface="Arial"/>
            </a:endParaRPr>
          </a:p>
        </p:txBody>
      </p:sp>
      <p:sp>
        <p:nvSpPr>
          <p:cNvPr id="1708" name="Google Shape;1708;p180"/>
          <p:cNvSpPr txBox="1"/>
          <p:nvPr/>
        </p:nvSpPr>
        <p:spPr>
          <a:xfrm>
            <a:off x="9958734" y="4402918"/>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4 x 4</a:t>
            </a:r>
            <a:endParaRPr sz="1867">
              <a:solidFill>
                <a:schemeClr val="dk1"/>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81"/>
          <p:cNvSpPr txBox="1"/>
          <p:nvPr/>
        </p:nvSpPr>
        <p:spPr>
          <a:xfrm>
            <a:off x="848968" y="1723402"/>
            <a:ext cx="9817945" cy="1117400"/>
          </a:xfrm>
          <a:prstGeom prst="rect">
            <a:avLst/>
          </a:prstGeom>
          <a:noFill/>
          <a:ln>
            <a:noFill/>
          </a:ln>
        </p:spPr>
        <p:txBody>
          <a:bodyPr anchorCtr="0" anchor="t" bIns="0" lIns="0" spcFirstLastPara="1" rIns="0" wrap="square" tIns="197250">
            <a:spAutoFit/>
          </a:bodyPr>
          <a:lstStyle/>
          <a:p>
            <a:pPr indent="-488514" lvl="0" marL="625671"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Feasible but still computationally expensive</a:t>
            </a:r>
            <a:endParaRPr sz="2400">
              <a:solidFill>
                <a:schemeClr val="dk1"/>
              </a:solidFill>
              <a:latin typeface="Roboto"/>
              <a:ea typeface="Roboto"/>
              <a:cs typeface="Roboto"/>
              <a:sym typeface="Roboto"/>
            </a:endParaRPr>
          </a:p>
          <a:p>
            <a:pPr indent="-608738" lvl="0" marL="625671" marR="0" rtl="0" algn="l">
              <a:spcBef>
                <a:spcPts val="1420"/>
              </a:spcBef>
              <a:spcAft>
                <a:spcPts val="0"/>
              </a:spcAft>
              <a:buClr>
                <a:schemeClr val="dk1"/>
              </a:buClr>
              <a:buSzPts val="2400"/>
              <a:buFont typeface="MS PGothic"/>
              <a:buChar char="➔"/>
            </a:pPr>
            <a:r>
              <a:rPr lang="en-US" sz="2400">
                <a:solidFill>
                  <a:schemeClr val="dk1"/>
                </a:solidFill>
                <a:latin typeface="Roboto"/>
                <a:ea typeface="Roboto"/>
                <a:cs typeface="Roboto"/>
                <a:sym typeface="Roboto"/>
              </a:rPr>
              <a:t>Inverse Operation for Pooling (Bilinear Interpolation, Max Unpooling)</a:t>
            </a:r>
            <a:endParaRPr sz="2400">
              <a:solidFill>
                <a:schemeClr val="dk1"/>
              </a:solidFill>
              <a:latin typeface="Roboto"/>
              <a:ea typeface="Roboto"/>
              <a:cs typeface="Roboto"/>
              <a:sym typeface="Roboto"/>
            </a:endParaRPr>
          </a:p>
        </p:txBody>
      </p:sp>
      <p:sp>
        <p:nvSpPr>
          <p:cNvPr id="1714" name="Google Shape;1714;p181"/>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74154" rtl="0" algn="l">
              <a:lnSpc>
                <a:spcPct val="100000"/>
              </a:lnSpc>
              <a:spcBef>
                <a:spcPts val="0"/>
              </a:spcBef>
              <a:spcAft>
                <a:spcPts val="0"/>
              </a:spcAft>
              <a:buClr>
                <a:schemeClr val="dk1"/>
              </a:buClr>
              <a:buSzPts val="4400"/>
              <a:buFont typeface="Calibri"/>
              <a:buNone/>
            </a:pPr>
            <a:r>
              <a:rPr lang="en-US"/>
              <a:t>What do we need?</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82"/>
          <p:cNvSpPr txBox="1"/>
          <p:nvPr/>
        </p:nvSpPr>
        <p:spPr>
          <a:xfrm>
            <a:off x="848968" y="1723402"/>
            <a:ext cx="9817945" cy="2225395"/>
          </a:xfrm>
          <a:prstGeom prst="rect">
            <a:avLst/>
          </a:prstGeom>
          <a:noFill/>
          <a:ln>
            <a:noFill/>
          </a:ln>
        </p:spPr>
        <p:txBody>
          <a:bodyPr anchorCtr="0" anchor="t" bIns="0" lIns="0" spcFirstLastPara="1" rIns="0" wrap="square" tIns="197250">
            <a:spAutoFit/>
          </a:bodyPr>
          <a:lstStyle/>
          <a:p>
            <a:pPr indent="-488514" lvl="0" marL="625671"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Feasible but still computationally expensive</a:t>
            </a:r>
            <a:endParaRPr sz="2400">
              <a:solidFill>
                <a:schemeClr val="dk1"/>
              </a:solidFill>
              <a:latin typeface="Roboto"/>
              <a:ea typeface="Roboto"/>
              <a:cs typeface="Roboto"/>
              <a:sym typeface="Roboto"/>
            </a:endParaRPr>
          </a:p>
          <a:p>
            <a:pPr indent="-608738" lvl="0" marL="625671" marR="0" rtl="0" algn="l">
              <a:spcBef>
                <a:spcPts val="1420"/>
              </a:spcBef>
              <a:spcAft>
                <a:spcPts val="0"/>
              </a:spcAft>
              <a:buClr>
                <a:schemeClr val="dk1"/>
              </a:buClr>
              <a:buSzPts val="2400"/>
              <a:buFont typeface="MS PGothic"/>
              <a:buChar char="➔"/>
            </a:pPr>
            <a:r>
              <a:rPr lang="en-US" sz="2400">
                <a:solidFill>
                  <a:schemeClr val="dk1"/>
                </a:solidFill>
                <a:latin typeface="Roboto"/>
                <a:ea typeface="Roboto"/>
                <a:cs typeface="Roboto"/>
                <a:sym typeface="Roboto"/>
              </a:rPr>
              <a:t>Inverse Operation for Pooling (Bilinear Interpolation, Max Unpooling)</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2800">
              <a:solidFill>
                <a:schemeClr val="dk1"/>
              </a:solidFill>
              <a:latin typeface="Roboto"/>
              <a:ea typeface="Roboto"/>
              <a:cs typeface="Roboto"/>
              <a:sym typeface="Roboto"/>
            </a:endParaRPr>
          </a:p>
          <a:p>
            <a:pPr indent="-488514" lvl="0" marL="625671"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Options for DL architecture is limited</a:t>
            </a:r>
            <a:endParaRPr sz="2400">
              <a:solidFill>
                <a:schemeClr val="dk1"/>
              </a:solidFill>
              <a:latin typeface="Roboto"/>
              <a:ea typeface="Roboto"/>
              <a:cs typeface="Roboto"/>
              <a:sym typeface="Roboto"/>
            </a:endParaRPr>
          </a:p>
        </p:txBody>
      </p:sp>
      <p:sp>
        <p:nvSpPr>
          <p:cNvPr id="1720" name="Google Shape;1720;p182"/>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74154" rtl="0" algn="l">
              <a:lnSpc>
                <a:spcPct val="100000"/>
              </a:lnSpc>
              <a:spcBef>
                <a:spcPts val="0"/>
              </a:spcBef>
              <a:spcAft>
                <a:spcPts val="0"/>
              </a:spcAft>
              <a:buClr>
                <a:schemeClr val="dk1"/>
              </a:buClr>
              <a:buSzPts val="4400"/>
              <a:buFont typeface="Calibri"/>
              <a:buNone/>
            </a:pPr>
            <a:r>
              <a:rPr lang="en-US"/>
              <a:t>What do we need?</a:t>
            </a:r>
            <a:endParaRPr/>
          </a:p>
        </p:txBody>
      </p:sp>
      <p:sp>
        <p:nvSpPr>
          <p:cNvPr id="1721" name="Google Shape;1721;p182"/>
          <p:cNvSpPr/>
          <p:nvPr/>
        </p:nvSpPr>
        <p:spPr>
          <a:xfrm>
            <a:off x="552334" y="1272466"/>
            <a:ext cx="10514753" cy="2156460"/>
          </a:xfrm>
          <a:custGeom>
            <a:rect b="b" l="l" r="r" t="t"/>
            <a:pathLst>
              <a:path extrusionOk="0" h="1617345" w="7886065">
                <a:moveTo>
                  <a:pt x="7885499" y="1617299"/>
                </a:moveTo>
                <a:lnTo>
                  <a:pt x="0" y="1617299"/>
                </a:lnTo>
                <a:lnTo>
                  <a:pt x="0" y="0"/>
                </a:lnTo>
                <a:lnTo>
                  <a:pt x="7885499" y="0"/>
                </a:lnTo>
                <a:lnTo>
                  <a:pt x="7885499" y="16172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83"/>
          <p:cNvSpPr txBox="1"/>
          <p:nvPr/>
        </p:nvSpPr>
        <p:spPr>
          <a:xfrm>
            <a:off x="848968" y="1723401"/>
            <a:ext cx="9817945" cy="2774263"/>
          </a:xfrm>
          <a:prstGeom prst="rect">
            <a:avLst/>
          </a:prstGeom>
          <a:noFill/>
          <a:ln>
            <a:noFill/>
          </a:ln>
        </p:spPr>
        <p:txBody>
          <a:bodyPr anchorCtr="0" anchor="t" bIns="0" lIns="0" spcFirstLastPara="1" rIns="0" wrap="square" tIns="197250">
            <a:spAutoFit/>
          </a:bodyPr>
          <a:lstStyle/>
          <a:p>
            <a:pPr indent="-488514" lvl="0" marL="625671"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Feasible but still computationally expensive</a:t>
            </a:r>
            <a:endParaRPr sz="2400">
              <a:solidFill>
                <a:schemeClr val="dk1"/>
              </a:solidFill>
              <a:latin typeface="Roboto"/>
              <a:ea typeface="Roboto"/>
              <a:cs typeface="Roboto"/>
              <a:sym typeface="Roboto"/>
            </a:endParaRPr>
          </a:p>
          <a:p>
            <a:pPr indent="-608738" lvl="0" marL="625671" marR="0" rtl="0" algn="l">
              <a:spcBef>
                <a:spcPts val="1420"/>
              </a:spcBef>
              <a:spcAft>
                <a:spcPts val="0"/>
              </a:spcAft>
              <a:buClr>
                <a:schemeClr val="dk1"/>
              </a:buClr>
              <a:buSzPts val="2400"/>
              <a:buFont typeface="MS PGothic"/>
              <a:buChar char="➔"/>
            </a:pPr>
            <a:r>
              <a:rPr lang="en-US" sz="2400">
                <a:solidFill>
                  <a:schemeClr val="dk1"/>
                </a:solidFill>
                <a:latin typeface="Roboto"/>
                <a:ea typeface="Roboto"/>
                <a:cs typeface="Roboto"/>
                <a:sym typeface="Roboto"/>
              </a:rPr>
              <a:t>Inverse Operation for Pooling (Bilinear Interpolation, Max Unpooling)</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2800">
              <a:solidFill>
                <a:schemeClr val="dk1"/>
              </a:solidFill>
              <a:latin typeface="Roboto"/>
              <a:ea typeface="Roboto"/>
              <a:cs typeface="Roboto"/>
              <a:sym typeface="Roboto"/>
            </a:endParaRPr>
          </a:p>
          <a:p>
            <a:pPr indent="-488514" lvl="0" marL="625671"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Options for DL architecture is limited</a:t>
            </a:r>
            <a:endParaRPr sz="2400">
              <a:solidFill>
                <a:schemeClr val="dk1"/>
              </a:solidFill>
              <a:latin typeface="Roboto"/>
              <a:ea typeface="Roboto"/>
              <a:cs typeface="Roboto"/>
              <a:sym typeface="Roboto"/>
            </a:endParaRPr>
          </a:p>
          <a:p>
            <a:pPr indent="-608738" lvl="0" marL="625671" marR="0" rtl="0" algn="l">
              <a:spcBef>
                <a:spcPts val="1420"/>
              </a:spcBef>
              <a:spcAft>
                <a:spcPts val="0"/>
              </a:spcAft>
              <a:buClr>
                <a:schemeClr val="dk1"/>
              </a:buClr>
              <a:buSzPts val="2400"/>
              <a:buFont typeface="MS PGothic"/>
              <a:buChar char="➔"/>
            </a:pPr>
            <a:r>
              <a:rPr lang="en-US" sz="2400">
                <a:solidFill>
                  <a:schemeClr val="dk1"/>
                </a:solidFill>
                <a:latin typeface="Roboto"/>
                <a:ea typeface="Roboto"/>
                <a:cs typeface="Roboto"/>
                <a:sym typeface="Roboto"/>
              </a:rPr>
              <a:t>A Convolution Operation which increases size of output</a:t>
            </a:r>
            <a:endParaRPr sz="2400">
              <a:solidFill>
                <a:schemeClr val="dk1"/>
              </a:solidFill>
              <a:latin typeface="Roboto"/>
              <a:ea typeface="Roboto"/>
              <a:cs typeface="Roboto"/>
              <a:sym typeface="Roboto"/>
            </a:endParaRPr>
          </a:p>
        </p:txBody>
      </p:sp>
      <p:sp>
        <p:nvSpPr>
          <p:cNvPr id="1727" name="Google Shape;1727;p183"/>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74154" rtl="0" algn="l">
              <a:lnSpc>
                <a:spcPct val="100000"/>
              </a:lnSpc>
              <a:spcBef>
                <a:spcPts val="0"/>
              </a:spcBef>
              <a:spcAft>
                <a:spcPts val="0"/>
              </a:spcAft>
              <a:buClr>
                <a:schemeClr val="dk1"/>
              </a:buClr>
              <a:buSzPts val="4400"/>
              <a:buFont typeface="Calibri"/>
              <a:buNone/>
            </a:pPr>
            <a:r>
              <a:rPr lang="en-US"/>
              <a:t>What do we need?</a:t>
            </a:r>
            <a:endParaRPr/>
          </a:p>
        </p:txBody>
      </p:sp>
      <p:sp>
        <p:nvSpPr>
          <p:cNvPr id="1728" name="Google Shape;1728;p183"/>
          <p:cNvSpPr/>
          <p:nvPr/>
        </p:nvSpPr>
        <p:spPr>
          <a:xfrm>
            <a:off x="552334" y="1272466"/>
            <a:ext cx="10514753" cy="2156460"/>
          </a:xfrm>
          <a:custGeom>
            <a:rect b="b" l="l" r="r" t="t"/>
            <a:pathLst>
              <a:path extrusionOk="0" h="1617345" w="7886065">
                <a:moveTo>
                  <a:pt x="7885499" y="1617299"/>
                </a:moveTo>
                <a:lnTo>
                  <a:pt x="0" y="1617299"/>
                </a:lnTo>
                <a:lnTo>
                  <a:pt x="0" y="0"/>
                </a:lnTo>
                <a:lnTo>
                  <a:pt x="7885499" y="0"/>
                </a:lnTo>
                <a:lnTo>
                  <a:pt x="7885499" y="16172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184"/>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872668" rtl="0" algn="l">
              <a:lnSpc>
                <a:spcPct val="100000"/>
              </a:lnSpc>
              <a:spcBef>
                <a:spcPts val="0"/>
              </a:spcBef>
              <a:spcAft>
                <a:spcPts val="0"/>
              </a:spcAft>
              <a:buClr>
                <a:schemeClr val="dk1"/>
              </a:buClr>
              <a:buSzPts val="4400"/>
              <a:buFont typeface="Calibri"/>
              <a:buNone/>
            </a:pPr>
            <a:r>
              <a:rPr lang="en-US"/>
              <a:t>Recap - Convolution Operation</a:t>
            </a:r>
            <a:endParaRPr/>
          </a:p>
        </p:txBody>
      </p:sp>
      <p:graphicFrame>
        <p:nvGraphicFramePr>
          <p:cNvPr id="1734" name="Google Shape;1734;p184"/>
          <p:cNvGraphicFramePr/>
          <p:nvPr/>
        </p:nvGraphicFramePr>
        <p:xfrm>
          <a:off x="1062450" y="2099884"/>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gridCol w="568125"/>
                <a:gridCol w="568125"/>
                <a:gridCol w="568125"/>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sp>
        <p:nvSpPr>
          <p:cNvPr id="1735" name="Google Shape;1735;p184"/>
          <p:cNvSpPr txBox="1"/>
          <p:nvPr/>
        </p:nvSpPr>
        <p:spPr>
          <a:xfrm>
            <a:off x="2871934" y="59733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5 x 5</a:t>
            </a:r>
            <a:endParaRPr sz="1867">
              <a:solidFill>
                <a:schemeClr val="dk1"/>
              </a:solidFill>
              <a:latin typeface="Arial"/>
              <a:ea typeface="Arial"/>
              <a:cs typeface="Arial"/>
              <a:sym typeface="Arial"/>
            </a:endParaRPr>
          </a:p>
        </p:txBody>
      </p:sp>
      <p:sp>
        <p:nvSpPr>
          <p:cNvPr id="1736" name="Google Shape;1736;p184"/>
          <p:cNvSpPr txBox="1"/>
          <p:nvPr/>
        </p:nvSpPr>
        <p:spPr>
          <a:xfrm>
            <a:off x="5702715" y="5316384"/>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graphicFrame>
        <p:nvGraphicFramePr>
          <p:cNvPr id="1737" name="Google Shape;1737;p184"/>
          <p:cNvGraphicFramePr/>
          <p:nvPr/>
        </p:nvGraphicFramePr>
        <p:xfrm>
          <a:off x="5839934" y="2695001"/>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grpSp>
        <p:nvGrpSpPr>
          <p:cNvPr id="1742" name="Google Shape;1742;p185"/>
          <p:cNvGrpSpPr/>
          <p:nvPr/>
        </p:nvGrpSpPr>
        <p:grpSpPr>
          <a:xfrm>
            <a:off x="9338966" y="2701367"/>
            <a:ext cx="523240" cy="535940"/>
            <a:chOff x="7004225" y="2026025"/>
            <a:chExt cx="392430" cy="401955"/>
          </a:xfrm>
        </p:grpSpPr>
        <p:sp>
          <p:nvSpPr>
            <p:cNvPr id="1743" name="Google Shape;1743;p185"/>
            <p:cNvSpPr/>
            <p:nvPr/>
          </p:nvSpPr>
          <p:spPr>
            <a:xfrm>
              <a:off x="7008975" y="2030775"/>
              <a:ext cx="382905" cy="392430"/>
            </a:xfrm>
            <a:custGeom>
              <a:rect b="b" l="l" r="r" t="t"/>
              <a:pathLst>
                <a:path extrusionOk="0" h="392430" w="382904">
                  <a:moveTo>
                    <a:pt x="382849" y="392399"/>
                  </a:moveTo>
                  <a:lnTo>
                    <a:pt x="0" y="392399"/>
                  </a:lnTo>
                  <a:lnTo>
                    <a:pt x="0" y="0"/>
                  </a:lnTo>
                  <a:lnTo>
                    <a:pt x="382849" y="0"/>
                  </a:lnTo>
                  <a:lnTo>
                    <a:pt x="382849" y="392399"/>
                  </a:lnTo>
                  <a:close/>
                </a:path>
              </a:pathLst>
            </a:custGeom>
            <a:solidFill>
              <a:srgbClr val="D9EA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44" name="Google Shape;1744;p185"/>
            <p:cNvSpPr/>
            <p:nvPr/>
          </p:nvSpPr>
          <p:spPr>
            <a:xfrm>
              <a:off x="7004225" y="2026025"/>
              <a:ext cx="392430" cy="401955"/>
            </a:xfrm>
            <a:custGeom>
              <a:rect b="b" l="l" r="r" t="t"/>
              <a:pathLst>
                <a:path extrusionOk="0" h="401955" w="392429">
                  <a:moveTo>
                    <a:pt x="4749" y="0"/>
                  </a:moveTo>
                  <a:lnTo>
                    <a:pt x="4749" y="401899"/>
                  </a:lnTo>
                </a:path>
                <a:path extrusionOk="0" h="401955" w="392429">
                  <a:moveTo>
                    <a:pt x="387599" y="0"/>
                  </a:moveTo>
                  <a:lnTo>
                    <a:pt x="387599" y="401899"/>
                  </a:lnTo>
                </a:path>
                <a:path extrusionOk="0" h="401955" w="392429">
                  <a:moveTo>
                    <a:pt x="0" y="4749"/>
                  </a:moveTo>
                  <a:lnTo>
                    <a:pt x="392349" y="4749"/>
                  </a:lnTo>
                </a:path>
                <a:path extrusionOk="0" h="401955" w="392429">
                  <a:moveTo>
                    <a:pt x="0" y="397149"/>
                  </a:moveTo>
                  <a:lnTo>
                    <a:pt x="392349" y="39714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745" name="Google Shape;1745;p185"/>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872668" rtl="0" algn="l">
              <a:lnSpc>
                <a:spcPct val="100000"/>
              </a:lnSpc>
              <a:spcBef>
                <a:spcPts val="0"/>
              </a:spcBef>
              <a:spcAft>
                <a:spcPts val="0"/>
              </a:spcAft>
              <a:buClr>
                <a:schemeClr val="dk1"/>
              </a:buClr>
              <a:buSzPts val="4400"/>
              <a:buFont typeface="Calibri"/>
              <a:buNone/>
            </a:pPr>
            <a:r>
              <a:rPr lang="en-US"/>
              <a:t>Recap - Convolution Operation</a:t>
            </a:r>
            <a:endParaRPr/>
          </a:p>
        </p:txBody>
      </p:sp>
      <p:graphicFrame>
        <p:nvGraphicFramePr>
          <p:cNvPr id="1746" name="Google Shape;1746;p185"/>
          <p:cNvGraphicFramePr/>
          <p:nvPr/>
        </p:nvGraphicFramePr>
        <p:xfrm>
          <a:off x="1062450" y="2099884"/>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gridCol w="568125"/>
                <a:gridCol w="568125"/>
                <a:gridCol w="568125"/>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sp>
        <p:nvSpPr>
          <p:cNvPr id="1747" name="Google Shape;1747;p185"/>
          <p:cNvSpPr txBox="1"/>
          <p:nvPr/>
        </p:nvSpPr>
        <p:spPr>
          <a:xfrm>
            <a:off x="2871934" y="59733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5 x 5</a:t>
            </a:r>
            <a:endParaRPr sz="1867">
              <a:solidFill>
                <a:schemeClr val="dk1"/>
              </a:solidFill>
              <a:latin typeface="Arial"/>
              <a:ea typeface="Arial"/>
              <a:cs typeface="Arial"/>
              <a:sym typeface="Arial"/>
            </a:endParaRPr>
          </a:p>
        </p:txBody>
      </p:sp>
      <p:sp>
        <p:nvSpPr>
          <p:cNvPr id="1748" name="Google Shape;1748;p185"/>
          <p:cNvSpPr txBox="1"/>
          <p:nvPr/>
        </p:nvSpPr>
        <p:spPr>
          <a:xfrm>
            <a:off x="5702715" y="5316384"/>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graphicFrame>
        <p:nvGraphicFramePr>
          <p:cNvPr id="1749" name="Google Shape;1749;p185"/>
          <p:cNvGraphicFramePr/>
          <p:nvPr/>
        </p:nvGraphicFramePr>
        <p:xfrm>
          <a:off x="5839934" y="2695001"/>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86"/>
          <p:cNvSpPr/>
          <p:nvPr/>
        </p:nvSpPr>
        <p:spPr>
          <a:xfrm>
            <a:off x="9855766" y="2707700"/>
            <a:ext cx="510540" cy="523240"/>
          </a:xfrm>
          <a:custGeom>
            <a:rect b="b" l="l" r="r" t="t"/>
            <a:pathLst>
              <a:path extrusionOk="0" h="392430" w="382904">
                <a:moveTo>
                  <a:pt x="382849" y="392399"/>
                </a:moveTo>
                <a:lnTo>
                  <a:pt x="0" y="392399"/>
                </a:lnTo>
                <a:lnTo>
                  <a:pt x="0" y="0"/>
                </a:lnTo>
                <a:lnTo>
                  <a:pt x="382849" y="0"/>
                </a:lnTo>
                <a:lnTo>
                  <a:pt x="382849" y="392399"/>
                </a:lnTo>
                <a:close/>
              </a:path>
            </a:pathLst>
          </a:custGeom>
          <a:solidFill>
            <a:srgbClr val="D9EA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55" name="Google Shape;1755;p186"/>
          <p:cNvSpPr/>
          <p:nvPr/>
        </p:nvSpPr>
        <p:spPr>
          <a:xfrm>
            <a:off x="9345300" y="2701366"/>
            <a:ext cx="0" cy="535940"/>
          </a:xfrm>
          <a:custGeom>
            <a:rect b="b" l="l" r="r" t="t"/>
            <a:pathLst>
              <a:path extrusionOk="0" h="401955" w="120000">
                <a:moveTo>
                  <a:pt x="0" y="0"/>
                </a:moveTo>
                <a:lnTo>
                  <a:pt x="0" y="40189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56" name="Google Shape;1756;p186"/>
          <p:cNvSpPr/>
          <p:nvPr/>
        </p:nvSpPr>
        <p:spPr>
          <a:xfrm>
            <a:off x="9855765" y="2701366"/>
            <a:ext cx="0" cy="535940"/>
          </a:xfrm>
          <a:custGeom>
            <a:rect b="b" l="l" r="r" t="t"/>
            <a:pathLst>
              <a:path extrusionOk="0" h="401955" w="120000">
                <a:moveTo>
                  <a:pt x="0" y="0"/>
                </a:moveTo>
                <a:lnTo>
                  <a:pt x="0" y="40189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57" name="Google Shape;1757;p186"/>
          <p:cNvSpPr/>
          <p:nvPr/>
        </p:nvSpPr>
        <p:spPr>
          <a:xfrm>
            <a:off x="10366233" y="2701366"/>
            <a:ext cx="0" cy="535940"/>
          </a:xfrm>
          <a:custGeom>
            <a:rect b="b" l="l" r="r" t="t"/>
            <a:pathLst>
              <a:path extrusionOk="0" h="401955" w="120000">
                <a:moveTo>
                  <a:pt x="0" y="0"/>
                </a:moveTo>
                <a:lnTo>
                  <a:pt x="0" y="40189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1758" name="Google Shape;1758;p186"/>
          <p:cNvGrpSpPr/>
          <p:nvPr/>
        </p:nvGrpSpPr>
        <p:grpSpPr>
          <a:xfrm>
            <a:off x="9338967" y="2707701"/>
            <a:ext cx="1033707" cy="0"/>
            <a:chOff x="7004225" y="2030775"/>
            <a:chExt cx="775280" cy="0"/>
          </a:xfrm>
        </p:grpSpPr>
        <p:sp>
          <p:nvSpPr>
            <p:cNvPr id="1759" name="Google Shape;1759;p186"/>
            <p:cNvSpPr/>
            <p:nvPr/>
          </p:nvSpPr>
          <p:spPr>
            <a:xfrm>
              <a:off x="7004225" y="2030775"/>
              <a:ext cx="382905" cy="0"/>
            </a:xfrm>
            <a:custGeom>
              <a:rect b="b" l="l" r="r" t="t"/>
              <a:pathLst>
                <a:path extrusionOk="0" h="120000" w="382904">
                  <a:moveTo>
                    <a:pt x="0" y="0"/>
                  </a:moveTo>
                  <a:lnTo>
                    <a:pt x="382849" y="0"/>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60" name="Google Shape;1760;p186"/>
            <p:cNvSpPr/>
            <p:nvPr/>
          </p:nvSpPr>
          <p:spPr>
            <a:xfrm>
              <a:off x="7387075" y="2030775"/>
              <a:ext cx="392430" cy="0"/>
            </a:xfrm>
            <a:custGeom>
              <a:rect b="b" l="l" r="r" t="t"/>
              <a:pathLst>
                <a:path extrusionOk="0" h="120000" w="392429">
                  <a:moveTo>
                    <a:pt x="0" y="0"/>
                  </a:moveTo>
                  <a:lnTo>
                    <a:pt x="392349"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761" name="Google Shape;1761;p186"/>
          <p:cNvGrpSpPr/>
          <p:nvPr/>
        </p:nvGrpSpPr>
        <p:grpSpPr>
          <a:xfrm>
            <a:off x="9338967" y="3230899"/>
            <a:ext cx="1033707" cy="0"/>
            <a:chOff x="7004225" y="2423174"/>
            <a:chExt cx="775280" cy="0"/>
          </a:xfrm>
        </p:grpSpPr>
        <p:sp>
          <p:nvSpPr>
            <p:cNvPr id="1762" name="Google Shape;1762;p186"/>
            <p:cNvSpPr/>
            <p:nvPr/>
          </p:nvSpPr>
          <p:spPr>
            <a:xfrm>
              <a:off x="7004225" y="2423174"/>
              <a:ext cx="382905" cy="0"/>
            </a:xfrm>
            <a:custGeom>
              <a:rect b="b" l="l" r="r" t="t"/>
              <a:pathLst>
                <a:path extrusionOk="0" h="120000" w="382904">
                  <a:moveTo>
                    <a:pt x="0" y="0"/>
                  </a:moveTo>
                  <a:lnTo>
                    <a:pt x="382849" y="0"/>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63" name="Google Shape;1763;p186"/>
            <p:cNvSpPr/>
            <p:nvPr/>
          </p:nvSpPr>
          <p:spPr>
            <a:xfrm>
              <a:off x="7387075" y="2423174"/>
              <a:ext cx="392430" cy="0"/>
            </a:xfrm>
            <a:custGeom>
              <a:rect b="b" l="l" r="r" t="t"/>
              <a:pathLst>
                <a:path extrusionOk="0" h="120000" w="392429">
                  <a:moveTo>
                    <a:pt x="0" y="0"/>
                  </a:moveTo>
                  <a:lnTo>
                    <a:pt x="392349"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aphicFrame>
        <p:nvGraphicFramePr>
          <p:cNvPr id="1764" name="Google Shape;1764;p186"/>
          <p:cNvGraphicFramePr/>
          <p:nvPr/>
        </p:nvGraphicFramePr>
        <p:xfrm>
          <a:off x="5839934" y="2695001"/>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graphicFrame>
        <p:nvGraphicFramePr>
          <p:cNvPr id="1765" name="Google Shape;1765;p186"/>
          <p:cNvGraphicFramePr/>
          <p:nvPr/>
        </p:nvGraphicFramePr>
        <p:xfrm>
          <a:off x="1062450" y="2099884"/>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gridCol w="568125"/>
                <a:gridCol w="568125"/>
                <a:gridCol w="568125"/>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sp>
        <p:nvSpPr>
          <p:cNvPr id="1766" name="Google Shape;1766;p186"/>
          <p:cNvSpPr txBox="1"/>
          <p:nvPr/>
        </p:nvSpPr>
        <p:spPr>
          <a:xfrm>
            <a:off x="2871934" y="59733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5 x 5</a:t>
            </a:r>
            <a:endParaRPr sz="1867">
              <a:solidFill>
                <a:schemeClr val="dk1"/>
              </a:solidFill>
              <a:latin typeface="Arial"/>
              <a:ea typeface="Arial"/>
              <a:cs typeface="Arial"/>
              <a:sym typeface="Arial"/>
            </a:endParaRPr>
          </a:p>
        </p:txBody>
      </p:sp>
      <p:sp>
        <p:nvSpPr>
          <p:cNvPr id="1767" name="Google Shape;1767;p186"/>
          <p:cNvSpPr txBox="1"/>
          <p:nvPr/>
        </p:nvSpPr>
        <p:spPr>
          <a:xfrm>
            <a:off x="5702715" y="5316384"/>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768" name="Google Shape;1768;p186"/>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872668" rtl="0" algn="l">
              <a:lnSpc>
                <a:spcPct val="100000"/>
              </a:lnSpc>
              <a:spcBef>
                <a:spcPts val="0"/>
              </a:spcBef>
              <a:spcAft>
                <a:spcPts val="0"/>
              </a:spcAft>
              <a:buClr>
                <a:schemeClr val="dk1"/>
              </a:buClr>
              <a:buSzPts val="4400"/>
              <a:buFont typeface="Calibri"/>
              <a:buNone/>
            </a:pPr>
            <a:r>
              <a:rPr lang="en-US"/>
              <a:t>Recap - Convolution Operation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graphicFrame>
        <p:nvGraphicFramePr>
          <p:cNvPr id="1773" name="Google Shape;1773;p187"/>
          <p:cNvGraphicFramePr/>
          <p:nvPr/>
        </p:nvGraphicFramePr>
        <p:xfrm>
          <a:off x="1062450" y="2099884"/>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gridCol w="568125"/>
                <a:gridCol w="568125"/>
                <a:gridCol w="568125"/>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sp>
        <p:nvSpPr>
          <p:cNvPr id="1774" name="Google Shape;1774;p187"/>
          <p:cNvSpPr/>
          <p:nvPr/>
        </p:nvSpPr>
        <p:spPr>
          <a:xfrm>
            <a:off x="10366234" y="2707700"/>
            <a:ext cx="510540" cy="523240"/>
          </a:xfrm>
          <a:custGeom>
            <a:rect b="b" l="l" r="r" t="t"/>
            <a:pathLst>
              <a:path extrusionOk="0" h="392430" w="382904">
                <a:moveTo>
                  <a:pt x="382849" y="392399"/>
                </a:moveTo>
                <a:lnTo>
                  <a:pt x="0" y="392399"/>
                </a:lnTo>
                <a:lnTo>
                  <a:pt x="0" y="0"/>
                </a:lnTo>
                <a:lnTo>
                  <a:pt x="382849" y="0"/>
                </a:lnTo>
                <a:lnTo>
                  <a:pt x="382849" y="392399"/>
                </a:lnTo>
                <a:close/>
              </a:path>
            </a:pathLst>
          </a:custGeom>
          <a:solidFill>
            <a:srgbClr val="D9EA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75" name="Google Shape;1775;p187"/>
          <p:cNvSpPr/>
          <p:nvPr/>
        </p:nvSpPr>
        <p:spPr>
          <a:xfrm>
            <a:off x="9345300" y="2701366"/>
            <a:ext cx="0" cy="535940"/>
          </a:xfrm>
          <a:custGeom>
            <a:rect b="b" l="l" r="r" t="t"/>
            <a:pathLst>
              <a:path extrusionOk="0" h="401955" w="120000">
                <a:moveTo>
                  <a:pt x="0" y="0"/>
                </a:moveTo>
                <a:lnTo>
                  <a:pt x="0" y="40189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76" name="Google Shape;1776;p187"/>
          <p:cNvSpPr/>
          <p:nvPr/>
        </p:nvSpPr>
        <p:spPr>
          <a:xfrm>
            <a:off x="9855765" y="2701366"/>
            <a:ext cx="0" cy="535940"/>
          </a:xfrm>
          <a:custGeom>
            <a:rect b="b" l="l" r="r" t="t"/>
            <a:pathLst>
              <a:path extrusionOk="0" h="401955" w="120000">
                <a:moveTo>
                  <a:pt x="0" y="0"/>
                </a:moveTo>
                <a:lnTo>
                  <a:pt x="0" y="40189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77" name="Google Shape;1777;p187"/>
          <p:cNvSpPr/>
          <p:nvPr/>
        </p:nvSpPr>
        <p:spPr>
          <a:xfrm>
            <a:off x="10366233" y="2701366"/>
            <a:ext cx="0" cy="535940"/>
          </a:xfrm>
          <a:custGeom>
            <a:rect b="b" l="l" r="r" t="t"/>
            <a:pathLst>
              <a:path extrusionOk="0" h="401955" w="120000">
                <a:moveTo>
                  <a:pt x="0" y="0"/>
                </a:moveTo>
                <a:lnTo>
                  <a:pt x="0" y="40189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78" name="Google Shape;1778;p187"/>
          <p:cNvSpPr/>
          <p:nvPr/>
        </p:nvSpPr>
        <p:spPr>
          <a:xfrm>
            <a:off x="10876700" y="2701366"/>
            <a:ext cx="0" cy="535940"/>
          </a:xfrm>
          <a:custGeom>
            <a:rect b="b" l="l" r="r" t="t"/>
            <a:pathLst>
              <a:path extrusionOk="0" h="401955" w="120000">
                <a:moveTo>
                  <a:pt x="0" y="0"/>
                </a:moveTo>
                <a:lnTo>
                  <a:pt x="0" y="40189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1779" name="Google Shape;1779;p187"/>
          <p:cNvGrpSpPr/>
          <p:nvPr/>
        </p:nvGrpSpPr>
        <p:grpSpPr>
          <a:xfrm>
            <a:off x="9338967" y="2707701"/>
            <a:ext cx="1544173" cy="0"/>
            <a:chOff x="7004225" y="2030775"/>
            <a:chExt cx="1158130" cy="0"/>
          </a:xfrm>
        </p:grpSpPr>
        <p:sp>
          <p:nvSpPr>
            <p:cNvPr id="1780" name="Google Shape;1780;p187"/>
            <p:cNvSpPr/>
            <p:nvPr/>
          </p:nvSpPr>
          <p:spPr>
            <a:xfrm>
              <a:off x="7004225" y="2030775"/>
              <a:ext cx="765810" cy="0"/>
            </a:xfrm>
            <a:custGeom>
              <a:rect b="b" l="l" r="r" t="t"/>
              <a:pathLst>
                <a:path extrusionOk="0" h="120000" w="765809">
                  <a:moveTo>
                    <a:pt x="0" y="0"/>
                  </a:moveTo>
                  <a:lnTo>
                    <a:pt x="765699" y="0"/>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81" name="Google Shape;1781;p187"/>
            <p:cNvSpPr/>
            <p:nvPr/>
          </p:nvSpPr>
          <p:spPr>
            <a:xfrm>
              <a:off x="7769925" y="2030775"/>
              <a:ext cx="392430" cy="0"/>
            </a:xfrm>
            <a:custGeom>
              <a:rect b="b" l="l" r="r" t="t"/>
              <a:pathLst>
                <a:path extrusionOk="0" h="120000" w="392429">
                  <a:moveTo>
                    <a:pt x="0" y="0"/>
                  </a:moveTo>
                  <a:lnTo>
                    <a:pt x="392349"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782" name="Google Shape;1782;p187"/>
          <p:cNvGrpSpPr/>
          <p:nvPr/>
        </p:nvGrpSpPr>
        <p:grpSpPr>
          <a:xfrm>
            <a:off x="9338967" y="3230899"/>
            <a:ext cx="1544173" cy="0"/>
            <a:chOff x="7004225" y="2423174"/>
            <a:chExt cx="1158130" cy="0"/>
          </a:xfrm>
        </p:grpSpPr>
        <p:sp>
          <p:nvSpPr>
            <p:cNvPr id="1783" name="Google Shape;1783;p187"/>
            <p:cNvSpPr/>
            <p:nvPr/>
          </p:nvSpPr>
          <p:spPr>
            <a:xfrm>
              <a:off x="7004225" y="2423174"/>
              <a:ext cx="765810" cy="0"/>
            </a:xfrm>
            <a:custGeom>
              <a:rect b="b" l="l" r="r" t="t"/>
              <a:pathLst>
                <a:path extrusionOk="0" h="120000" w="765809">
                  <a:moveTo>
                    <a:pt x="0" y="0"/>
                  </a:moveTo>
                  <a:lnTo>
                    <a:pt x="765699" y="0"/>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84" name="Google Shape;1784;p187"/>
            <p:cNvSpPr/>
            <p:nvPr/>
          </p:nvSpPr>
          <p:spPr>
            <a:xfrm>
              <a:off x="7769925" y="2423174"/>
              <a:ext cx="392430" cy="0"/>
            </a:xfrm>
            <a:custGeom>
              <a:rect b="b" l="l" r="r" t="t"/>
              <a:pathLst>
                <a:path extrusionOk="0" h="120000" w="392429">
                  <a:moveTo>
                    <a:pt x="0" y="0"/>
                  </a:moveTo>
                  <a:lnTo>
                    <a:pt x="392349"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aphicFrame>
        <p:nvGraphicFramePr>
          <p:cNvPr id="1785" name="Google Shape;1785;p187"/>
          <p:cNvGraphicFramePr/>
          <p:nvPr/>
        </p:nvGraphicFramePr>
        <p:xfrm>
          <a:off x="5839934" y="2695001"/>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
        <p:nvSpPr>
          <p:cNvPr id="1786" name="Google Shape;1786;p187"/>
          <p:cNvSpPr txBox="1"/>
          <p:nvPr/>
        </p:nvSpPr>
        <p:spPr>
          <a:xfrm>
            <a:off x="2871934" y="59733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5 x 5</a:t>
            </a:r>
            <a:endParaRPr sz="1867">
              <a:solidFill>
                <a:schemeClr val="dk1"/>
              </a:solidFill>
              <a:latin typeface="Arial"/>
              <a:ea typeface="Arial"/>
              <a:cs typeface="Arial"/>
              <a:sym typeface="Arial"/>
            </a:endParaRPr>
          </a:p>
        </p:txBody>
      </p:sp>
      <p:sp>
        <p:nvSpPr>
          <p:cNvPr id="1787" name="Google Shape;1787;p187"/>
          <p:cNvSpPr txBox="1"/>
          <p:nvPr/>
        </p:nvSpPr>
        <p:spPr>
          <a:xfrm>
            <a:off x="5702715" y="5316384"/>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788" name="Google Shape;1788;p187"/>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872668" rtl="0" algn="l">
              <a:lnSpc>
                <a:spcPct val="100000"/>
              </a:lnSpc>
              <a:spcBef>
                <a:spcPts val="0"/>
              </a:spcBef>
              <a:spcAft>
                <a:spcPts val="0"/>
              </a:spcAft>
              <a:buClr>
                <a:schemeClr val="dk1"/>
              </a:buClr>
              <a:buSzPts val="4400"/>
              <a:buFont typeface="Calibri"/>
              <a:buNone/>
            </a:pPr>
            <a:r>
              <a:rPr lang="en-US"/>
              <a:t>Recap - Convolution Operation</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grpSp>
        <p:nvGrpSpPr>
          <p:cNvPr id="1793" name="Google Shape;1793;p188"/>
          <p:cNvGrpSpPr/>
          <p:nvPr/>
        </p:nvGrpSpPr>
        <p:grpSpPr>
          <a:xfrm>
            <a:off x="9345300" y="2701366"/>
            <a:ext cx="510540" cy="1059140"/>
            <a:chOff x="7008975" y="2026024"/>
            <a:chExt cx="382905" cy="794355"/>
          </a:xfrm>
        </p:grpSpPr>
        <p:sp>
          <p:nvSpPr>
            <p:cNvPr id="1794" name="Google Shape;1794;p188"/>
            <p:cNvSpPr/>
            <p:nvPr/>
          </p:nvSpPr>
          <p:spPr>
            <a:xfrm>
              <a:off x="7008975" y="2423174"/>
              <a:ext cx="382905" cy="392430"/>
            </a:xfrm>
            <a:custGeom>
              <a:rect b="b" l="l" r="r" t="t"/>
              <a:pathLst>
                <a:path extrusionOk="0" h="392430" w="382904">
                  <a:moveTo>
                    <a:pt x="382849" y="392399"/>
                  </a:moveTo>
                  <a:lnTo>
                    <a:pt x="0" y="392399"/>
                  </a:lnTo>
                  <a:lnTo>
                    <a:pt x="0" y="0"/>
                  </a:lnTo>
                  <a:lnTo>
                    <a:pt x="382849" y="0"/>
                  </a:lnTo>
                  <a:lnTo>
                    <a:pt x="382849" y="392399"/>
                  </a:lnTo>
                  <a:close/>
                </a:path>
              </a:pathLst>
            </a:custGeom>
            <a:solidFill>
              <a:srgbClr val="D9EA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95" name="Google Shape;1795;p188"/>
            <p:cNvSpPr/>
            <p:nvPr/>
          </p:nvSpPr>
          <p:spPr>
            <a:xfrm>
              <a:off x="7008975" y="2026024"/>
              <a:ext cx="0" cy="392430"/>
            </a:xfrm>
            <a:custGeom>
              <a:rect b="b" l="l" r="r" t="t"/>
              <a:pathLst>
                <a:path extrusionOk="0" h="392430" w="120000">
                  <a:moveTo>
                    <a:pt x="0" y="0"/>
                  </a:moveTo>
                  <a:lnTo>
                    <a:pt x="0" y="392399"/>
                  </a:lnTo>
                </a:path>
              </a:pathLst>
            </a:cu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96" name="Google Shape;1796;p188"/>
            <p:cNvSpPr/>
            <p:nvPr/>
          </p:nvSpPr>
          <p:spPr>
            <a:xfrm>
              <a:off x="7008975" y="2418424"/>
              <a:ext cx="0" cy="401955"/>
            </a:xfrm>
            <a:custGeom>
              <a:rect b="b" l="l" r="r" t="t"/>
              <a:pathLst>
                <a:path extrusionOk="0" h="401955" w="120000">
                  <a:moveTo>
                    <a:pt x="0" y="0"/>
                  </a:moveTo>
                  <a:lnTo>
                    <a:pt x="0" y="40189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97" name="Google Shape;1797;p188"/>
            <p:cNvSpPr/>
            <p:nvPr/>
          </p:nvSpPr>
          <p:spPr>
            <a:xfrm>
              <a:off x="7391825" y="2026024"/>
              <a:ext cx="0" cy="392430"/>
            </a:xfrm>
            <a:custGeom>
              <a:rect b="b" l="l" r="r" t="t"/>
              <a:pathLst>
                <a:path extrusionOk="0" h="392430" w="120000">
                  <a:moveTo>
                    <a:pt x="0" y="0"/>
                  </a:moveTo>
                  <a:lnTo>
                    <a:pt x="0" y="392399"/>
                  </a:lnTo>
                </a:path>
              </a:pathLst>
            </a:cu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798" name="Google Shape;1798;p188"/>
            <p:cNvSpPr/>
            <p:nvPr/>
          </p:nvSpPr>
          <p:spPr>
            <a:xfrm>
              <a:off x="7391825" y="2418424"/>
              <a:ext cx="0" cy="401955"/>
            </a:xfrm>
            <a:custGeom>
              <a:rect b="b" l="l" r="r" t="t"/>
              <a:pathLst>
                <a:path extrusionOk="0" h="401955" w="120000">
                  <a:moveTo>
                    <a:pt x="0" y="0"/>
                  </a:moveTo>
                  <a:lnTo>
                    <a:pt x="0" y="40189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799" name="Google Shape;1799;p188"/>
          <p:cNvSpPr/>
          <p:nvPr/>
        </p:nvSpPr>
        <p:spPr>
          <a:xfrm>
            <a:off x="10366233" y="2701365"/>
            <a:ext cx="0" cy="523240"/>
          </a:xfrm>
          <a:custGeom>
            <a:rect b="b" l="l" r="r" t="t"/>
            <a:pathLst>
              <a:path extrusionOk="0" h="392430" w="120000">
                <a:moveTo>
                  <a:pt x="0" y="0"/>
                </a:moveTo>
                <a:lnTo>
                  <a:pt x="0" y="392399"/>
                </a:lnTo>
              </a:path>
            </a:pathLst>
          </a:cu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1800" name="Google Shape;1800;p188"/>
          <p:cNvGrpSpPr/>
          <p:nvPr/>
        </p:nvGrpSpPr>
        <p:grpSpPr>
          <a:xfrm>
            <a:off x="9338967" y="2701367"/>
            <a:ext cx="1544320" cy="529533"/>
            <a:chOff x="7004225" y="2026025"/>
            <a:chExt cx="1158240" cy="397150"/>
          </a:xfrm>
        </p:grpSpPr>
        <p:sp>
          <p:nvSpPr>
            <p:cNvPr id="1801" name="Google Shape;1801;p188"/>
            <p:cNvSpPr/>
            <p:nvPr/>
          </p:nvSpPr>
          <p:spPr>
            <a:xfrm>
              <a:off x="7004225" y="2026025"/>
              <a:ext cx="1158240" cy="392430"/>
            </a:xfrm>
            <a:custGeom>
              <a:rect b="b" l="l" r="r" t="t"/>
              <a:pathLst>
                <a:path extrusionOk="0" h="392430" w="1158240">
                  <a:moveTo>
                    <a:pt x="1153299" y="0"/>
                  </a:moveTo>
                  <a:lnTo>
                    <a:pt x="1153299" y="392399"/>
                  </a:lnTo>
                </a:path>
                <a:path extrusionOk="0" h="392430" w="1158240">
                  <a:moveTo>
                    <a:pt x="0" y="4749"/>
                  </a:moveTo>
                  <a:lnTo>
                    <a:pt x="1158049" y="4749"/>
                  </a:lnTo>
                </a:path>
              </a:pathLst>
            </a:cu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02" name="Google Shape;1802;p188"/>
            <p:cNvSpPr/>
            <p:nvPr/>
          </p:nvSpPr>
          <p:spPr>
            <a:xfrm>
              <a:off x="7004225" y="2423175"/>
              <a:ext cx="382905" cy="0"/>
            </a:xfrm>
            <a:custGeom>
              <a:rect b="b" l="l" r="r" t="t"/>
              <a:pathLst>
                <a:path extrusionOk="0" h="120000" w="382904">
                  <a:moveTo>
                    <a:pt x="0" y="0"/>
                  </a:moveTo>
                  <a:lnTo>
                    <a:pt x="382849"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03" name="Google Shape;1803;p188"/>
            <p:cNvSpPr/>
            <p:nvPr/>
          </p:nvSpPr>
          <p:spPr>
            <a:xfrm>
              <a:off x="7387075" y="2423175"/>
              <a:ext cx="775335" cy="0"/>
            </a:xfrm>
            <a:custGeom>
              <a:rect b="b" l="l" r="r" t="t"/>
              <a:pathLst>
                <a:path extrusionOk="0" h="120000" w="775334">
                  <a:moveTo>
                    <a:pt x="0" y="0"/>
                  </a:moveTo>
                  <a:lnTo>
                    <a:pt x="775199" y="0"/>
                  </a:lnTo>
                </a:path>
              </a:pathLst>
            </a:cu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804" name="Google Shape;1804;p188"/>
          <p:cNvSpPr/>
          <p:nvPr/>
        </p:nvSpPr>
        <p:spPr>
          <a:xfrm>
            <a:off x="9338967" y="3754100"/>
            <a:ext cx="510540" cy="0"/>
          </a:xfrm>
          <a:custGeom>
            <a:rect b="b" l="l" r="r" t="t"/>
            <a:pathLst>
              <a:path extrusionOk="0" h="120000" w="382904">
                <a:moveTo>
                  <a:pt x="0" y="0"/>
                </a:moveTo>
                <a:lnTo>
                  <a:pt x="382849"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aphicFrame>
        <p:nvGraphicFramePr>
          <p:cNvPr id="1805" name="Google Shape;1805;p188"/>
          <p:cNvGraphicFramePr/>
          <p:nvPr/>
        </p:nvGraphicFramePr>
        <p:xfrm>
          <a:off x="1062450" y="2099884"/>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gridCol w="568125"/>
                <a:gridCol w="568125"/>
                <a:gridCol w="568125"/>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1806" name="Google Shape;1806;p188"/>
          <p:cNvGraphicFramePr/>
          <p:nvPr/>
        </p:nvGraphicFramePr>
        <p:xfrm>
          <a:off x="5839934" y="2695001"/>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
        <p:nvSpPr>
          <p:cNvPr id="1807" name="Google Shape;1807;p188"/>
          <p:cNvSpPr txBox="1"/>
          <p:nvPr/>
        </p:nvSpPr>
        <p:spPr>
          <a:xfrm>
            <a:off x="2871934" y="59733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5 x 5</a:t>
            </a:r>
            <a:endParaRPr sz="1867">
              <a:solidFill>
                <a:schemeClr val="dk1"/>
              </a:solidFill>
              <a:latin typeface="Arial"/>
              <a:ea typeface="Arial"/>
              <a:cs typeface="Arial"/>
              <a:sym typeface="Arial"/>
            </a:endParaRPr>
          </a:p>
        </p:txBody>
      </p:sp>
      <p:sp>
        <p:nvSpPr>
          <p:cNvPr id="1808" name="Google Shape;1808;p188"/>
          <p:cNvSpPr txBox="1"/>
          <p:nvPr/>
        </p:nvSpPr>
        <p:spPr>
          <a:xfrm>
            <a:off x="5702715" y="5316384"/>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809" name="Google Shape;1809;p188"/>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872668" rtl="0" algn="l">
              <a:lnSpc>
                <a:spcPct val="100000"/>
              </a:lnSpc>
              <a:spcBef>
                <a:spcPts val="0"/>
              </a:spcBef>
              <a:spcAft>
                <a:spcPts val="0"/>
              </a:spcAft>
              <a:buClr>
                <a:schemeClr val="dk1"/>
              </a:buClr>
              <a:buSzPts val="4400"/>
              <a:buFont typeface="Calibri"/>
              <a:buNone/>
            </a:pPr>
            <a:r>
              <a:rPr lang="en-US"/>
              <a:t>Recap - Convolution Operation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89"/>
          <p:cNvSpPr/>
          <p:nvPr/>
        </p:nvSpPr>
        <p:spPr>
          <a:xfrm>
            <a:off x="9855766" y="3230899"/>
            <a:ext cx="510540" cy="523240"/>
          </a:xfrm>
          <a:custGeom>
            <a:rect b="b" l="l" r="r" t="t"/>
            <a:pathLst>
              <a:path extrusionOk="0" h="392430" w="382904">
                <a:moveTo>
                  <a:pt x="382849" y="392399"/>
                </a:moveTo>
                <a:lnTo>
                  <a:pt x="0" y="392399"/>
                </a:lnTo>
                <a:lnTo>
                  <a:pt x="0" y="0"/>
                </a:lnTo>
                <a:lnTo>
                  <a:pt x="382849" y="0"/>
                </a:lnTo>
                <a:lnTo>
                  <a:pt x="382849" y="392399"/>
                </a:lnTo>
                <a:close/>
              </a:path>
            </a:pathLst>
          </a:custGeom>
          <a:solidFill>
            <a:srgbClr val="D9EA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15" name="Google Shape;1815;p189"/>
          <p:cNvSpPr/>
          <p:nvPr/>
        </p:nvSpPr>
        <p:spPr>
          <a:xfrm>
            <a:off x="9345300" y="2701366"/>
            <a:ext cx="0" cy="1059180"/>
          </a:xfrm>
          <a:custGeom>
            <a:rect b="b" l="l" r="r" t="t"/>
            <a:pathLst>
              <a:path extrusionOk="0" h="794385" w="120000">
                <a:moveTo>
                  <a:pt x="0" y="0"/>
                </a:moveTo>
                <a:lnTo>
                  <a:pt x="0" y="79429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1816" name="Google Shape;1816;p189"/>
          <p:cNvGrpSpPr/>
          <p:nvPr/>
        </p:nvGrpSpPr>
        <p:grpSpPr>
          <a:xfrm>
            <a:off x="9855766" y="2701366"/>
            <a:ext cx="0" cy="1059140"/>
            <a:chOff x="7391824" y="2026024"/>
            <a:chExt cx="0" cy="794355"/>
          </a:xfrm>
        </p:grpSpPr>
        <p:sp>
          <p:nvSpPr>
            <p:cNvPr id="1817" name="Google Shape;1817;p189"/>
            <p:cNvSpPr/>
            <p:nvPr/>
          </p:nvSpPr>
          <p:spPr>
            <a:xfrm>
              <a:off x="7391824" y="2026024"/>
              <a:ext cx="0" cy="392430"/>
            </a:xfrm>
            <a:custGeom>
              <a:rect b="b" l="l" r="r" t="t"/>
              <a:pathLst>
                <a:path extrusionOk="0" h="392430" w="120000">
                  <a:moveTo>
                    <a:pt x="0" y="0"/>
                  </a:moveTo>
                  <a:lnTo>
                    <a:pt x="0" y="39239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18" name="Google Shape;1818;p189"/>
            <p:cNvSpPr/>
            <p:nvPr/>
          </p:nvSpPr>
          <p:spPr>
            <a:xfrm>
              <a:off x="7391824" y="2418424"/>
              <a:ext cx="0" cy="401955"/>
            </a:xfrm>
            <a:custGeom>
              <a:rect b="b" l="l" r="r" t="t"/>
              <a:pathLst>
                <a:path extrusionOk="0" h="401955" w="120000">
                  <a:moveTo>
                    <a:pt x="0" y="0"/>
                  </a:moveTo>
                  <a:lnTo>
                    <a:pt x="0" y="40189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819" name="Google Shape;1819;p189"/>
          <p:cNvGrpSpPr/>
          <p:nvPr/>
        </p:nvGrpSpPr>
        <p:grpSpPr>
          <a:xfrm>
            <a:off x="10366234" y="2701366"/>
            <a:ext cx="0" cy="1059140"/>
            <a:chOff x="7774675" y="2026024"/>
            <a:chExt cx="0" cy="794355"/>
          </a:xfrm>
        </p:grpSpPr>
        <p:sp>
          <p:nvSpPr>
            <p:cNvPr id="1820" name="Google Shape;1820;p189"/>
            <p:cNvSpPr/>
            <p:nvPr/>
          </p:nvSpPr>
          <p:spPr>
            <a:xfrm>
              <a:off x="7774675" y="2026024"/>
              <a:ext cx="0" cy="392430"/>
            </a:xfrm>
            <a:custGeom>
              <a:rect b="b" l="l" r="r" t="t"/>
              <a:pathLst>
                <a:path extrusionOk="0" h="392430" w="120000">
                  <a:moveTo>
                    <a:pt x="0" y="0"/>
                  </a:moveTo>
                  <a:lnTo>
                    <a:pt x="0" y="392399"/>
                  </a:lnTo>
                </a:path>
              </a:pathLst>
            </a:cu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21" name="Google Shape;1821;p189"/>
            <p:cNvSpPr/>
            <p:nvPr/>
          </p:nvSpPr>
          <p:spPr>
            <a:xfrm>
              <a:off x="7774675" y="2418424"/>
              <a:ext cx="0" cy="401955"/>
            </a:xfrm>
            <a:custGeom>
              <a:rect b="b" l="l" r="r" t="t"/>
              <a:pathLst>
                <a:path extrusionOk="0" h="401955" w="120000">
                  <a:moveTo>
                    <a:pt x="0" y="0"/>
                  </a:moveTo>
                  <a:lnTo>
                    <a:pt x="0" y="40189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822" name="Google Shape;1822;p189"/>
          <p:cNvSpPr/>
          <p:nvPr/>
        </p:nvSpPr>
        <p:spPr>
          <a:xfrm>
            <a:off x="10876700" y="2701365"/>
            <a:ext cx="0" cy="523240"/>
          </a:xfrm>
          <a:custGeom>
            <a:rect b="b" l="l" r="r" t="t"/>
            <a:pathLst>
              <a:path extrusionOk="0" h="392430" w="120000">
                <a:moveTo>
                  <a:pt x="0" y="0"/>
                </a:moveTo>
                <a:lnTo>
                  <a:pt x="0" y="392399"/>
                </a:lnTo>
              </a:path>
            </a:pathLst>
          </a:cu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1823" name="Google Shape;1823;p189"/>
          <p:cNvGrpSpPr/>
          <p:nvPr/>
        </p:nvGrpSpPr>
        <p:grpSpPr>
          <a:xfrm>
            <a:off x="9338967" y="2707701"/>
            <a:ext cx="1544173" cy="0"/>
            <a:chOff x="7004225" y="2030775"/>
            <a:chExt cx="1158130" cy="0"/>
          </a:xfrm>
        </p:grpSpPr>
        <p:sp>
          <p:nvSpPr>
            <p:cNvPr id="1824" name="Google Shape;1824;p189"/>
            <p:cNvSpPr/>
            <p:nvPr/>
          </p:nvSpPr>
          <p:spPr>
            <a:xfrm>
              <a:off x="7004225" y="2030775"/>
              <a:ext cx="765810" cy="0"/>
            </a:xfrm>
            <a:custGeom>
              <a:rect b="b" l="l" r="r" t="t"/>
              <a:pathLst>
                <a:path extrusionOk="0" h="120000" w="765809">
                  <a:moveTo>
                    <a:pt x="0" y="0"/>
                  </a:moveTo>
                  <a:lnTo>
                    <a:pt x="765699" y="0"/>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25" name="Google Shape;1825;p189"/>
            <p:cNvSpPr/>
            <p:nvPr/>
          </p:nvSpPr>
          <p:spPr>
            <a:xfrm>
              <a:off x="7769925" y="2030775"/>
              <a:ext cx="392430" cy="0"/>
            </a:xfrm>
            <a:custGeom>
              <a:rect b="b" l="l" r="r" t="t"/>
              <a:pathLst>
                <a:path extrusionOk="0" h="120000" w="392429">
                  <a:moveTo>
                    <a:pt x="0" y="0"/>
                  </a:moveTo>
                  <a:lnTo>
                    <a:pt x="392349" y="0"/>
                  </a:lnTo>
                </a:path>
              </a:pathLst>
            </a:cu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826" name="Google Shape;1826;p189"/>
          <p:cNvGrpSpPr/>
          <p:nvPr/>
        </p:nvGrpSpPr>
        <p:grpSpPr>
          <a:xfrm>
            <a:off x="9338967" y="3230899"/>
            <a:ext cx="1544173" cy="0"/>
            <a:chOff x="7004225" y="2423174"/>
            <a:chExt cx="1158130" cy="0"/>
          </a:xfrm>
        </p:grpSpPr>
        <p:sp>
          <p:nvSpPr>
            <p:cNvPr id="1827" name="Google Shape;1827;p189"/>
            <p:cNvSpPr/>
            <p:nvPr/>
          </p:nvSpPr>
          <p:spPr>
            <a:xfrm>
              <a:off x="7004225" y="2423174"/>
              <a:ext cx="382905" cy="0"/>
            </a:xfrm>
            <a:custGeom>
              <a:rect b="b" l="l" r="r" t="t"/>
              <a:pathLst>
                <a:path extrusionOk="0" h="120000" w="382904">
                  <a:moveTo>
                    <a:pt x="0" y="0"/>
                  </a:moveTo>
                  <a:lnTo>
                    <a:pt x="382849" y="0"/>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28" name="Google Shape;1828;p189"/>
            <p:cNvSpPr/>
            <p:nvPr/>
          </p:nvSpPr>
          <p:spPr>
            <a:xfrm>
              <a:off x="7387075" y="2423174"/>
              <a:ext cx="382905" cy="0"/>
            </a:xfrm>
            <a:custGeom>
              <a:rect b="b" l="l" r="r" t="t"/>
              <a:pathLst>
                <a:path extrusionOk="0" h="120000" w="382904">
                  <a:moveTo>
                    <a:pt x="0" y="0"/>
                  </a:moveTo>
                  <a:lnTo>
                    <a:pt x="382849"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29" name="Google Shape;1829;p189"/>
            <p:cNvSpPr/>
            <p:nvPr/>
          </p:nvSpPr>
          <p:spPr>
            <a:xfrm>
              <a:off x="7769925" y="2423174"/>
              <a:ext cx="392430" cy="0"/>
            </a:xfrm>
            <a:custGeom>
              <a:rect b="b" l="l" r="r" t="t"/>
              <a:pathLst>
                <a:path extrusionOk="0" h="120000" w="392429">
                  <a:moveTo>
                    <a:pt x="0" y="0"/>
                  </a:moveTo>
                  <a:lnTo>
                    <a:pt x="392349" y="0"/>
                  </a:lnTo>
                </a:path>
              </a:pathLst>
            </a:cu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830" name="Google Shape;1830;p189"/>
          <p:cNvGrpSpPr/>
          <p:nvPr/>
        </p:nvGrpSpPr>
        <p:grpSpPr>
          <a:xfrm>
            <a:off x="9338967" y="3754101"/>
            <a:ext cx="1021007" cy="0"/>
            <a:chOff x="7004225" y="2815575"/>
            <a:chExt cx="765755" cy="0"/>
          </a:xfrm>
        </p:grpSpPr>
        <p:sp>
          <p:nvSpPr>
            <p:cNvPr id="1831" name="Google Shape;1831;p189"/>
            <p:cNvSpPr/>
            <p:nvPr/>
          </p:nvSpPr>
          <p:spPr>
            <a:xfrm>
              <a:off x="7004225" y="2815575"/>
              <a:ext cx="382905" cy="0"/>
            </a:xfrm>
            <a:custGeom>
              <a:rect b="b" l="l" r="r" t="t"/>
              <a:pathLst>
                <a:path extrusionOk="0" h="120000" w="382904">
                  <a:moveTo>
                    <a:pt x="0" y="0"/>
                  </a:moveTo>
                  <a:lnTo>
                    <a:pt x="382849" y="0"/>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32" name="Google Shape;1832;p189"/>
            <p:cNvSpPr/>
            <p:nvPr/>
          </p:nvSpPr>
          <p:spPr>
            <a:xfrm>
              <a:off x="7387075" y="2815575"/>
              <a:ext cx="382905" cy="0"/>
            </a:xfrm>
            <a:custGeom>
              <a:rect b="b" l="l" r="r" t="t"/>
              <a:pathLst>
                <a:path extrusionOk="0" h="120000" w="382904">
                  <a:moveTo>
                    <a:pt x="0" y="0"/>
                  </a:moveTo>
                  <a:lnTo>
                    <a:pt x="382849"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aphicFrame>
        <p:nvGraphicFramePr>
          <p:cNvPr id="1833" name="Google Shape;1833;p189"/>
          <p:cNvGraphicFramePr/>
          <p:nvPr/>
        </p:nvGraphicFramePr>
        <p:xfrm>
          <a:off x="1062450" y="2099884"/>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gridCol w="568125"/>
                <a:gridCol w="568125"/>
                <a:gridCol w="568125"/>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1834" name="Google Shape;1834;p189"/>
          <p:cNvGraphicFramePr/>
          <p:nvPr/>
        </p:nvGraphicFramePr>
        <p:xfrm>
          <a:off x="5839934" y="2695001"/>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
        <p:nvSpPr>
          <p:cNvPr id="1835" name="Google Shape;1835;p189"/>
          <p:cNvSpPr txBox="1"/>
          <p:nvPr/>
        </p:nvSpPr>
        <p:spPr>
          <a:xfrm>
            <a:off x="2871934" y="59733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5 x 5</a:t>
            </a:r>
            <a:endParaRPr sz="1867">
              <a:solidFill>
                <a:schemeClr val="dk1"/>
              </a:solidFill>
              <a:latin typeface="Arial"/>
              <a:ea typeface="Arial"/>
              <a:cs typeface="Arial"/>
              <a:sym typeface="Arial"/>
            </a:endParaRPr>
          </a:p>
        </p:txBody>
      </p:sp>
      <p:sp>
        <p:nvSpPr>
          <p:cNvPr id="1836" name="Google Shape;1836;p189"/>
          <p:cNvSpPr txBox="1"/>
          <p:nvPr/>
        </p:nvSpPr>
        <p:spPr>
          <a:xfrm>
            <a:off x="5702715" y="5316384"/>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837" name="Google Shape;1837;p189"/>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872668" rtl="0" algn="l">
              <a:lnSpc>
                <a:spcPct val="100000"/>
              </a:lnSpc>
              <a:spcBef>
                <a:spcPts val="0"/>
              </a:spcBef>
              <a:spcAft>
                <a:spcPts val="0"/>
              </a:spcAft>
              <a:buClr>
                <a:schemeClr val="dk1"/>
              </a:buClr>
              <a:buSzPts val="4400"/>
              <a:buFont typeface="Calibri"/>
              <a:buNone/>
            </a:pPr>
            <a:r>
              <a:rPr lang="en-US"/>
              <a:t>Recap - Convolution Operation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9"/>
          <p:cNvSpPr txBox="1"/>
          <p:nvPr/>
        </p:nvSpPr>
        <p:spPr>
          <a:xfrm>
            <a:off x="2933858" y="450417"/>
            <a:ext cx="6316133" cy="59155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3733">
                <a:solidFill>
                  <a:srgbClr val="FF0000"/>
                </a:solidFill>
                <a:latin typeface="Roboto"/>
                <a:ea typeface="Roboto"/>
                <a:cs typeface="Roboto"/>
                <a:sym typeface="Roboto"/>
              </a:rPr>
              <a:t>What is Image Segmentation?</a:t>
            </a:r>
            <a:endParaRPr sz="3733">
              <a:solidFill>
                <a:schemeClr val="dk1"/>
              </a:solidFill>
              <a:latin typeface="Roboto"/>
              <a:ea typeface="Roboto"/>
              <a:cs typeface="Roboto"/>
              <a:sym typeface="Roboto"/>
            </a:endParaRPr>
          </a:p>
        </p:txBody>
      </p:sp>
      <p:pic>
        <p:nvPicPr>
          <p:cNvPr id="216" name="Google Shape;216;p19"/>
          <p:cNvPicPr preferRelativeResize="0"/>
          <p:nvPr/>
        </p:nvPicPr>
        <p:blipFill rotWithShape="1">
          <a:blip r:embed="rId3">
            <a:alphaModFix/>
          </a:blip>
          <a:srcRect b="0" l="0" r="0" t="0"/>
          <a:stretch/>
        </p:blipFill>
        <p:spPr>
          <a:xfrm>
            <a:off x="5363401" y="1456478"/>
            <a:ext cx="5949932" cy="3945033"/>
          </a:xfrm>
          <a:prstGeom prst="rect">
            <a:avLst/>
          </a:prstGeom>
          <a:noFill/>
          <a:ln>
            <a:noFill/>
          </a:ln>
        </p:spPr>
      </p:pic>
      <p:sp>
        <p:nvSpPr>
          <p:cNvPr id="217" name="Google Shape;217;p19"/>
          <p:cNvSpPr txBox="1"/>
          <p:nvPr/>
        </p:nvSpPr>
        <p:spPr>
          <a:xfrm>
            <a:off x="549567" y="2050774"/>
            <a:ext cx="4269740" cy="1117400"/>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a:t>
            </a:r>
            <a:r>
              <a:rPr b="1" lang="en-US" sz="2400">
                <a:solidFill>
                  <a:schemeClr val="dk1"/>
                </a:solidFill>
                <a:latin typeface="Roboto"/>
                <a:ea typeface="Roboto"/>
                <a:cs typeface="Roboto"/>
                <a:sym typeface="Roboto"/>
              </a:rPr>
              <a:t>What </a:t>
            </a:r>
            <a:r>
              <a:rPr lang="en-US" sz="2400">
                <a:solidFill>
                  <a:schemeClr val="dk1"/>
                </a:solidFill>
                <a:latin typeface="Roboto"/>
                <a:ea typeface="Roboto"/>
                <a:cs typeface="Roboto"/>
                <a:sym typeface="Roboto"/>
              </a:rPr>
              <a:t>are the objects present  in the image? </a:t>
            </a:r>
            <a:r>
              <a:rPr b="1" lang="en-US" sz="2400">
                <a:solidFill>
                  <a:schemeClr val="dk1"/>
                </a:solidFill>
                <a:latin typeface="Roboto"/>
                <a:ea typeface="Roboto"/>
                <a:cs typeface="Roboto"/>
                <a:sym typeface="Roboto"/>
              </a:rPr>
              <a:t>Where </a:t>
            </a:r>
            <a:r>
              <a:rPr lang="en-US" sz="2400">
                <a:solidFill>
                  <a:schemeClr val="dk1"/>
                </a:solidFill>
                <a:latin typeface="Roboto"/>
                <a:ea typeface="Roboto"/>
                <a:cs typeface="Roboto"/>
                <a:sym typeface="Roboto"/>
              </a:rPr>
              <a:t>are they  </a:t>
            </a:r>
            <a:r>
              <a:rPr b="1" lang="en-US" sz="2400">
                <a:solidFill>
                  <a:schemeClr val="dk1"/>
                </a:solidFill>
                <a:latin typeface="Roboto"/>
                <a:ea typeface="Roboto"/>
                <a:cs typeface="Roboto"/>
                <a:sym typeface="Roboto"/>
              </a:rPr>
              <a:t>exactly</a:t>
            </a:r>
            <a:r>
              <a:rPr lang="en-US"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graphicFrame>
        <p:nvGraphicFramePr>
          <p:cNvPr id="1842" name="Google Shape;1842;p190"/>
          <p:cNvGraphicFramePr/>
          <p:nvPr/>
        </p:nvGraphicFramePr>
        <p:xfrm>
          <a:off x="9338949" y="2701349"/>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solidFill>
                      <a:srgbClr val="D9EAD3"/>
                    </a:solidFill>
                  </a:tcPr>
                </a:tc>
              </a:tr>
            </a:tbl>
          </a:graphicData>
        </a:graphic>
      </p:graphicFrame>
      <p:graphicFrame>
        <p:nvGraphicFramePr>
          <p:cNvPr id="1843" name="Google Shape;1843;p190"/>
          <p:cNvGraphicFramePr/>
          <p:nvPr/>
        </p:nvGraphicFramePr>
        <p:xfrm>
          <a:off x="1062450" y="2099884"/>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gridCol w="568125"/>
                <a:gridCol w="568125"/>
                <a:gridCol w="568125"/>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1844" name="Google Shape;1844;p190"/>
          <p:cNvGraphicFramePr/>
          <p:nvPr/>
        </p:nvGraphicFramePr>
        <p:xfrm>
          <a:off x="5839934" y="2695001"/>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
        <p:nvSpPr>
          <p:cNvPr id="1845" name="Google Shape;1845;p190"/>
          <p:cNvSpPr txBox="1"/>
          <p:nvPr/>
        </p:nvSpPr>
        <p:spPr>
          <a:xfrm>
            <a:off x="2871934" y="59733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5 x 5</a:t>
            </a:r>
            <a:endParaRPr sz="1867">
              <a:solidFill>
                <a:schemeClr val="dk1"/>
              </a:solidFill>
              <a:latin typeface="Arial"/>
              <a:ea typeface="Arial"/>
              <a:cs typeface="Arial"/>
              <a:sym typeface="Arial"/>
            </a:endParaRPr>
          </a:p>
        </p:txBody>
      </p:sp>
      <p:sp>
        <p:nvSpPr>
          <p:cNvPr id="1846" name="Google Shape;1846;p190"/>
          <p:cNvSpPr txBox="1"/>
          <p:nvPr/>
        </p:nvSpPr>
        <p:spPr>
          <a:xfrm>
            <a:off x="5702715" y="5316384"/>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847" name="Google Shape;1847;p190"/>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872668" rtl="0" algn="l">
              <a:lnSpc>
                <a:spcPct val="100000"/>
              </a:lnSpc>
              <a:spcBef>
                <a:spcPts val="0"/>
              </a:spcBef>
              <a:spcAft>
                <a:spcPts val="0"/>
              </a:spcAft>
              <a:buClr>
                <a:schemeClr val="dk1"/>
              </a:buClr>
              <a:buSzPts val="4400"/>
              <a:buFont typeface="Calibri"/>
              <a:buNone/>
            </a:pPr>
            <a:r>
              <a:rPr lang="en-US"/>
              <a:t>Recap - Convolution Operation</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grpSp>
        <p:nvGrpSpPr>
          <p:cNvPr id="1852" name="Google Shape;1852;p191"/>
          <p:cNvGrpSpPr/>
          <p:nvPr/>
        </p:nvGrpSpPr>
        <p:grpSpPr>
          <a:xfrm>
            <a:off x="9338966" y="3747766"/>
            <a:ext cx="517313" cy="535940"/>
            <a:chOff x="7004225" y="2810824"/>
            <a:chExt cx="387985" cy="401955"/>
          </a:xfrm>
        </p:grpSpPr>
        <p:sp>
          <p:nvSpPr>
            <p:cNvPr id="1853" name="Google Shape;1853;p191"/>
            <p:cNvSpPr/>
            <p:nvPr/>
          </p:nvSpPr>
          <p:spPr>
            <a:xfrm>
              <a:off x="7008975" y="2815574"/>
              <a:ext cx="382905" cy="392430"/>
            </a:xfrm>
            <a:custGeom>
              <a:rect b="b" l="l" r="r" t="t"/>
              <a:pathLst>
                <a:path extrusionOk="0" h="392430" w="382904">
                  <a:moveTo>
                    <a:pt x="382849" y="392399"/>
                  </a:moveTo>
                  <a:lnTo>
                    <a:pt x="0" y="392399"/>
                  </a:lnTo>
                  <a:lnTo>
                    <a:pt x="0" y="0"/>
                  </a:lnTo>
                  <a:lnTo>
                    <a:pt x="382849" y="0"/>
                  </a:lnTo>
                  <a:lnTo>
                    <a:pt x="382849" y="392399"/>
                  </a:lnTo>
                  <a:close/>
                </a:path>
              </a:pathLst>
            </a:custGeom>
            <a:solidFill>
              <a:srgbClr val="D9EA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54" name="Google Shape;1854;p191"/>
            <p:cNvSpPr/>
            <p:nvPr/>
          </p:nvSpPr>
          <p:spPr>
            <a:xfrm>
              <a:off x="7004225" y="2810824"/>
              <a:ext cx="387985" cy="401955"/>
            </a:xfrm>
            <a:custGeom>
              <a:rect b="b" l="l" r="r" t="t"/>
              <a:pathLst>
                <a:path extrusionOk="0" h="401955" w="387984">
                  <a:moveTo>
                    <a:pt x="4749" y="0"/>
                  </a:moveTo>
                  <a:lnTo>
                    <a:pt x="4749" y="401899"/>
                  </a:lnTo>
                </a:path>
                <a:path extrusionOk="0" h="401955" w="387984">
                  <a:moveTo>
                    <a:pt x="387599" y="0"/>
                  </a:moveTo>
                  <a:lnTo>
                    <a:pt x="387599" y="401899"/>
                  </a:lnTo>
                </a:path>
                <a:path extrusionOk="0" h="401955" w="387984">
                  <a:moveTo>
                    <a:pt x="0" y="397149"/>
                  </a:moveTo>
                  <a:lnTo>
                    <a:pt x="382849" y="39714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aphicFrame>
        <p:nvGraphicFramePr>
          <p:cNvPr id="1855" name="Google Shape;1855;p191"/>
          <p:cNvGraphicFramePr/>
          <p:nvPr/>
        </p:nvGraphicFramePr>
        <p:xfrm>
          <a:off x="9338949" y="2701349"/>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graphicFrame>
        <p:nvGraphicFramePr>
          <p:cNvPr id="1856" name="Google Shape;1856;p191"/>
          <p:cNvGraphicFramePr/>
          <p:nvPr/>
        </p:nvGraphicFramePr>
        <p:xfrm>
          <a:off x="1062450" y="2099884"/>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gridCol w="568125"/>
                <a:gridCol w="568125"/>
                <a:gridCol w="568125"/>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1857" name="Google Shape;1857;p191"/>
          <p:cNvGraphicFramePr/>
          <p:nvPr/>
        </p:nvGraphicFramePr>
        <p:xfrm>
          <a:off x="5839934" y="2695001"/>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
        <p:nvSpPr>
          <p:cNvPr id="1858" name="Google Shape;1858;p191"/>
          <p:cNvSpPr txBox="1"/>
          <p:nvPr/>
        </p:nvSpPr>
        <p:spPr>
          <a:xfrm>
            <a:off x="2871934" y="59733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5 x 5</a:t>
            </a:r>
            <a:endParaRPr sz="1867">
              <a:solidFill>
                <a:schemeClr val="dk1"/>
              </a:solidFill>
              <a:latin typeface="Arial"/>
              <a:ea typeface="Arial"/>
              <a:cs typeface="Arial"/>
              <a:sym typeface="Arial"/>
            </a:endParaRPr>
          </a:p>
        </p:txBody>
      </p:sp>
      <p:sp>
        <p:nvSpPr>
          <p:cNvPr id="1859" name="Google Shape;1859;p191"/>
          <p:cNvSpPr txBox="1"/>
          <p:nvPr/>
        </p:nvSpPr>
        <p:spPr>
          <a:xfrm>
            <a:off x="5702715" y="5316384"/>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860" name="Google Shape;1860;p191"/>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872668" rtl="0" algn="l">
              <a:lnSpc>
                <a:spcPct val="100000"/>
              </a:lnSpc>
              <a:spcBef>
                <a:spcPts val="0"/>
              </a:spcBef>
              <a:spcAft>
                <a:spcPts val="0"/>
              </a:spcAft>
              <a:buClr>
                <a:schemeClr val="dk1"/>
              </a:buClr>
              <a:buSzPts val="4400"/>
              <a:buFont typeface="Calibri"/>
              <a:buNone/>
            </a:pPr>
            <a:r>
              <a:rPr lang="en-US"/>
              <a:t>Recap - Convolution Operation</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192"/>
          <p:cNvSpPr/>
          <p:nvPr/>
        </p:nvSpPr>
        <p:spPr>
          <a:xfrm>
            <a:off x="9855766" y="3754100"/>
            <a:ext cx="510540" cy="523240"/>
          </a:xfrm>
          <a:custGeom>
            <a:rect b="b" l="l" r="r" t="t"/>
            <a:pathLst>
              <a:path extrusionOk="0" h="392430" w="382904">
                <a:moveTo>
                  <a:pt x="382849" y="392399"/>
                </a:moveTo>
                <a:lnTo>
                  <a:pt x="0" y="392399"/>
                </a:lnTo>
                <a:lnTo>
                  <a:pt x="0" y="0"/>
                </a:lnTo>
                <a:lnTo>
                  <a:pt x="382849" y="0"/>
                </a:lnTo>
                <a:lnTo>
                  <a:pt x="382849" y="392399"/>
                </a:lnTo>
                <a:close/>
              </a:path>
            </a:pathLst>
          </a:custGeom>
          <a:solidFill>
            <a:srgbClr val="D9EAD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66" name="Google Shape;1866;p192"/>
          <p:cNvSpPr/>
          <p:nvPr/>
        </p:nvSpPr>
        <p:spPr>
          <a:xfrm>
            <a:off x="9345300" y="2701366"/>
            <a:ext cx="0" cy="1582420"/>
          </a:xfrm>
          <a:custGeom>
            <a:rect b="b" l="l" r="r" t="t"/>
            <a:pathLst>
              <a:path extrusionOk="0" h="1186814" w="120000">
                <a:moveTo>
                  <a:pt x="0" y="0"/>
                </a:moveTo>
                <a:lnTo>
                  <a:pt x="0" y="118669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1867" name="Google Shape;1867;p192"/>
          <p:cNvGrpSpPr/>
          <p:nvPr/>
        </p:nvGrpSpPr>
        <p:grpSpPr>
          <a:xfrm>
            <a:off x="9855766" y="2701366"/>
            <a:ext cx="0" cy="1582340"/>
            <a:chOff x="7391824" y="2026024"/>
            <a:chExt cx="0" cy="1186755"/>
          </a:xfrm>
        </p:grpSpPr>
        <p:sp>
          <p:nvSpPr>
            <p:cNvPr id="1868" name="Google Shape;1868;p192"/>
            <p:cNvSpPr/>
            <p:nvPr/>
          </p:nvSpPr>
          <p:spPr>
            <a:xfrm>
              <a:off x="7391824" y="2026024"/>
              <a:ext cx="0" cy="784860"/>
            </a:xfrm>
            <a:custGeom>
              <a:rect b="b" l="l" r="r" t="t"/>
              <a:pathLst>
                <a:path extrusionOk="0" h="784860" w="120000">
                  <a:moveTo>
                    <a:pt x="0" y="0"/>
                  </a:moveTo>
                  <a:lnTo>
                    <a:pt x="0" y="78479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69" name="Google Shape;1869;p192"/>
            <p:cNvSpPr/>
            <p:nvPr/>
          </p:nvSpPr>
          <p:spPr>
            <a:xfrm>
              <a:off x="7391824" y="2810824"/>
              <a:ext cx="0" cy="401955"/>
            </a:xfrm>
            <a:custGeom>
              <a:rect b="b" l="l" r="r" t="t"/>
              <a:pathLst>
                <a:path extrusionOk="0" h="401955" w="120000">
                  <a:moveTo>
                    <a:pt x="0" y="0"/>
                  </a:moveTo>
                  <a:lnTo>
                    <a:pt x="0" y="40189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870" name="Google Shape;1870;p192"/>
          <p:cNvGrpSpPr/>
          <p:nvPr/>
        </p:nvGrpSpPr>
        <p:grpSpPr>
          <a:xfrm>
            <a:off x="10366234" y="2701366"/>
            <a:ext cx="0" cy="1582340"/>
            <a:chOff x="7774675" y="2026024"/>
            <a:chExt cx="0" cy="1186755"/>
          </a:xfrm>
        </p:grpSpPr>
        <p:sp>
          <p:nvSpPr>
            <p:cNvPr id="1871" name="Google Shape;1871;p192"/>
            <p:cNvSpPr/>
            <p:nvPr/>
          </p:nvSpPr>
          <p:spPr>
            <a:xfrm>
              <a:off x="7774675" y="2026024"/>
              <a:ext cx="0" cy="392430"/>
            </a:xfrm>
            <a:custGeom>
              <a:rect b="b" l="l" r="r" t="t"/>
              <a:pathLst>
                <a:path extrusionOk="0" h="392430" w="120000">
                  <a:moveTo>
                    <a:pt x="0" y="0"/>
                  </a:moveTo>
                  <a:lnTo>
                    <a:pt x="0" y="39239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72" name="Google Shape;1872;p192"/>
            <p:cNvSpPr/>
            <p:nvPr/>
          </p:nvSpPr>
          <p:spPr>
            <a:xfrm>
              <a:off x="7774675" y="2418424"/>
              <a:ext cx="0" cy="392430"/>
            </a:xfrm>
            <a:custGeom>
              <a:rect b="b" l="l" r="r" t="t"/>
              <a:pathLst>
                <a:path extrusionOk="0" h="392430" w="120000">
                  <a:moveTo>
                    <a:pt x="0" y="0"/>
                  </a:moveTo>
                  <a:lnTo>
                    <a:pt x="0" y="392399"/>
                  </a:lnTo>
                </a:path>
              </a:pathLst>
            </a:custGeom>
            <a:noFill/>
            <a:ln cap="flat" cmpd="sng" w="9525">
              <a:solidFill>
                <a:srgbClr val="99999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73" name="Google Shape;1873;p192"/>
            <p:cNvSpPr/>
            <p:nvPr/>
          </p:nvSpPr>
          <p:spPr>
            <a:xfrm>
              <a:off x="7774675" y="2810824"/>
              <a:ext cx="0" cy="401955"/>
            </a:xfrm>
            <a:custGeom>
              <a:rect b="b" l="l" r="r" t="t"/>
              <a:pathLst>
                <a:path extrusionOk="0" h="401955" w="120000">
                  <a:moveTo>
                    <a:pt x="0" y="0"/>
                  </a:moveTo>
                  <a:lnTo>
                    <a:pt x="0" y="40189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874" name="Google Shape;1874;p192"/>
          <p:cNvGrpSpPr/>
          <p:nvPr/>
        </p:nvGrpSpPr>
        <p:grpSpPr>
          <a:xfrm>
            <a:off x="9338967" y="2701367"/>
            <a:ext cx="1544320" cy="1052733"/>
            <a:chOff x="7004225" y="2026025"/>
            <a:chExt cx="1158240" cy="789550"/>
          </a:xfrm>
        </p:grpSpPr>
        <p:sp>
          <p:nvSpPr>
            <p:cNvPr id="1875" name="Google Shape;1875;p192"/>
            <p:cNvSpPr/>
            <p:nvPr/>
          </p:nvSpPr>
          <p:spPr>
            <a:xfrm>
              <a:off x="8157525" y="2026025"/>
              <a:ext cx="0" cy="392430"/>
            </a:xfrm>
            <a:custGeom>
              <a:rect b="b" l="l" r="r" t="t"/>
              <a:pathLst>
                <a:path extrusionOk="0" h="392430" w="120000">
                  <a:moveTo>
                    <a:pt x="0" y="0"/>
                  </a:moveTo>
                  <a:lnTo>
                    <a:pt x="0" y="39239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76" name="Google Shape;1876;p192"/>
            <p:cNvSpPr/>
            <p:nvPr/>
          </p:nvSpPr>
          <p:spPr>
            <a:xfrm>
              <a:off x="8157525" y="2418425"/>
              <a:ext cx="0" cy="392430"/>
            </a:xfrm>
            <a:custGeom>
              <a:rect b="b" l="l" r="r" t="t"/>
              <a:pathLst>
                <a:path extrusionOk="0" h="392430" w="120000">
                  <a:moveTo>
                    <a:pt x="0" y="0"/>
                  </a:moveTo>
                  <a:lnTo>
                    <a:pt x="0" y="392399"/>
                  </a:lnTo>
                </a:path>
              </a:pathLst>
            </a:custGeom>
            <a:noFill/>
            <a:ln cap="flat" cmpd="sng" w="9525">
              <a:solidFill>
                <a:srgbClr val="99999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77" name="Google Shape;1877;p192"/>
            <p:cNvSpPr/>
            <p:nvPr/>
          </p:nvSpPr>
          <p:spPr>
            <a:xfrm>
              <a:off x="7004225" y="2030775"/>
              <a:ext cx="1158240" cy="392430"/>
            </a:xfrm>
            <a:custGeom>
              <a:rect b="b" l="l" r="r" t="t"/>
              <a:pathLst>
                <a:path extrusionOk="0" h="392430" w="1158240">
                  <a:moveTo>
                    <a:pt x="0" y="0"/>
                  </a:moveTo>
                  <a:lnTo>
                    <a:pt x="1158049" y="0"/>
                  </a:lnTo>
                </a:path>
                <a:path extrusionOk="0" h="392430" w="1158240">
                  <a:moveTo>
                    <a:pt x="0" y="392399"/>
                  </a:moveTo>
                  <a:lnTo>
                    <a:pt x="765699" y="392399"/>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78" name="Google Shape;1878;p192"/>
            <p:cNvSpPr/>
            <p:nvPr/>
          </p:nvSpPr>
          <p:spPr>
            <a:xfrm>
              <a:off x="7769925" y="2423175"/>
              <a:ext cx="392430" cy="0"/>
            </a:xfrm>
            <a:custGeom>
              <a:rect b="b" l="l" r="r" t="t"/>
              <a:pathLst>
                <a:path extrusionOk="0" h="120000" w="392429">
                  <a:moveTo>
                    <a:pt x="0" y="0"/>
                  </a:moveTo>
                  <a:lnTo>
                    <a:pt x="392349" y="0"/>
                  </a:lnTo>
                </a:path>
              </a:pathLst>
            </a:custGeom>
            <a:noFill/>
            <a:ln cap="flat" cmpd="sng" w="9525">
              <a:solidFill>
                <a:srgbClr val="99999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79" name="Google Shape;1879;p192"/>
            <p:cNvSpPr/>
            <p:nvPr/>
          </p:nvSpPr>
          <p:spPr>
            <a:xfrm>
              <a:off x="7004225" y="2815575"/>
              <a:ext cx="382905" cy="0"/>
            </a:xfrm>
            <a:custGeom>
              <a:rect b="b" l="l" r="r" t="t"/>
              <a:pathLst>
                <a:path extrusionOk="0" h="120000" w="382904">
                  <a:moveTo>
                    <a:pt x="0" y="0"/>
                  </a:moveTo>
                  <a:lnTo>
                    <a:pt x="382849" y="0"/>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80" name="Google Shape;1880;p192"/>
            <p:cNvSpPr/>
            <p:nvPr/>
          </p:nvSpPr>
          <p:spPr>
            <a:xfrm>
              <a:off x="7387075" y="2815575"/>
              <a:ext cx="382905" cy="0"/>
            </a:xfrm>
            <a:custGeom>
              <a:rect b="b" l="l" r="r" t="t"/>
              <a:pathLst>
                <a:path extrusionOk="0" h="120000" w="382904">
                  <a:moveTo>
                    <a:pt x="0" y="0"/>
                  </a:moveTo>
                  <a:lnTo>
                    <a:pt x="382849"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81" name="Google Shape;1881;p192"/>
            <p:cNvSpPr/>
            <p:nvPr/>
          </p:nvSpPr>
          <p:spPr>
            <a:xfrm>
              <a:off x="7769925" y="2815575"/>
              <a:ext cx="392430" cy="0"/>
            </a:xfrm>
            <a:custGeom>
              <a:rect b="b" l="l" r="r" t="t"/>
              <a:pathLst>
                <a:path extrusionOk="0" h="120000" w="392429">
                  <a:moveTo>
                    <a:pt x="0" y="0"/>
                  </a:moveTo>
                  <a:lnTo>
                    <a:pt x="392349" y="0"/>
                  </a:lnTo>
                </a:path>
              </a:pathLst>
            </a:custGeom>
            <a:noFill/>
            <a:ln cap="flat" cmpd="sng" w="9525">
              <a:solidFill>
                <a:srgbClr val="99999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1882" name="Google Shape;1882;p192"/>
          <p:cNvGrpSpPr/>
          <p:nvPr/>
        </p:nvGrpSpPr>
        <p:grpSpPr>
          <a:xfrm>
            <a:off x="9338967" y="4277299"/>
            <a:ext cx="1021007" cy="0"/>
            <a:chOff x="7004225" y="3207974"/>
            <a:chExt cx="765755" cy="0"/>
          </a:xfrm>
        </p:grpSpPr>
        <p:sp>
          <p:nvSpPr>
            <p:cNvPr id="1883" name="Google Shape;1883;p192"/>
            <p:cNvSpPr/>
            <p:nvPr/>
          </p:nvSpPr>
          <p:spPr>
            <a:xfrm>
              <a:off x="7004225" y="3207974"/>
              <a:ext cx="382905" cy="0"/>
            </a:xfrm>
            <a:custGeom>
              <a:rect b="b" l="l" r="r" t="t"/>
              <a:pathLst>
                <a:path extrusionOk="0" h="120000" w="382904">
                  <a:moveTo>
                    <a:pt x="0" y="0"/>
                  </a:moveTo>
                  <a:lnTo>
                    <a:pt x="382849" y="0"/>
                  </a:lnTo>
                </a:path>
              </a:pathLst>
            </a:custGeom>
            <a:noFill/>
            <a:ln cap="flat" cmpd="sng" w="9525">
              <a:solidFill>
                <a:srgbClr val="9E9E9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84" name="Google Shape;1884;p192"/>
            <p:cNvSpPr/>
            <p:nvPr/>
          </p:nvSpPr>
          <p:spPr>
            <a:xfrm>
              <a:off x="7387075" y="3207974"/>
              <a:ext cx="382905" cy="0"/>
            </a:xfrm>
            <a:custGeom>
              <a:rect b="b" l="l" r="r" t="t"/>
              <a:pathLst>
                <a:path extrusionOk="0" h="120000" w="382904">
                  <a:moveTo>
                    <a:pt x="0" y="0"/>
                  </a:moveTo>
                  <a:lnTo>
                    <a:pt x="382849"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aphicFrame>
        <p:nvGraphicFramePr>
          <p:cNvPr id="1885" name="Google Shape;1885;p192"/>
          <p:cNvGraphicFramePr/>
          <p:nvPr/>
        </p:nvGraphicFramePr>
        <p:xfrm>
          <a:off x="1062450" y="2099884"/>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gridCol w="568125"/>
                <a:gridCol w="568125"/>
                <a:gridCol w="568125"/>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1886" name="Google Shape;1886;p192"/>
          <p:cNvGraphicFramePr/>
          <p:nvPr/>
        </p:nvGraphicFramePr>
        <p:xfrm>
          <a:off x="5839934" y="2695001"/>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7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
        <p:nvSpPr>
          <p:cNvPr id="1887" name="Google Shape;1887;p192"/>
          <p:cNvSpPr txBox="1"/>
          <p:nvPr/>
        </p:nvSpPr>
        <p:spPr>
          <a:xfrm>
            <a:off x="2871934" y="59733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5 x 5</a:t>
            </a:r>
            <a:endParaRPr sz="1867">
              <a:solidFill>
                <a:schemeClr val="dk1"/>
              </a:solidFill>
              <a:latin typeface="Arial"/>
              <a:ea typeface="Arial"/>
              <a:cs typeface="Arial"/>
              <a:sym typeface="Arial"/>
            </a:endParaRPr>
          </a:p>
        </p:txBody>
      </p:sp>
      <p:sp>
        <p:nvSpPr>
          <p:cNvPr id="1888" name="Google Shape;1888;p192"/>
          <p:cNvSpPr txBox="1"/>
          <p:nvPr/>
        </p:nvSpPr>
        <p:spPr>
          <a:xfrm>
            <a:off x="5702715" y="5316384"/>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889" name="Google Shape;1889;p192"/>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872668" rtl="0" algn="l">
              <a:lnSpc>
                <a:spcPct val="100000"/>
              </a:lnSpc>
              <a:spcBef>
                <a:spcPts val="0"/>
              </a:spcBef>
              <a:spcAft>
                <a:spcPts val="0"/>
              </a:spcAft>
              <a:buClr>
                <a:schemeClr val="dk1"/>
              </a:buClr>
              <a:buSzPts val="4400"/>
              <a:buFont typeface="Calibri"/>
              <a:buNone/>
            </a:pPr>
            <a:r>
              <a:rPr lang="en-US"/>
              <a:t>Recap - Convolution Operation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graphicFrame>
        <p:nvGraphicFramePr>
          <p:cNvPr id="1894" name="Google Shape;1894;p193"/>
          <p:cNvGraphicFramePr/>
          <p:nvPr/>
        </p:nvGraphicFramePr>
        <p:xfrm>
          <a:off x="1062450" y="2099884"/>
          <a:ext cx="3000000" cy="3000000"/>
        </p:xfrm>
        <a:graphic>
          <a:graphicData uri="http://schemas.openxmlformats.org/drawingml/2006/table">
            <a:tbl>
              <a:tblPr bandRow="1" firstRow="1">
                <a:noFill/>
                <a:tableStyleId>{3C1B52D4-62BF-48E3-8983-B14667D33490}</a:tableStyleId>
              </a:tblPr>
              <a:tblGrid>
                <a:gridCol w="568100"/>
                <a:gridCol w="568100"/>
                <a:gridCol w="568100"/>
                <a:gridCol w="568100"/>
                <a:gridCol w="568125"/>
                <a:gridCol w="568125"/>
                <a:gridCol w="568125"/>
              </a:tblGrid>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bl>
          </a:graphicData>
        </a:graphic>
      </p:graphicFrame>
      <p:graphicFrame>
        <p:nvGraphicFramePr>
          <p:cNvPr id="1895" name="Google Shape;1895;p193"/>
          <p:cNvGraphicFramePr/>
          <p:nvPr/>
        </p:nvGraphicFramePr>
        <p:xfrm>
          <a:off x="5839934" y="2695001"/>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graphicFrame>
        <p:nvGraphicFramePr>
          <p:cNvPr id="1896" name="Google Shape;1896;p193"/>
          <p:cNvGraphicFramePr/>
          <p:nvPr/>
        </p:nvGraphicFramePr>
        <p:xfrm>
          <a:off x="9338949" y="2701350"/>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00FF00"/>
                      </a:solidFill>
                      <a:prstDash val="solid"/>
                      <a:round/>
                      <a:headEnd len="sm" w="sm" type="none"/>
                      <a:tailEnd len="sm" w="sm" type="none"/>
                    </a:lnB>
                  </a:tcPr>
                </a:tc>
              </a:tr>
              <a:tr h="522400">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500" u="none" cap="none" strike="noStrike">
                        <a:latin typeface="Times New Roman"/>
                        <a:ea typeface="Times New Roman"/>
                        <a:cs typeface="Times New Roman"/>
                        <a:sym typeface="Times New Roman"/>
                      </a:endParaRPr>
                    </a:p>
                  </a:txBody>
                  <a:tcPr marT="0" marB="0" marR="0" marL="0">
                    <a:lnL cap="flat" cmpd="sng" w="9525">
                      <a:solidFill>
                        <a:srgbClr val="999999"/>
                      </a:solidFill>
                      <a:prstDash val="solid"/>
                      <a:round/>
                      <a:headEnd len="sm" w="sm" type="none"/>
                      <a:tailEnd len="sm" w="sm" type="none"/>
                    </a:lnL>
                    <a:lnR cap="flat" cmpd="sng" w="9525">
                      <a:solidFill>
                        <a:srgbClr val="00FF00"/>
                      </a:solidFill>
                      <a:prstDash val="solid"/>
                      <a:round/>
                      <a:headEnd len="sm" w="sm" type="none"/>
                      <a:tailEnd len="sm" w="sm" type="none"/>
                    </a:lnR>
                    <a:lnT cap="flat" cmpd="sng" w="9525">
                      <a:solidFill>
                        <a:srgbClr val="00FF00"/>
                      </a:solidFill>
                      <a:prstDash val="solid"/>
                      <a:round/>
                      <a:headEnd len="sm" w="sm" type="none"/>
                      <a:tailEnd len="sm" w="sm" type="none"/>
                    </a:lnT>
                    <a:lnB cap="flat" cmpd="sng" w="9525">
                      <a:solidFill>
                        <a:srgbClr val="00FF00"/>
                      </a:solidFill>
                      <a:prstDash val="solid"/>
                      <a:round/>
                      <a:headEnd len="sm" w="sm" type="none"/>
                      <a:tailEnd len="sm" w="sm" type="none"/>
                    </a:lnB>
                    <a:solidFill>
                      <a:srgbClr val="D9EAD3"/>
                    </a:solidFill>
                  </a:tcPr>
                </a:tc>
              </a:tr>
            </a:tbl>
          </a:graphicData>
        </a:graphic>
      </p:graphicFrame>
      <p:sp>
        <p:nvSpPr>
          <p:cNvPr id="1897" name="Google Shape;1897;p193"/>
          <p:cNvSpPr txBox="1"/>
          <p:nvPr/>
        </p:nvSpPr>
        <p:spPr>
          <a:xfrm>
            <a:off x="2871934" y="5973351"/>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5 x 5</a:t>
            </a:r>
            <a:endParaRPr sz="1867">
              <a:solidFill>
                <a:schemeClr val="dk1"/>
              </a:solidFill>
              <a:latin typeface="Arial"/>
              <a:ea typeface="Arial"/>
              <a:cs typeface="Arial"/>
              <a:sym typeface="Arial"/>
            </a:endParaRPr>
          </a:p>
        </p:txBody>
      </p:sp>
      <p:sp>
        <p:nvSpPr>
          <p:cNvPr id="1898" name="Google Shape;1898;p193"/>
          <p:cNvSpPr txBox="1"/>
          <p:nvPr/>
        </p:nvSpPr>
        <p:spPr>
          <a:xfrm>
            <a:off x="5702715" y="5316384"/>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899" name="Google Shape;1899;p193"/>
          <p:cNvSpPr txBox="1"/>
          <p:nvPr/>
        </p:nvSpPr>
        <p:spPr>
          <a:xfrm>
            <a:off x="9817201" y="5481985"/>
            <a:ext cx="54779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3 x 3</a:t>
            </a:r>
            <a:endParaRPr sz="1867">
              <a:solidFill>
                <a:schemeClr val="dk1"/>
              </a:solidFill>
              <a:latin typeface="Arial"/>
              <a:ea typeface="Arial"/>
              <a:cs typeface="Arial"/>
              <a:sym typeface="Arial"/>
            </a:endParaRPr>
          </a:p>
        </p:txBody>
      </p:sp>
      <p:sp>
        <p:nvSpPr>
          <p:cNvPr id="1900" name="Google Shape;1900;p193"/>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872668" rtl="0" algn="l">
              <a:lnSpc>
                <a:spcPct val="100000"/>
              </a:lnSpc>
              <a:spcBef>
                <a:spcPts val="0"/>
              </a:spcBef>
              <a:spcAft>
                <a:spcPts val="0"/>
              </a:spcAft>
              <a:buClr>
                <a:schemeClr val="dk1"/>
              </a:buClr>
              <a:buSzPts val="4400"/>
              <a:buFont typeface="Calibri"/>
              <a:buNone/>
            </a:pPr>
            <a:r>
              <a:rPr lang="en-US"/>
              <a:t>Recap - Convolution Operation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graphicFrame>
        <p:nvGraphicFramePr>
          <p:cNvPr id="1905" name="Google Shape;1905;p194"/>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06" name="Google Shape;1906;p194"/>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sp>
        <p:nvSpPr>
          <p:cNvPr id="1907" name="Google Shape;1907;p194"/>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1908" name="Google Shape;1908;p194"/>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graphicFrame>
        <p:nvGraphicFramePr>
          <p:cNvPr id="1909" name="Google Shape;1909;p194"/>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graphicFrame>
        <p:nvGraphicFramePr>
          <p:cNvPr id="1914" name="Google Shape;1914;p195"/>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15" name="Google Shape;1915;p195"/>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sp>
        <p:nvSpPr>
          <p:cNvPr id="1916" name="Google Shape;1916;p195"/>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1917" name="Google Shape;1917;p195"/>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graphicFrame>
        <p:nvGraphicFramePr>
          <p:cNvPr id="1918" name="Google Shape;1918;p195"/>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
        <p:nvSpPr>
          <p:cNvPr id="1919" name="Google Shape;1919;p195"/>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1920" name="Google Shape;1920;p195"/>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196"/>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sp>
        <p:nvSpPr>
          <p:cNvPr id="1926" name="Google Shape;1926;p196"/>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1927" name="Google Shape;1927;p196"/>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928" name="Google Shape;1928;p196"/>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1929" name="Google Shape;1929;p196"/>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35100">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1930" name="Google Shape;1930;p196"/>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graphicFrame>
        <p:nvGraphicFramePr>
          <p:cNvPr id="1931" name="Google Shape;1931;p196"/>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932" name="Google Shape;1932;p196"/>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197"/>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sp>
        <p:nvSpPr>
          <p:cNvPr id="1938" name="Google Shape;1938;p197"/>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1939" name="Google Shape;1939;p197"/>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940" name="Google Shape;1940;p197"/>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1941" name="Google Shape;1941;p197"/>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35100">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1942" name="Google Shape;1942;p197"/>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graphicFrame>
        <p:nvGraphicFramePr>
          <p:cNvPr id="1943" name="Google Shape;1943;p197"/>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944" name="Google Shape;1944;p197"/>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198"/>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1950" name="Google Shape;1950;p198"/>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51" name="Google Shape;1951;p198"/>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1952" name="Google Shape;1952;p198"/>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953" name="Google Shape;1953;p198"/>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1954" name="Google Shape;1954;p198"/>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35100">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1955" name="Google Shape;1955;p198"/>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bl>
          </a:graphicData>
        </a:graphic>
      </p:graphicFrame>
      <p:graphicFrame>
        <p:nvGraphicFramePr>
          <p:cNvPr id="1956" name="Google Shape;1956;p198"/>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199"/>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sp>
        <p:nvSpPr>
          <p:cNvPr id="1962" name="Google Shape;1962;p199"/>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1963" name="Google Shape;1963;p199"/>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964" name="Google Shape;1964;p199"/>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1965" name="Google Shape;1965;p199"/>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35100">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1966" name="Google Shape;1966;p199"/>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graphicFrame>
        <p:nvGraphicFramePr>
          <p:cNvPr id="1967" name="Google Shape;1967;p199"/>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968" name="Google Shape;1968;p199"/>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
          <p:cNvSpPr txBox="1"/>
          <p:nvPr>
            <p:ph type="title"/>
          </p:nvPr>
        </p:nvSpPr>
        <p:spPr>
          <a:xfrm>
            <a:off x="1831906" y="404728"/>
            <a:ext cx="97014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0"/>
          <p:cNvSpPr txBox="1"/>
          <p:nvPr>
            <p:ph type="title"/>
          </p:nvPr>
        </p:nvSpPr>
        <p:spPr>
          <a:xfrm>
            <a:off x="2933858" y="66174"/>
            <a:ext cx="6316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is Image Segmentation?</a:t>
            </a:r>
            <a:endParaRPr/>
          </a:p>
        </p:txBody>
      </p:sp>
      <p:pic>
        <p:nvPicPr>
          <p:cNvPr id="223" name="Google Shape;223;p20"/>
          <p:cNvPicPr preferRelativeResize="0"/>
          <p:nvPr/>
        </p:nvPicPr>
        <p:blipFill rotWithShape="1">
          <a:blip r:embed="rId3">
            <a:alphaModFix/>
          </a:blip>
          <a:srcRect b="0" l="0" r="0" t="0"/>
          <a:stretch/>
        </p:blipFill>
        <p:spPr>
          <a:xfrm>
            <a:off x="5363401" y="1456478"/>
            <a:ext cx="5949932" cy="3945049"/>
          </a:xfrm>
          <a:prstGeom prst="rect">
            <a:avLst/>
          </a:prstGeom>
          <a:noFill/>
          <a:ln>
            <a:noFill/>
          </a:ln>
        </p:spPr>
      </p:pic>
      <p:sp>
        <p:nvSpPr>
          <p:cNvPr id="224" name="Google Shape;224;p20"/>
          <p:cNvSpPr txBox="1"/>
          <p:nvPr/>
        </p:nvSpPr>
        <p:spPr>
          <a:xfrm>
            <a:off x="549567" y="2050774"/>
            <a:ext cx="4268047" cy="2980345"/>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What are the objects present  in the image? Where are they  exactly?</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0" lvl="0" marL="16933" marR="0" rtl="0" algn="l">
              <a:spcBef>
                <a:spcPts val="7"/>
              </a:spcBef>
              <a:spcAft>
                <a:spcPts val="0"/>
              </a:spcAft>
              <a:buNone/>
            </a:pPr>
            <a:r>
              <a:rPr lang="en-US" sz="2400">
                <a:solidFill>
                  <a:schemeClr val="dk1"/>
                </a:solidFill>
                <a:latin typeface="Roboto"/>
                <a:ea typeface="Roboto"/>
                <a:cs typeface="Roboto"/>
                <a:sym typeface="Roboto"/>
              </a:rPr>
              <a:t>There is a </a:t>
            </a:r>
            <a:r>
              <a:rPr b="1" lang="en-US" sz="2400">
                <a:solidFill>
                  <a:schemeClr val="dk1"/>
                </a:solidFill>
                <a:latin typeface="Roboto"/>
                <a:ea typeface="Roboto"/>
                <a:cs typeface="Roboto"/>
                <a:sym typeface="Roboto"/>
              </a:rPr>
              <a:t>dog </a:t>
            </a:r>
            <a:r>
              <a:rPr lang="en-US" sz="2400">
                <a:solidFill>
                  <a:schemeClr val="dk1"/>
                </a:solidFill>
                <a:latin typeface="Roboto"/>
                <a:ea typeface="Roboto"/>
                <a:cs typeface="Roboto"/>
                <a:sym typeface="Roboto"/>
              </a:rPr>
              <a:t>and a </a:t>
            </a:r>
            <a:r>
              <a:rPr b="1" lang="en-US" sz="2400">
                <a:solidFill>
                  <a:schemeClr val="dk1"/>
                </a:solidFill>
                <a:latin typeface="Roboto"/>
                <a:ea typeface="Roboto"/>
                <a:cs typeface="Roboto"/>
                <a:sym typeface="Roboto"/>
              </a:rPr>
              <a:t>cat</a:t>
            </a:r>
            <a:r>
              <a:rPr lang="en-US"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0" lvl="0" marL="16933" marR="0" rtl="0" algn="l">
              <a:spcBef>
                <a:spcPts val="7"/>
              </a:spcBef>
              <a:spcAft>
                <a:spcPts val="0"/>
              </a:spcAft>
              <a:buNone/>
            </a:pPr>
            <a:r>
              <a:rPr lang="en-US" sz="2400">
                <a:solidFill>
                  <a:schemeClr val="dk1"/>
                </a:solidFill>
                <a:latin typeface="Roboto"/>
                <a:ea typeface="Roboto"/>
                <a:cs typeface="Roboto"/>
                <a:sym typeface="Roboto"/>
              </a:rPr>
              <a:t>The dog	</a:t>
            </a: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coloured as </a:t>
            </a:r>
            <a:r>
              <a:rPr b="1" lang="en-US" sz="2400">
                <a:solidFill>
                  <a:schemeClr val="dk1"/>
                </a:solidFill>
                <a:latin typeface="Roboto"/>
                <a:ea typeface="Roboto"/>
                <a:cs typeface="Roboto"/>
                <a:sym typeface="Roboto"/>
              </a:rPr>
              <a:t>blue</a:t>
            </a:r>
            <a:endParaRPr sz="2400">
              <a:solidFill>
                <a:schemeClr val="dk1"/>
              </a:solidFill>
              <a:latin typeface="Roboto"/>
              <a:ea typeface="Roboto"/>
              <a:cs typeface="Roboto"/>
              <a:sym typeface="Roboto"/>
            </a:endParaRPr>
          </a:p>
          <a:p>
            <a:pPr indent="0" lvl="0" marL="16933" marR="0" rtl="0" algn="l">
              <a:spcBef>
                <a:spcPts val="20"/>
              </a:spcBef>
              <a:spcAft>
                <a:spcPts val="0"/>
              </a:spcAft>
              <a:buNone/>
            </a:pPr>
            <a:r>
              <a:rPr lang="en-US" sz="2400">
                <a:solidFill>
                  <a:schemeClr val="dk1"/>
                </a:solidFill>
                <a:latin typeface="Roboto"/>
                <a:ea typeface="Roboto"/>
                <a:cs typeface="Roboto"/>
                <a:sym typeface="Roboto"/>
              </a:rPr>
              <a:t>The cat	</a:t>
            </a: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coloured as </a:t>
            </a:r>
            <a:r>
              <a:rPr b="1" lang="en-US" sz="2400">
                <a:solidFill>
                  <a:schemeClr val="dk1"/>
                </a:solidFill>
                <a:latin typeface="Roboto"/>
                <a:ea typeface="Roboto"/>
                <a:cs typeface="Roboto"/>
                <a:sym typeface="Roboto"/>
              </a:rPr>
              <a:t>red</a:t>
            </a:r>
            <a:endParaRPr sz="2400">
              <a:solidFill>
                <a:schemeClr val="dk1"/>
              </a:solidFill>
              <a:latin typeface="Roboto"/>
              <a:ea typeface="Roboto"/>
              <a:cs typeface="Roboto"/>
              <a:sym typeface="Roboto"/>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200"/>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1974" name="Google Shape;1974;p200"/>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75" name="Google Shape;1975;p200"/>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graphicFrame>
        <p:nvGraphicFramePr>
          <p:cNvPr id="1976" name="Google Shape;1976;p200"/>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
        <p:nvSpPr>
          <p:cNvPr id="1977" name="Google Shape;1977;p200"/>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978" name="Google Shape;1978;p200"/>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1979" name="Google Shape;1979;p200"/>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35100">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1980" name="Google Shape;1980;p200"/>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201"/>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1986" name="Google Shape;1986;p201"/>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87" name="Google Shape;1987;p201"/>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graphicFrame>
        <p:nvGraphicFramePr>
          <p:cNvPr id="1988" name="Google Shape;1988;p201"/>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
        <p:nvSpPr>
          <p:cNvPr id="1989" name="Google Shape;1989;p201"/>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1990" name="Google Shape;1990;p201"/>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1991" name="Google Shape;1991;p201"/>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35100">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3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1992" name="Google Shape;1992;p201"/>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202"/>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1998" name="Google Shape;1998;p202"/>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999" name="Google Shape;1999;p202"/>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2000" name="Google Shape;2000;p202"/>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2001" name="Google Shape;2001;p202"/>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2002" name="Google Shape;2002;p202"/>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351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2003" name="Google Shape;2003;p202"/>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graphicFrame>
        <p:nvGraphicFramePr>
          <p:cNvPr id="2004" name="Google Shape;2004;p202"/>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203"/>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2010" name="Google Shape;2010;p203"/>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011" name="Google Shape;2011;p203"/>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2012" name="Google Shape;2012;p203"/>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2013" name="Google Shape;2013;p203"/>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2014" name="Google Shape;2014;p203"/>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351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2015" name="Google Shape;2015;p203"/>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bl>
          </a:graphicData>
        </a:graphic>
      </p:graphicFrame>
      <p:graphicFrame>
        <p:nvGraphicFramePr>
          <p:cNvPr id="2016" name="Google Shape;2016;p203"/>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204"/>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2022" name="Google Shape;2022;p204"/>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023" name="Google Shape;2023;p204"/>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2024" name="Google Shape;2024;p204"/>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2025" name="Google Shape;2025;p204"/>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2026" name="Google Shape;2026;p204"/>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351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87575">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2027" name="Google Shape;2027;p204"/>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graphicFrame>
        <p:nvGraphicFramePr>
          <p:cNvPr id="2028" name="Google Shape;2028;p204"/>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205"/>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2034" name="Google Shape;2034;p205"/>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035" name="Google Shape;2035;p205"/>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2036" name="Google Shape;2036;p205"/>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2037" name="Google Shape;2037;p205"/>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2038" name="Google Shape;2038;p205"/>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351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D9EAD3"/>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2039" name="Google Shape;2039;p205"/>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EAD3"/>
                    </a:solidFill>
                  </a:tcPr>
                </a:tc>
              </a:tr>
            </a:tbl>
          </a:graphicData>
        </a:graphic>
      </p:graphicFrame>
      <p:graphicFrame>
        <p:nvGraphicFramePr>
          <p:cNvPr id="2040" name="Google Shape;2040;p205"/>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206"/>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2046" name="Google Shape;2046;p206"/>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047" name="Google Shape;2047;p206"/>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2048" name="Google Shape;2048;p206"/>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2049" name="Google Shape;2049;p206"/>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2050" name="Google Shape;2050;p206"/>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351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FF1CC"/>
                    </a:solidFill>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100" u="none" cap="none" strike="noStrike">
                        <a:latin typeface="Times New Roman"/>
                        <a:ea typeface="Times New Roman"/>
                        <a:cs typeface="Times New Roman"/>
                        <a:sym typeface="Times New Roman"/>
                      </a:endParaRPr>
                    </a:p>
                  </a:txBody>
                  <a:tcPr marT="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bl>
          </a:graphicData>
        </a:graphic>
      </p:graphicFrame>
      <p:graphicFrame>
        <p:nvGraphicFramePr>
          <p:cNvPr id="2051" name="Google Shape;2051;p206"/>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1CC"/>
                    </a:solidFill>
                  </a:tcPr>
                </a:tc>
              </a:tr>
            </a:tbl>
          </a:graphicData>
        </a:graphic>
      </p:graphicFrame>
      <p:graphicFrame>
        <p:nvGraphicFramePr>
          <p:cNvPr id="2052" name="Google Shape;2052;p206"/>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207"/>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2058" name="Google Shape;2058;p207"/>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sp>
        <p:nvSpPr>
          <p:cNvPr id="2059" name="Google Shape;2059;p207"/>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2060" name="Google Shape;2060;p207"/>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2061" name="Google Shape;2061;p207"/>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2062" name="Google Shape;2062;p207"/>
          <p:cNvGraphicFramePr/>
          <p:nvPr/>
        </p:nvGraphicFramePr>
        <p:xfrm>
          <a:off x="7163750" y="15973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351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dash"/>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dash"/>
                      <a:round/>
                      <a:headEnd len="sm" w="sm" type="none"/>
                      <a:tailEnd len="sm" w="sm" type="none"/>
                    </a:lnL>
                    <a:lnR cap="flat" cmpd="sng" w="9525">
                      <a:solidFill>
                        <a:srgbClr val="9E9E9E"/>
                      </a:solidFill>
                      <a:prstDash val="dash"/>
                      <a:round/>
                      <a:headEnd len="sm" w="sm" type="none"/>
                      <a:tailEnd len="sm" w="sm" type="none"/>
                    </a:lnR>
                    <a:lnT cap="flat" cmpd="sng" w="9525">
                      <a:solidFill>
                        <a:srgbClr val="9E9E9E"/>
                      </a:solidFill>
                      <a:prstDash val="dash"/>
                      <a:round/>
                      <a:headEnd len="sm" w="sm" type="none"/>
                      <a:tailEnd len="sm" w="sm" type="none"/>
                    </a:lnT>
                    <a:lnB cap="flat" cmpd="sng" w="9525">
                      <a:solidFill>
                        <a:srgbClr val="9E9E9E"/>
                      </a:solidFill>
                      <a:prstDash val="dash"/>
                      <a:round/>
                      <a:headEnd len="sm" w="sm" type="none"/>
                      <a:tailEnd len="sm" w="sm" type="none"/>
                    </a:lnB>
                    <a:solidFill>
                      <a:srgbClr val="F4CCCC"/>
                    </a:solidFill>
                  </a:tcPr>
                </a:tc>
              </a:tr>
            </a:tbl>
          </a:graphicData>
        </a:graphic>
      </p:graphicFrame>
      <p:graphicFrame>
        <p:nvGraphicFramePr>
          <p:cNvPr id="2063" name="Google Shape;2063;p207"/>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graphicFrame>
        <p:nvGraphicFramePr>
          <p:cNvPr id="2064" name="Google Shape;2064;p207"/>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208"/>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2070" name="Google Shape;2070;p208"/>
          <p:cNvGraphicFramePr/>
          <p:nvPr/>
        </p:nvGraphicFramePr>
        <p:xfrm>
          <a:off x="102349" y="22238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sp>
        <p:nvSpPr>
          <p:cNvPr id="2071" name="Google Shape;2071;p208"/>
          <p:cNvSpPr txBox="1"/>
          <p:nvPr/>
        </p:nvSpPr>
        <p:spPr>
          <a:xfrm>
            <a:off x="621280" y="4445685"/>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2072" name="Google Shape;2072;p208"/>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sp>
        <p:nvSpPr>
          <p:cNvPr id="2073" name="Google Shape;2073;p208"/>
          <p:cNvSpPr txBox="1"/>
          <p:nvPr/>
        </p:nvSpPr>
        <p:spPr>
          <a:xfrm>
            <a:off x="2400276" y="4459518"/>
            <a:ext cx="1101513" cy="595035"/>
          </a:xfrm>
          <a:prstGeom prst="rect">
            <a:avLst/>
          </a:prstGeom>
          <a:noFill/>
          <a:ln>
            <a:noFill/>
          </a:ln>
        </p:spPr>
        <p:txBody>
          <a:bodyPr anchorCtr="0" anchor="t" bIns="0" lIns="0" spcFirstLastPara="1" rIns="0" wrap="square" tIns="30475">
            <a:spAutoFit/>
          </a:bodyPr>
          <a:lstStyle/>
          <a:p>
            <a:pPr indent="-276853" lvl="0" marL="292939" marR="6773" rtl="0" algn="l">
              <a:lnSpc>
                <a:spcPct val="117836"/>
              </a:lnSpc>
              <a:spcBef>
                <a:spcPts val="0"/>
              </a:spcBef>
              <a:spcAft>
                <a:spcPts val="0"/>
              </a:spcAft>
              <a:buNone/>
            </a:pPr>
            <a:r>
              <a:rPr lang="en-US" sz="1867">
                <a:solidFill>
                  <a:schemeClr val="dk1"/>
                </a:solidFill>
                <a:latin typeface="Arial"/>
                <a:ea typeface="Arial"/>
                <a:cs typeface="Arial"/>
                <a:sym typeface="Arial"/>
              </a:rPr>
              <a:t>Broadcast 3 x 3</a:t>
            </a:r>
            <a:endParaRPr sz="1867">
              <a:solidFill>
                <a:schemeClr val="dk1"/>
              </a:solidFill>
              <a:latin typeface="Arial"/>
              <a:ea typeface="Arial"/>
              <a:cs typeface="Arial"/>
              <a:sym typeface="Arial"/>
            </a:endParaRPr>
          </a:p>
        </p:txBody>
      </p:sp>
      <p:graphicFrame>
        <p:nvGraphicFramePr>
          <p:cNvPr id="2074" name="Google Shape;2074;p208"/>
          <p:cNvGraphicFramePr/>
          <p:nvPr/>
        </p:nvGraphicFramePr>
        <p:xfrm>
          <a:off x="2076849" y="2237667"/>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graphicFrame>
        <p:nvGraphicFramePr>
          <p:cNvPr id="2075" name="Google Shape;2075;p208"/>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graphicFrame>
        <p:nvGraphicFramePr>
          <p:cNvPr id="2076" name="Google Shape;2076;p208"/>
          <p:cNvGraphicFramePr/>
          <p:nvPr/>
        </p:nvGraphicFramePr>
        <p:xfrm>
          <a:off x="7841083" y="1735649"/>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51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077" name="Google Shape;2077;p208"/>
          <p:cNvSpPr txBox="1"/>
          <p:nvPr/>
        </p:nvSpPr>
        <p:spPr>
          <a:xfrm>
            <a:off x="8802922" y="4901883"/>
            <a:ext cx="146896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Output - 5 x 5</a:t>
            </a:r>
            <a:endParaRPr sz="1867">
              <a:solidFill>
                <a:schemeClr val="dk1"/>
              </a:solidFill>
              <a:latin typeface="Arial"/>
              <a:ea typeface="Arial"/>
              <a:cs typeface="Arial"/>
              <a:sym typeface="A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209"/>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2083" name="Google Shape;2083;p209"/>
          <p:cNvGraphicFramePr/>
          <p:nvPr/>
        </p:nvGraphicFramePr>
        <p:xfrm>
          <a:off x="1277616" y="2206966"/>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084" name="Google Shape;2084;p209"/>
          <p:cNvSpPr txBox="1"/>
          <p:nvPr/>
        </p:nvSpPr>
        <p:spPr>
          <a:xfrm>
            <a:off x="1769248" y="4713118"/>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2085" name="Google Shape;2085;p209"/>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graphicFrame>
        <p:nvGraphicFramePr>
          <p:cNvPr id="2086" name="Google Shape;2086;p209"/>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graphicFrame>
        <p:nvGraphicFramePr>
          <p:cNvPr id="2087" name="Google Shape;2087;p209"/>
          <p:cNvGraphicFramePr/>
          <p:nvPr/>
        </p:nvGraphicFramePr>
        <p:xfrm>
          <a:off x="7841083" y="22069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51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088" name="Google Shape;2088;p209"/>
          <p:cNvSpPr txBox="1"/>
          <p:nvPr/>
        </p:nvSpPr>
        <p:spPr>
          <a:xfrm>
            <a:off x="3693281" y="1419100"/>
            <a:ext cx="3884507" cy="581355"/>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Transpose Convolution is also called</a:t>
            </a:r>
            <a:endParaRPr sz="1867">
              <a:solidFill>
                <a:schemeClr val="dk1"/>
              </a:solidFill>
              <a:latin typeface="Arial"/>
              <a:ea typeface="Arial"/>
              <a:cs typeface="Arial"/>
              <a:sym typeface="Arial"/>
            </a:endParaRPr>
          </a:p>
          <a:p>
            <a:pPr indent="0" lvl="0" marL="0" marR="58419" rtl="0" algn="ctr">
              <a:lnSpc>
                <a:spcPct val="118907"/>
              </a:lnSpc>
              <a:spcBef>
                <a:spcPts val="0"/>
              </a:spcBef>
              <a:spcAft>
                <a:spcPts val="0"/>
              </a:spcAft>
              <a:buNone/>
            </a:pPr>
            <a:r>
              <a:rPr b="1" lang="en-US" sz="1867">
                <a:solidFill>
                  <a:schemeClr val="dk1"/>
                </a:solidFill>
                <a:latin typeface="Arial"/>
                <a:ea typeface="Arial"/>
                <a:cs typeface="Arial"/>
                <a:sym typeface="Arial"/>
              </a:rPr>
              <a:t>Fractional strided Convolution</a:t>
            </a:r>
            <a:endParaRPr sz="1867">
              <a:solidFill>
                <a:schemeClr val="dk1"/>
              </a:solidFill>
              <a:latin typeface="Arial"/>
              <a:ea typeface="Arial"/>
              <a:cs typeface="Arial"/>
              <a:sym typeface="Arial"/>
            </a:endParaRPr>
          </a:p>
        </p:txBody>
      </p:sp>
      <p:sp>
        <p:nvSpPr>
          <p:cNvPr id="2089" name="Google Shape;2089;p209"/>
          <p:cNvSpPr txBox="1"/>
          <p:nvPr/>
        </p:nvSpPr>
        <p:spPr>
          <a:xfrm>
            <a:off x="8802922" y="5373217"/>
            <a:ext cx="146896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Output - 5 x 5</a:t>
            </a:r>
            <a:endParaRPr sz="1867">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1"/>
          <p:cNvSpPr txBox="1"/>
          <p:nvPr>
            <p:ph type="title"/>
          </p:nvPr>
        </p:nvSpPr>
        <p:spPr>
          <a:xfrm>
            <a:off x="2933858" y="66174"/>
            <a:ext cx="6316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is Image Segmentation?</a:t>
            </a:r>
            <a:endParaRPr/>
          </a:p>
        </p:txBody>
      </p:sp>
      <p:pic>
        <p:nvPicPr>
          <p:cNvPr id="230" name="Google Shape;230;p21"/>
          <p:cNvPicPr preferRelativeResize="0"/>
          <p:nvPr/>
        </p:nvPicPr>
        <p:blipFill rotWithShape="1">
          <a:blip r:embed="rId3">
            <a:alphaModFix/>
          </a:blip>
          <a:srcRect b="0" l="0" r="0" t="0"/>
          <a:stretch/>
        </p:blipFill>
        <p:spPr>
          <a:xfrm>
            <a:off x="5363401" y="1456478"/>
            <a:ext cx="5949932" cy="3945033"/>
          </a:xfrm>
          <a:prstGeom prst="rect">
            <a:avLst/>
          </a:prstGeom>
          <a:noFill/>
          <a:ln>
            <a:noFill/>
          </a:ln>
        </p:spPr>
      </p:pic>
      <p:sp>
        <p:nvSpPr>
          <p:cNvPr id="231" name="Google Shape;231;p21"/>
          <p:cNvSpPr txBox="1"/>
          <p:nvPr/>
        </p:nvSpPr>
        <p:spPr>
          <a:xfrm>
            <a:off x="549567" y="2050774"/>
            <a:ext cx="4268047" cy="4086930"/>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What are the objects present  in the image? Where are they  exactly?</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0" lvl="0" marL="16933" marR="0" rtl="0" algn="l">
              <a:spcBef>
                <a:spcPts val="7"/>
              </a:spcBef>
              <a:spcAft>
                <a:spcPts val="0"/>
              </a:spcAft>
              <a:buNone/>
            </a:pPr>
            <a:r>
              <a:rPr lang="en-US" sz="2400">
                <a:solidFill>
                  <a:schemeClr val="dk1"/>
                </a:solidFill>
                <a:latin typeface="Roboto"/>
                <a:ea typeface="Roboto"/>
                <a:cs typeface="Roboto"/>
                <a:sym typeface="Roboto"/>
              </a:rPr>
              <a:t>There is a dog and a cat!</a:t>
            </a:r>
            <a:endParaRPr sz="2400">
              <a:solidFill>
                <a:schemeClr val="dk1"/>
              </a:solidFill>
              <a:latin typeface="Roboto"/>
              <a:ea typeface="Roboto"/>
              <a:cs typeface="Roboto"/>
              <a:sym typeface="Roboto"/>
            </a:endParaRPr>
          </a:p>
          <a:p>
            <a:pPr indent="0" lvl="0" marL="0" marR="0" rtl="0" algn="l">
              <a:spcBef>
                <a:spcPts val="13"/>
              </a:spcBef>
              <a:spcAft>
                <a:spcPts val="0"/>
              </a:spcAft>
              <a:buNone/>
            </a:pPr>
            <a:r>
              <a:t/>
            </a:r>
            <a:endParaRPr sz="2400">
              <a:solidFill>
                <a:schemeClr val="dk1"/>
              </a:solidFill>
              <a:latin typeface="Roboto"/>
              <a:ea typeface="Roboto"/>
              <a:cs typeface="Roboto"/>
              <a:sym typeface="Roboto"/>
            </a:endParaRPr>
          </a:p>
          <a:p>
            <a:pPr indent="0" lvl="0" marL="16933" marR="337812" rtl="0" algn="l">
              <a:lnSpc>
                <a:spcPct val="101000"/>
              </a:lnSpc>
              <a:spcBef>
                <a:spcPts val="7"/>
              </a:spcBef>
              <a:spcAft>
                <a:spcPts val="0"/>
              </a:spcAft>
              <a:buNone/>
            </a:pPr>
            <a:r>
              <a:rPr lang="en-US" sz="2400">
                <a:solidFill>
                  <a:schemeClr val="dk1"/>
                </a:solidFill>
                <a:latin typeface="Roboto"/>
                <a:ea typeface="Roboto"/>
                <a:cs typeface="Roboto"/>
                <a:sym typeface="Roboto"/>
              </a:rPr>
              <a:t>The dog	</a:t>
            </a: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coloured as blue  The cat		</a:t>
            </a: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coloured as red</a:t>
            </a:r>
            <a:endParaRPr sz="2400">
              <a:solidFill>
                <a:schemeClr val="dk1"/>
              </a:solidFill>
              <a:latin typeface="Roboto"/>
              <a:ea typeface="Roboto"/>
              <a:cs typeface="Roboto"/>
              <a:sym typeface="Roboto"/>
            </a:endParaRPr>
          </a:p>
          <a:p>
            <a:pPr indent="0" lvl="0" marL="0" marR="0" rtl="0" algn="l">
              <a:spcBef>
                <a:spcPts val="13"/>
              </a:spcBef>
              <a:spcAft>
                <a:spcPts val="0"/>
              </a:spcAft>
              <a:buNone/>
            </a:pPr>
            <a:r>
              <a:t/>
            </a:r>
            <a:endParaRPr sz="2400">
              <a:solidFill>
                <a:schemeClr val="dk1"/>
              </a:solidFill>
              <a:latin typeface="Roboto"/>
              <a:ea typeface="Roboto"/>
              <a:cs typeface="Roboto"/>
              <a:sym typeface="Roboto"/>
            </a:endParaRPr>
          </a:p>
          <a:p>
            <a:pPr indent="0" lvl="0" marL="16933" marR="967716" rtl="0" algn="l">
              <a:lnSpc>
                <a:spcPct val="101000"/>
              </a:lnSpc>
              <a:spcBef>
                <a:spcPts val="0"/>
              </a:spcBef>
              <a:spcAft>
                <a:spcPts val="0"/>
              </a:spcAft>
              <a:buNone/>
            </a:pPr>
            <a:r>
              <a:rPr lang="en-US" sz="2400">
                <a:solidFill>
                  <a:schemeClr val="dk1"/>
                </a:solidFill>
                <a:latin typeface="Roboto"/>
                <a:ea typeface="Roboto"/>
                <a:cs typeface="Roboto"/>
                <a:sym typeface="Roboto"/>
              </a:rPr>
              <a:t>Formulate this as </a:t>
            </a:r>
            <a:r>
              <a:rPr b="1" lang="en-US" sz="2400">
                <a:solidFill>
                  <a:schemeClr val="dk1"/>
                </a:solidFill>
                <a:latin typeface="Roboto"/>
                <a:ea typeface="Roboto"/>
                <a:cs typeface="Roboto"/>
                <a:sym typeface="Roboto"/>
              </a:rPr>
              <a:t>image  segmentation </a:t>
            </a:r>
            <a:r>
              <a:rPr lang="en-US" sz="2400">
                <a:solidFill>
                  <a:schemeClr val="dk1"/>
                </a:solidFill>
                <a:latin typeface="Roboto"/>
                <a:ea typeface="Roboto"/>
                <a:cs typeface="Roboto"/>
                <a:sym typeface="Roboto"/>
              </a:rPr>
              <a:t>problem</a:t>
            </a:r>
            <a:endParaRPr sz="2400">
              <a:solidFill>
                <a:schemeClr val="dk1"/>
              </a:solidFill>
              <a:latin typeface="Roboto"/>
              <a:ea typeface="Roboto"/>
              <a:cs typeface="Roboto"/>
              <a:sym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210"/>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2548403" rtl="0" algn="l">
              <a:lnSpc>
                <a:spcPct val="100000"/>
              </a:lnSpc>
              <a:spcBef>
                <a:spcPts val="0"/>
              </a:spcBef>
              <a:spcAft>
                <a:spcPts val="0"/>
              </a:spcAft>
              <a:buClr>
                <a:schemeClr val="dk1"/>
              </a:buClr>
              <a:buSzPts val="4400"/>
              <a:buFont typeface="Calibri"/>
              <a:buNone/>
            </a:pPr>
            <a:r>
              <a:rPr lang="en-US"/>
              <a:t>Transpose Convolution Operation</a:t>
            </a:r>
            <a:endParaRPr/>
          </a:p>
        </p:txBody>
      </p:sp>
      <p:graphicFrame>
        <p:nvGraphicFramePr>
          <p:cNvPr id="2095" name="Google Shape;2095;p210"/>
          <p:cNvGraphicFramePr/>
          <p:nvPr/>
        </p:nvGraphicFramePr>
        <p:xfrm>
          <a:off x="1277616" y="2206966"/>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096" name="Google Shape;2096;p210"/>
          <p:cNvSpPr txBox="1"/>
          <p:nvPr/>
        </p:nvSpPr>
        <p:spPr>
          <a:xfrm>
            <a:off x="1769248" y="4713118"/>
            <a:ext cx="560493" cy="595035"/>
          </a:xfrm>
          <a:prstGeom prst="rect">
            <a:avLst/>
          </a:prstGeom>
          <a:noFill/>
          <a:ln>
            <a:noFill/>
          </a:ln>
        </p:spPr>
        <p:txBody>
          <a:bodyPr anchorCtr="0" anchor="t" bIns="0" lIns="0" spcFirstLastPara="1" rIns="0" wrap="square" tIns="30475">
            <a:spAutoFit/>
          </a:bodyPr>
          <a:lstStyle/>
          <a:p>
            <a:pPr indent="-6773" lvl="0" marL="22859" marR="6773" rtl="0" algn="l">
              <a:lnSpc>
                <a:spcPct val="117836"/>
              </a:lnSpc>
              <a:spcBef>
                <a:spcPts val="0"/>
              </a:spcBef>
              <a:spcAft>
                <a:spcPts val="0"/>
              </a:spcAft>
              <a:buNone/>
            </a:pPr>
            <a:r>
              <a:rPr lang="en-US" sz="1867">
                <a:solidFill>
                  <a:schemeClr val="dk1"/>
                </a:solidFill>
                <a:latin typeface="Arial"/>
                <a:ea typeface="Arial"/>
                <a:cs typeface="Arial"/>
                <a:sym typeface="Arial"/>
              </a:rPr>
              <a:t>Input 3 x 3</a:t>
            </a:r>
            <a:endParaRPr sz="1867">
              <a:solidFill>
                <a:schemeClr val="dk1"/>
              </a:solidFill>
              <a:latin typeface="Arial"/>
              <a:ea typeface="Arial"/>
              <a:cs typeface="Arial"/>
              <a:sym typeface="Arial"/>
            </a:endParaRPr>
          </a:p>
        </p:txBody>
      </p:sp>
      <p:sp>
        <p:nvSpPr>
          <p:cNvPr id="2097" name="Google Shape;2097;p210"/>
          <p:cNvSpPr txBox="1"/>
          <p:nvPr/>
        </p:nvSpPr>
        <p:spPr>
          <a:xfrm>
            <a:off x="4415782" y="4540817"/>
            <a:ext cx="1830493" cy="863484"/>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Filter size = 3 x 3</a:t>
            </a:r>
            <a:endParaRPr sz="1867">
              <a:solidFill>
                <a:schemeClr val="dk1"/>
              </a:solidFill>
              <a:latin typeface="Arial"/>
              <a:ea typeface="Arial"/>
              <a:cs typeface="Arial"/>
              <a:sym typeface="Arial"/>
            </a:endParaRPr>
          </a:p>
          <a:p>
            <a:pPr indent="0" lvl="0" marL="0" marR="0" rtl="0" algn="ctr">
              <a:lnSpc>
                <a:spcPct val="117836"/>
              </a:lnSpc>
              <a:spcBef>
                <a:spcPts val="0"/>
              </a:spcBef>
              <a:spcAft>
                <a:spcPts val="0"/>
              </a:spcAft>
              <a:buNone/>
            </a:pPr>
            <a:r>
              <a:rPr lang="en-US" sz="1867">
                <a:solidFill>
                  <a:schemeClr val="dk1"/>
                </a:solidFill>
                <a:latin typeface="Arial"/>
                <a:ea typeface="Arial"/>
                <a:cs typeface="Arial"/>
                <a:sym typeface="Arial"/>
              </a:rPr>
              <a:t>Stride = 2</a:t>
            </a:r>
            <a:endParaRPr sz="1867">
              <a:solidFill>
                <a:schemeClr val="dk1"/>
              </a:solidFill>
              <a:latin typeface="Arial"/>
              <a:ea typeface="Arial"/>
              <a:cs typeface="Arial"/>
              <a:sym typeface="Arial"/>
            </a:endParaRPr>
          </a:p>
          <a:p>
            <a:pPr indent="0" lvl="0" marL="847" marR="0" rtl="0" algn="ctr">
              <a:lnSpc>
                <a:spcPct val="118907"/>
              </a:lnSpc>
              <a:spcBef>
                <a:spcPts val="0"/>
              </a:spcBef>
              <a:spcAft>
                <a:spcPts val="0"/>
              </a:spcAft>
              <a:buNone/>
            </a:pPr>
            <a:r>
              <a:rPr lang="en-US" sz="1867">
                <a:solidFill>
                  <a:schemeClr val="dk1"/>
                </a:solidFill>
                <a:latin typeface="Arial"/>
                <a:ea typeface="Arial"/>
                <a:cs typeface="Arial"/>
                <a:sym typeface="Arial"/>
              </a:rPr>
              <a:t>Padding = 1</a:t>
            </a:r>
            <a:endParaRPr sz="1867">
              <a:solidFill>
                <a:schemeClr val="dk1"/>
              </a:solidFill>
              <a:latin typeface="Arial"/>
              <a:ea typeface="Arial"/>
              <a:cs typeface="Arial"/>
              <a:sym typeface="Arial"/>
            </a:endParaRPr>
          </a:p>
        </p:txBody>
      </p:sp>
      <p:graphicFrame>
        <p:nvGraphicFramePr>
          <p:cNvPr id="2098" name="Google Shape;2098;p210"/>
          <p:cNvGraphicFramePr/>
          <p:nvPr/>
        </p:nvGraphicFramePr>
        <p:xfrm>
          <a:off x="4553001" y="2180533"/>
          <a:ext cx="3000000" cy="3000000"/>
        </p:xfrm>
        <a:graphic>
          <a:graphicData uri="http://schemas.openxmlformats.org/drawingml/2006/table">
            <a:tbl>
              <a:tblPr bandRow="1" firstRow="1">
                <a:noFill/>
                <a:tableStyleId>{3C1B52D4-62BF-48E3-8983-B14667D33490}</a:tableStyleId>
              </a:tblPr>
              <a:tblGrid>
                <a:gridCol w="510550"/>
                <a:gridCol w="510550"/>
                <a:gridCol w="510550"/>
              </a:tblGrid>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r h="5224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19050">
                      <a:solidFill>
                        <a:srgbClr val="FF0000"/>
                      </a:solidFill>
                      <a:prstDash val="solid"/>
                      <a:round/>
                      <a:headEnd len="sm" w="sm" type="none"/>
                      <a:tailEnd len="sm" w="sm" type="none"/>
                    </a:lnL>
                    <a:lnR cap="flat" cmpd="sng" w="19050">
                      <a:solidFill>
                        <a:srgbClr val="FF0000"/>
                      </a:solidFill>
                      <a:prstDash val="solid"/>
                      <a:round/>
                      <a:headEnd len="sm" w="sm" type="none"/>
                      <a:tailEnd len="sm" w="sm" type="none"/>
                    </a:lnR>
                    <a:lnT cap="flat" cmpd="sng" w="19050">
                      <a:solidFill>
                        <a:srgbClr val="FF0000"/>
                      </a:solidFill>
                      <a:prstDash val="solid"/>
                      <a:round/>
                      <a:headEnd len="sm" w="sm" type="none"/>
                      <a:tailEnd len="sm" w="sm" type="none"/>
                    </a:lnT>
                    <a:lnB cap="flat" cmpd="sng" w="19050">
                      <a:solidFill>
                        <a:srgbClr val="FF0000"/>
                      </a:solidFill>
                      <a:prstDash val="solid"/>
                      <a:round/>
                      <a:headEnd len="sm" w="sm" type="none"/>
                      <a:tailEnd len="sm" w="sm" type="none"/>
                    </a:lnB>
                  </a:tcPr>
                </a:tc>
              </a:tr>
            </a:tbl>
          </a:graphicData>
        </a:graphic>
      </p:graphicFrame>
      <p:graphicFrame>
        <p:nvGraphicFramePr>
          <p:cNvPr id="2099" name="Google Shape;2099;p210"/>
          <p:cNvGraphicFramePr/>
          <p:nvPr/>
        </p:nvGraphicFramePr>
        <p:xfrm>
          <a:off x="7841083" y="2206983"/>
          <a:ext cx="3000000" cy="3000000"/>
        </p:xfrm>
        <a:graphic>
          <a:graphicData uri="http://schemas.openxmlformats.org/drawingml/2006/table">
            <a:tbl>
              <a:tblPr bandRow="1" firstRow="1">
                <a:noFill/>
                <a:tableStyleId>{3C1B52D4-62BF-48E3-8983-B14667D33490}</a:tableStyleId>
              </a:tblPr>
              <a:tblGrid>
                <a:gridCol w="676475"/>
                <a:gridCol w="676475"/>
                <a:gridCol w="676475"/>
                <a:gridCol w="676475"/>
                <a:gridCol w="676475"/>
              </a:tblGrid>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2</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3</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5100">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4</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11</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6</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0</a:t>
                      </a:r>
                      <a:endParaRPr sz="1900" u="none" cap="none" strike="noStrike">
                        <a:latin typeface="Arial"/>
                        <a:ea typeface="Arial"/>
                        <a:cs typeface="Arial"/>
                        <a:sym typeface="Arial"/>
                      </a:endParaRPr>
                    </a:p>
                  </a:txBody>
                  <a:tcPr marT="104150"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7575">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15</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090" marR="0" rtl="0" algn="l">
                        <a:lnSpc>
                          <a:spcPct val="100000"/>
                        </a:lnSpc>
                        <a:spcBef>
                          <a:spcPts val="0"/>
                        </a:spcBef>
                        <a:spcAft>
                          <a:spcPts val="0"/>
                        </a:spcAft>
                        <a:buNone/>
                      </a:pPr>
                      <a:r>
                        <a:rPr lang="en-US" sz="1900" u="none" cap="none" strike="noStrike">
                          <a:latin typeface="Arial"/>
                          <a:ea typeface="Arial"/>
                          <a:cs typeface="Arial"/>
                          <a:sym typeface="Arial"/>
                        </a:rPr>
                        <a:t>8</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17</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85725" marR="0" rtl="0" algn="l">
                        <a:lnSpc>
                          <a:spcPct val="100000"/>
                        </a:lnSpc>
                        <a:spcBef>
                          <a:spcPts val="0"/>
                        </a:spcBef>
                        <a:spcAft>
                          <a:spcPts val="0"/>
                        </a:spcAft>
                        <a:buNone/>
                      </a:pPr>
                      <a:r>
                        <a:rPr lang="en-US" sz="1900" u="none" cap="none" strike="noStrike">
                          <a:latin typeface="Arial"/>
                          <a:ea typeface="Arial"/>
                          <a:cs typeface="Arial"/>
                          <a:sym typeface="Arial"/>
                        </a:rPr>
                        <a:t>9</a:t>
                      </a:r>
                      <a:endParaRPr sz="1900" u="none" cap="none" strike="noStrike">
                        <a:latin typeface="Arial"/>
                        <a:ea typeface="Arial"/>
                        <a:cs typeface="Arial"/>
                        <a:sym typeface="Arial"/>
                      </a:endParaRPr>
                    </a:p>
                  </a:txBody>
                  <a:tcPr marT="104975" marB="0" marR="0" marL="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100" name="Google Shape;2100;p210"/>
          <p:cNvSpPr txBox="1"/>
          <p:nvPr/>
        </p:nvSpPr>
        <p:spPr>
          <a:xfrm>
            <a:off x="3693281" y="1419100"/>
            <a:ext cx="3884507" cy="581355"/>
          </a:xfrm>
          <a:prstGeom prst="rect">
            <a:avLst/>
          </a:prstGeom>
          <a:noFill/>
          <a:ln>
            <a:noFill/>
          </a:ln>
        </p:spPr>
        <p:txBody>
          <a:bodyPr anchorCtr="0" anchor="t" bIns="0" lIns="0" spcFirstLastPara="1" rIns="0" wrap="square" tIns="16925">
            <a:spAutoFit/>
          </a:bodyPr>
          <a:lstStyle/>
          <a:p>
            <a:pPr indent="0" lvl="0" marL="0" marR="0" rtl="0" algn="ctr">
              <a:lnSpc>
                <a:spcPct val="118907"/>
              </a:lnSpc>
              <a:spcBef>
                <a:spcPts val="0"/>
              </a:spcBef>
              <a:spcAft>
                <a:spcPts val="0"/>
              </a:spcAft>
              <a:buNone/>
            </a:pPr>
            <a:r>
              <a:rPr lang="en-US" sz="1867">
                <a:solidFill>
                  <a:schemeClr val="dk1"/>
                </a:solidFill>
                <a:latin typeface="Arial"/>
                <a:ea typeface="Arial"/>
                <a:cs typeface="Arial"/>
                <a:sym typeface="Arial"/>
              </a:rPr>
              <a:t>Transpose Convolution is also called</a:t>
            </a:r>
            <a:endParaRPr sz="1867">
              <a:solidFill>
                <a:schemeClr val="dk1"/>
              </a:solidFill>
              <a:latin typeface="Arial"/>
              <a:ea typeface="Arial"/>
              <a:cs typeface="Arial"/>
              <a:sym typeface="Arial"/>
            </a:endParaRPr>
          </a:p>
          <a:p>
            <a:pPr indent="0" lvl="0" marL="0" marR="57572" rtl="0" algn="ctr">
              <a:lnSpc>
                <a:spcPct val="118907"/>
              </a:lnSpc>
              <a:spcBef>
                <a:spcPts val="0"/>
              </a:spcBef>
              <a:spcAft>
                <a:spcPts val="0"/>
              </a:spcAft>
              <a:buNone/>
            </a:pPr>
            <a:r>
              <a:rPr b="1" lang="en-US" sz="1867">
                <a:solidFill>
                  <a:schemeClr val="dk1"/>
                </a:solidFill>
                <a:latin typeface="Arial"/>
                <a:ea typeface="Arial"/>
                <a:cs typeface="Arial"/>
                <a:sym typeface="Arial"/>
              </a:rPr>
              <a:t>Learnable Upsampling</a:t>
            </a:r>
            <a:endParaRPr sz="1867">
              <a:solidFill>
                <a:schemeClr val="dk1"/>
              </a:solidFill>
              <a:latin typeface="Arial"/>
              <a:ea typeface="Arial"/>
              <a:cs typeface="Arial"/>
              <a:sym typeface="Arial"/>
            </a:endParaRPr>
          </a:p>
        </p:txBody>
      </p:sp>
      <p:sp>
        <p:nvSpPr>
          <p:cNvPr id="2101" name="Google Shape;2101;p210"/>
          <p:cNvSpPr txBox="1"/>
          <p:nvPr/>
        </p:nvSpPr>
        <p:spPr>
          <a:xfrm>
            <a:off x="8802922" y="5373217"/>
            <a:ext cx="146896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Arial"/>
                <a:ea typeface="Arial"/>
                <a:cs typeface="Arial"/>
                <a:sym typeface="Arial"/>
              </a:rPr>
              <a:t>Output - 5 x 5</a:t>
            </a:r>
            <a:endParaRPr sz="1867">
              <a:solidFill>
                <a:schemeClr val="dk1"/>
              </a:solidFill>
              <a:latin typeface="Arial"/>
              <a:ea typeface="Arial"/>
              <a:cs typeface="Arial"/>
              <a:sym typeface="A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211"/>
          <p:cNvSpPr txBox="1"/>
          <p:nvPr/>
        </p:nvSpPr>
        <p:spPr>
          <a:xfrm>
            <a:off x="848968" y="1723401"/>
            <a:ext cx="9817945" cy="3265360"/>
          </a:xfrm>
          <a:prstGeom prst="rect">
            <a:avLst/>
          </a:prstGeom>
          <a:noFill/>
          <a:ln>
            <a:noFill/>
          </a:ln>
        </p:spPr>
        <p:txBody>
          <a:bodyPr anchorCtr="0" anchor="t" bIns="0" lIns="0" spcFirstLastPara="1" rIns="0" wrap="square" tIns="197250">
            <a:spAutoFit/>
          </a:bodyPr>
          <a:lstStyle/>
          <a:p>
            <a:pPr indent="-488514" lvl="0" marL="625671"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Feasible but still computationally expensive</a:t>
            </a:r>
            <a:endParaRPr sz="2400">
              <a:solidFill>
                <a:schemeClr val="dk1"/>
              </a:solidFill>
              <a:latin typeface="Roboto"/>
              <a:ea typeface="Roboto"/>
              <a:cs typeface="Roboto"/>
              <a:sym typeface="Roboto"/>
            </a:endParaRPr>
          </a:p>
          <a:p>
            <a:pPr indent="-608738" lvl="0" marL="625671" marR="0" rtl="0" algn="l">
              <a:spcBef>
                <a:spcPts val="1420"/>
              </a:spcBef>
              <a:spcAft>
                <a:spcPts val="0"/>
              </a:spcAft>
              <a:buClr>
                <a:schemeClr val="dk1"/>
              </a:buClr>
              <a:buSzPts val="2400"/>
              <a:buFont typeface="MS PGothic"/>
              <a:buChar char="➔"/>
            </a:pPr>
            <a:r>
              <a:rPr lang="en-US" sz="2400">
                <a:solidFill>
                  <a:schemeClr val="dk1"/>
                </a:solidFill>
                <a:latin typeface="Roboto"/>
                <a:ea typeface="Roboto"/>
                <a:cs typeface="Roboto"/>
                <a:sym typeface="Roboto"/>
              </a:rPr>
              <a:t>Inverse Operation for Pooling (Bilinear Interpolation, Max Unpooling)</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2800">
              <a:solidFill>
                <a:schemeClr val="dk1"/>
              </a:solidFill>
              <a:latin typeface="Roboto"/>
              <a:ea typeface="Roboto"/>
              <a:cs typeface="Roboto"/>
              <a:sym typeface="Roboto"/>
            </a:endParaRPr>
          </a:p>
          <a:p>
            <a:pPr indent="-488514" lvl="0" marL="625671"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Options for DL architecture is limited</a:t>
            </a:r>
            <a:endParaRPr sz="2400">
              <a:solidFill>
                <a:schemeClr val="dk1"/>
              </a:solidFill>
              <a:latin typeface="Roboto"/>
              <a:ea typeface="Roboto"/>
              <a:cs typeface="Roboto"/>
              <a:sym typeface="Roboto"/>
            </a:endParaRPr>
          </a:p>
          <a:p>
            <a:pPr indent="-608738" lvl="0" marL="625671" marR="118530" rtl="0" algn="l">
              <a:lnSpc>
                <a:spcPct val="149000"/>
              </a:lnSpc>
              <a:spcBef>
                <a:spcPts val="0"/>
              </a:spcBef>
              <a:spcAft>
                <a:spcPts val="0"/>
              </a:spcAft>
              <a:buClr>
                <a:schemeClr val="dk1"/>
              </a:buClr>
              <a:buSzPts val="2400"/>
              <a:buFont typeface="MS PGothic"/>
              <a:buChar char="➔"/>
            </a:pPr>
            <a:r>
              <a:rPr lang="en-US" sz="2400">
                <a:solidFill>
                  <a:schemeClr val="dk1"/>
                </a:solidFill>
                <a:latin typeface="Roboto"/>
                <a:ea typeface="Roboto"/>
                <a:cs typeface="Roboto"/>
                <a:sym typeface="Roboto"/>
              </a:rPr>
              <a:t>A Convolution Operation which increases size of output (Transpose Convolution)</a:t>
            </a:r>
            <a:endParaRPr sz="2400">
              <a:solidFill>
                <a:schemeClr val="dk1"/>
              </a:solidFill>
              <a:latin typeface="Roboto"/>
              <a:ea typeface="Roboto"/>
              <a:cs typeface="Roboto"/>
              <a:sym typeface="Roboto"/>
            </a:endParaRPr>
          </a:p>
        </p:txBody>
      </p:sp>
      <p:sp>
        <p:nvSpPr>
          <p:cNvPr id="2107" name="Google Shape;2107;p211"/>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74154" rtl="0" algn="l">
              <a:lnSpc>
                <a:spcPct val="100000"/>
              </a:lnSpc>
              <a:spcBef>
                <a:spcPts val="0"/>
              </a:spcBef>
              <a:spcAft>
                <a:spcPts val="0"/>
              </a:spcAft>
              <a:buClr>
                <a:schemeClr val="dk1"/>
              </a:buClr>
              <a:buSzPts val="4400"/>
              <a:buFont typeface="Calibri"/>
              <a:buNone/>
            </a:pPr>
            <a:r>
              <a:rPr lang="en-US"/>
              <a:t>What do we need?</a:t>
            </a:r>
            <a:endParaRPr/>
          </a:p>
        </p:txBody>
      </p:sp>
      <p:sp>
        <p:nvSpPr>
          <p:cNvPr id="2108" name="Google Shape;2108;p211"/>
          <p:cNvSpPr/>
          <p:nvPr/>
        </p:nvSpPr>
        <p:spPr>
          <a:xfrm>
            <a:off x="751599" y="1540933"/>
            <a:ext cx="10417387" cy="1664547"/>
          </a:xfrm>
          <a:custGeom>
            <a:rect b="b" l="l" r="r" t="t"/>
            <a:pathLst>
              <a:path extrusionOk="0" h="1248410" w="7813040">
                <a:moveTo>
                  <a:pt x="7812899" y="1247999"/>
                </a:moveTo>
                <a:lnTo>
                  <a:pt x="0" y="1247999"/>
                </a:lnTo>
                <a:lnTo>
                  <a:pt x="0" y="0"/>
                </a:lnTo>
                <a:lnTo>
                  <a:pt x="7812899" y="0"/>
                </a:lnTo>
                <a:lnTo>
                  <a:pt x="7812899" y="12479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212"/>
          <p:cNvSpPr txBox="1"/>
          <p:nvPr/>
        </p:nvSpPr>
        <p:spPr>
          <a:xfrm>
            <a:off x="848968" y="1723402"/>
            <a:ext cx="9817945" cy="4982817"/>
          </a:xfrm>
          <a:prstGeom prst="rect">
            <a:avLst/>
          </a:prstGeom>
          <a:noFill/>
          <a:ln>
            <a:noFill/>
          </a:ln>
        </p:spPr>
        <p:txBody>
          <a:bodyPr anchorCtr="0" anchor="t" bIns="0" lIns="0" spcFirstLastPara="1" rIns="0" wrap="square" tIns="197250">
            <a:spAutoFit/>
          </a:bodyPr>
          <a:lstStyle/>
          <a:p>
            <a:pPr indent="-488514" lvl="0" marL="625671"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Feasible but still computationally expensive</a:t>
            </a:r>
            <a:endParaRPr sz="2400">
              <a:solidFill>
                <a:schemeClr val="dk1"/>
              </a:solidFill>
              <a:latin typeface="Roboto"/>
              <a:ea typeface="Roboto"/>
              <a:cs typeface="Roboto"/>
              <a:sym typeface="Roboto"/>
            </a:endParaRPr>
          </a:p>
          <a:p>
            <a:pPr indent="-608738" lvl="0" marL="625671" marR="0" rtl="0" algn="l">
              <a:spcBef>
                <a:spcPts val="1420"/>
              </a:spcBef>
              <a:spcAft>
                <a:spcPts val="0"/>
              </a:spcAft>
              <a:buClr>
                <a:schemeClr val="dk1"/>
              </a:buClr>
              <a:buSzPts val="2400"/>
              <a:buFont typeface="MS PGothic"/>
              <a:buChar char="➔"/>
            </a:pPr>
            <a:r>
              <a:rPr lang="en-US" sz="2400">
                <a:solidFill>
                  <a:schemeClr val="dk1"/>
                </a:solidFill>
                <a:latin typeface="Roboto"/>
                <a:ea typeface="Roboto"/>
                <a:cs typeface="Roboto"/>
                <a:sym typeface="Roboto"/>
              </a:rPr>
              <a:t>Inverse Operation for Pooling (Bilinear Interpolation, Max Unpooling)</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2800">
              <a:solidFill>
                <a:schemeClr val="dk1"/>
              </a:solidFill>
              <a:latin typeface="Roboto"/>
              <a:ea typeface="Roboto"/>
              <a:cs typeface="Roboto"/>
              <a:sym typeface="Roboto"/>
            </a:endParaRPr>
          </a:p>
          <a:p>
            <a:pPr indent="-488514" lvl="0" marL="625671"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Options for DL architecture is limited</a:t>
            </a:r>
            <a:endParaRPr sz="2400">
              <a:solidFill>
                <a:schemeClr val="dk1"/>
              </a:solidFill>
              <a:latin typeface="Roboto"/>
              <a:ea typeface="Roboto"/>
              <a:cs typeface="Roboto"/>
              <a:sym typeface="Roboto"/>
            </a:endParaRPr>
          </a:p>
          <a:p>
            <a:pPr indent="-608738" lvl="0" marL="625671" marR="118530" rtl="0" algn="l">
              <a:lnSpc>
                <a:spcPct val="149000"/>
              </a:lnSpc>
              <a:spcBef>
                <a:spcPts val="0"/>
              </a:spcBef>
              <a:spcAft>
                <a:spcPts val="0"/>
              </a:spcAft>
              <a:buClr>
                <a:schemeClr val="dk1"/>
              </a:buClr>
              <a:buSzPts val="2400"/>
              <a:buFont typeface="MS PGothic"/>
              <a:buChar char="➔"/>
            </a:pPr>
            <a:r>
              <a:rPr lang="en-US" sz="2400">
                <a:solidFill>
                  <a:schemeClr val="dk1"/>
                </a:solidFill>
                <a:latin typeface="Roboto"/>
                <a:ea typeface="Roboto"/>
                <a:cs typeface="Roboto"/>
                <a:sym typeface="Roboto"/>
              </a:rPr>
              <a:t>A Convolution Operation which increases size of output (Transpose Convolution)</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None/>
            </a:pPr>
            <a:r>
              <a:t/>
            </a:r>
            <a:endParaRPr sz="2800">
              <a:solidFill>
                <a:schemeClr val="dk1"/>
              </a:solidFill>
              <a:latin typeface="Roboto"/>
              <a:ea typeface="Roboto"/>
              <a:cs typeface="Roboto"/>
              <a:sym typeface="Roboto"/>
            </a:endParaRPr>
          </a:p>
          <a:p>
            <a:pPr indent="-488514" lvl="0" marL="625671"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Simplistic DL model, doesn’t take ideas from complex networks</a:t>
            </a:r>
            <a:endParaRPr sz="2400">
              <a:solidFill>
                <a:schemeClr val="dk1"/>
              </a:solidFill>
              <a:latin typeface="Roboto"/>
              <a:ea typeface="Roboto"/>
              <a:cs typeface="Roboto"/>
              <a:sym typeface="Roboto"/>
            </a:endParaRPr>
          </a:p>
          <a:p>
            <a:pPr indent="-608738" lvl="0" marL="625671" marR="0" rtl="0" algn="l">
              <a:spcBef>
                <a:spcPts val="1420"/>
              </a:spcBef>
              <a:spcAft>
                <a:spcPts val="0"/>
              </a:spcAft>
              <a:buClr>
                <a:schemeClr val="dk1"/>
              </a:buClr>
              <a:buSzPts val="2400"/>
              <a:buFont typeface="MS PGothic"/>
              <a:buChar char="➔"/>
            </a:pPr>
            <a:r>
              <a:rPr lang="en-US" sz="2400">
                <a:solidFill>
                  <a:schemeClr val="dk1"/>
                </a:solidFill>
                <a:latin typeface="Roboto"/>
                <a:ea typeface="Roboto"/>
                <a:cs typeface="Roboto"/>
                <a:sym typeface="Roboto"/>
              </a:rPr>
              <a:t>Better Deep Learning architecture</a:t>
            </a:r>
            <a:endParaRPr sz="2400">
              <a:solidFill>
                <a:schemeClr val="dk1"/>
              </a:solidFill>
              <a:latin typeface="Roboto"/>
              <a:ea typeface="Roboto"/>
              <a:cs typeface="Roboto"/>
              <a:sym typeface="Roboto"/>
            </a:endParaRPr>
          </a:p>
        </p:txBody>
      </p:sp>
      <p:sp>
        <p:nvSpPr>
          <p:cNvPr id="2114" name="Google Shape;2114;p212"/>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74154" rtl="0" algn="l">
              <a:lnSpc>
                <a:spcPct val="100000"/>
              </a:lnSpc>
              <a:spcBef>
                <a:spcPts val="0"/>
              </a:spcBef>
              <a:spcAft>
                <a:spcPts val="0"/>
              </a:spcAft>
              <a:buClr>
                <a:schemeClr val="dk1"/>
              </a:buClr>
              <a:buSzPts val="4400"/>
              <a:buFont typeface="Calibri"/>
              <a:buNone/>
            </a:pPr>
            <a:r>
              <a:rPr lang="en-US"/>
              <a:t>What do we need?</a:t>
            </a:r>
            <a:endParaRPr/>
          </a:p>
        </p:txBody>
      </p:sp>
      <p:sp>
        <p:nvSpPr>
          <p:cNvPr id="2115" name="Google Shape;2115;p212"/>
          <p:cNvSpPr/>
          <p:nvPr/>
        </p:nvSpPr>
        <p:spPr>
          <a:xfrm>
            <a:off x="751599" y="1540934"/>
            <a:ext cx="10269220" cy="3744807"/>
          </a:xfrm>
          <a:custGeom>
            <a:rect b="b" l="l" r="r" t="t"/>
            <a:pathLst>
              <a:path extrusionOk="0" h="2808604" w="7701915">
                <a:moveTo>
                  <a:pt x="7701599" y="2808299"/>
                </a:moveTo>
                <a:lnTo>
                  <a:pt x="0" y="2808299"/>
                </a:lnTo>
                <a:lnTo>
                  <a:pt x="0" y="0"/>
                </a:lnTo>
                <a:lnTo>
                  <a:pt x="7701599" y="0"/>
                </a:lnTo>
                <a:lnTo>
                  <a:pt x="7701599" y="28082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grpSp>
        <p:nvGrpSpPr>
          <p:cNvPr id="2120" name="Google Shape;2120;p213"/>
          <p:cNvGrpSpPr/>
          <p:nvPr/>
        </p:nvGrpSpPr>
        <p:grpSpPr>
          <a:xfrm>
            <a:off x="387534" y="2395349"/>
            <a:ext cx="1475248" cy="1518474"/>
            <a:chOff x="290650" y="1796511"/>
            <a:chExt cx="1106436" cy="1138855"/>
          </a:xfrm>
        </p:grpSpPr>
        <p:sp>
          <p:nvSpPr>
            <p:cNvPr id="2121" name="Google Shape;2121;p213"/>
            <p:cNvSpPr/>
            <p:nvPr/>
          </p:nvSpPr>
          <p:spPr>
            <a:xfrm>
              <a:off x="290650" y="2073036"/>
              <a:ext cx="829944" cy="862330"/>
            </a:xfrm>
            <a:custGeom>
              <a:rect b="b" l="l" r="r" t="t"/>
              <a:pathLst>
                <a:path extrusionOk="0" h="862330" w="829944">
                  <a:moveTo>
                    <a:pt x="829575" y="861974"/>
                  </a:moveTo>
                  <a:lnTo>
                    <a:pt x="0" y="861974"/>
                  </a:lnTo>
                  <a:lnTo>
                    <a:pt x="0" y="0"/>
                  </a:lnTo>
                  <a:lnTo>
                    <a:pt x="829575" y="0"/>
                  </a:lnTo>
                  <a:lnTo>
                    <a:pt x="829575" y="861974"/>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22" name="Google Shape;2122;p213"/>
            <p:cNvSpPr/>
            <p:nvPr/>
          </p:nvSpPr>
          <p:spPr>
            <a:xfrm>
              <a:off x="1120226" y="1796511"/>
              <a:ext cx="276860" cy="1138555"/>
            </a:xfrm>
            <a:custGeom>
              <a:rect b="b" l="l" r="r" t="t"/>
              <a:pathLst>
                <a:path extrusionOk="0" h="1138555" w="276859">
                  <a:moveTo>
                    <a:pt x="0" y="1138499"/>
                  </a:moveTo>
                  <a:lnTo>
                    <a:pt x="0" y="276524"/>
                  </a:lnTo>
                  <a:lnTo>
                    <a:pt x="276524" y="0"/>
                  </a:lnTo>
                  <a:lnTo>
                    <a:pt x="276524" y="861974"/>
                  </a:lnTo>
                  <a:lnTo>
                    <a:pt x="0" y="1138499"/>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23" name="Google Shape;2123;p213"/>
            <p:cNvSpPr/>
            <p:nvPr/>
          </p:nvSpPr>
          <p:spPr>
            <a:xfrm>
              <a:off x="290650" y="1796511"/>
              <a:ext cx="1106170" cy="276860"/>
            </a:xfrm>
            <a:custGeom>
              <a:rect b="b" l="l" r="r" t="t"/>
              <a:pathLst>
                <a:path extrusionOk="0" h="276860" w="1106170">
                  <a:moveTo>
                    <a:pt x="829575" y="276524"/>
                  </a:moveTo>
                  <a:lnTo>
                    <a:pt x="0" y="276524"/>
                  </a:lnTo>
                  <a:lnTo>
                    <a:pt x="276525" y="0"/>
                  </a:lnTo>
                  <a:lnTo>
                    <a:pt x="1106100" y="0"/>
                  </a:lnTo>
                  <a:lnTo>
                    <a:pt x="829575" y="276524"/>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24" name="Google Shape;2124;p213"/>
            <p:cNvSpPr/>
            <p:nvPr/>
          </p:nvSpPr>
          <p:spPr>
            <a:xfrm>
              <a:off x="290650" y="1796511"/>
              <a:ext cx="1106170" cy="1138555"/>
            </a:xfrm>
            <a:custGeom>
              <a:rect b="b" l="l" r="r" t="t"/>
              <a:pathLst>
                <a:path extrusionOk="0" h="1138555" w="1106170">
                  <a:moveTo>
                    <a:pt x="0" y="276524"/>
                  </a:moveTo>
                  <a:lnTo>
                    <a:pt x="276525" y="0"/>
                  </a:lnTo>
                  <a:lnTo>
                    <a:pt x="1106100" y="0"/>
                  </a:lnTo>
                  <a:lnTo>
                    <a:pt x="1106100" y="861974"/>
                  </a:lnTo>
                  <a:lnTo>
                    <a:pt x="829575" y="1138499"/>
                  </a:lnTo>
                  <a:lnTo>
                    <a:pt x="0" y="1138499"/>
                  </a:lnTo>
                  <a:lnTo>
                    <a:pt x="0" y="276524"/>
                  </a:lnTo>
                  <a:close/>
                </a:path>
                <a:path extrusionOk="0" h="1138555" w="1106170">
                  <a:moveTo>
                    <a:pt x="0" y="276524"/>
                  </a:moveTo>
                  <a:lnTo>
                    <a:pt x="829575" y="276524"/>
                  </a:lnTo>
                  <a:lnTo>
                    <a:pt x="1106100" y="0"/>
                  </a:lnTo>
                </a:path>
                <a:path extrusionOk="0" h="1138555" w="1106170">
                  <a:moveTo>
                    <a:pt x="829575" y="276524"/>
                  </a:moveTo>
                  <a:lnTo>
                    <a:pt x="829575" y="1138499"/>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125" name="Google Shape;2125;p213"/>
          <p:cNvSpPr txBox="1"/>
          <p:nvPr/>
        </p:nvSpPr>
        <p:spPr>
          <a:xfrm>
            <a:off x="387534" y="3172582"/>
            <a:ext cx="1098125" cy="304421"/>
          </a:xfrm>
          <a:prstGeom prst="rect">
            <a:avLst/>
          </a:prstGeom>
          <a:noFill/>
          <a:ln>
            <a:noFill/>
          </a:ln>
        </p:spPr>
        <p:txBody>
          <a:bodyPr anchorCtr="0" anchor="t" bIns="0" lIns="0" spcFirstLastPara="1" rIns="0" wrap="square" tIns="16925">
            <a:spAutoFit/>
          </a:bodyPr>
          <a:lstStyle/>
          <a:p>
            <a:pPr indent="0" lvl="0" marL="284473" marR="0" rtl="0" algn="l">
              <a:spcBef>
                <a:spcPts val="0"/>
              </a:spcBef>
              <a:spcAft>
                <a:spcPts val="0"/>
              </a:spcAft>
              <a:buNone/>
            </a:pPr>
            <a:r>
              <a:rPr lang="en-US" sz="1867">
                <a:solidFill>
                  <a:srgbClr val="FFFFFF"/>
                </a:solidFill>
                <a:latin typeface="Roboto"/>
                <a:ea typeface="Roboto"/>
                <a:cs typeface="Roboto"/>
                <a:sym typeface="Roboto"/>
              </a:rPr>
              <a:t>Input</a:t>
            </a:r>
            <a:endParaRPr sz="1867">
              <a:solidFill>
                <a:schemeClr val="dk1"/>
              </a:solidFill>
              <a:latin typeface="Roboto"/>
              <a:ea typeface="Roboto"/>
              <a:cs typeface="Roboto"/>
              <a:sym typeface="Roboto"/>
            </a:endParaRPr>
          </a:p>
        </p:txBody>
      </p:sp>
      <p:grpSp>
        <p:nvGrpSpPr>
          <p:cNvPr id="2126" name="Google Shape;2126;p213"/>
          <p:cNvGrpSpPr/>
          <p:nvPr/>
        </p:nvGrpSpPr>
        <p:grpSpPr>
          <a:xfrm>
            <a:off x="3701579" y="2362797"/>
            <a:ext cx="1475247" cy="1518474"/>
            <a:chOff x="2776184" y="1772097"/>
            <a:chExt cx="1106435" cy="1138855"/>
          </a:xfrm>
        </p:grpSpPr>
        <p:sp>
          <p:nvSpPr>
            <p:cNvPr id="2127" name="Google Shape;2127;p213"/>
            <p:cNvSpPr/>
            <p:nvPr/>
          </p:nvSpPr>
          <p:spPr>
            <a:xfrm>
              <a:off x="2776184" y="2048622"/>
              <a:ext cx="829944" cy="862330"/>
            </a:xfrm>
            <a:custGeom>
              <a:rect b="b" l="l" r="r" t="t"/>
              <a:pathLst>
                <a:path extrusionOk="0" h="862330" w="829945">
                  <a:moveTo>
                    <a:pt x="829574" y="861974"/>
                  </a:moveTo>
                  <a:lnTo>
                    <a:pt x="0" y="861974"/>
                  </a:lnTo>
                  <a:lnTo>
                    <a:pt x="0" y="0"/>
                  </a:lnTo>
                  <a:lnTo>
                    <a:pt x="829574" y="0"/>
                  </a:lnTo>
                  <a:lnTo>
                    <a:pt x="829574" y="861974"/>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28" name="Google Shape;2128;p213"/>
            <p:cNvSpPr/>
            <p:nvPr/>
          </p:nvSpPr>
          <p:spPr>
            <a:xfrm>
              <a:off x="3605759" y="1772097"/>
              <a:ext cx="276860" cy="1138555"/>
            </a:xfrm>
            <a:custGeom>
              <a:rect b="b" l="l" r="r" t="t"/>
              <a:pathLst>
                <a:path extrusionOk="0" h="1138555" w="276860">
                  <a:moveTo>
                    <a:pt x="0" y="1138499"/>
                  </a:moveTo>
                  <a:lnTo>
                    <a:pt x="0" y="276524"/>
                  </a:lnTo>
                  <a:lnTo>
                    <a:pt x="276524" y="0"/>
                  </a:lnTo>
                  <a:lnTo>
                    <a:pt x="276524" y="861974"/>
                  </a:lnTo>
                  <a:lnTo>
                    <a:pt x="0" y="1138499"/>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29" name="Google Shape;2129;p213"/>
            <p:cNvSpPr/>
            <p:nvPr/>
          </p:nvSpPr>
          <p:spPr>
            <a:xfrm>
              <a:off x="2776184" y="1772097"/>
              <a:ext cx="1106170" cy="276860"/>
            </a:xfrm>
            <a:custGeom>
              <a:rect b="b" l="l" r="r" t="t"/>
              <a:pathLst>
                <a:path extrusionOk="0" h="276860" w="1106170">
                  <a:moveTo>
                    <a:pt x="829574" y="276524"/>
                  </a:moveTo>
                  <a:lnTo>
                    <a:pt x="0" y="276524"/>
                  </a:lnTo>
                  <a:lnTo>
                    <a:pt x="276524" y="0"/>
                  </a:lnTo>
                  <a:lnTo>
                    <a:pt x="1106099" y="0"/>
                  </a:lnTo>
                  <a:lnTo>
                    <a:pt x="829574" y="276524"/>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30" name="Google Shape;2130;p213"/>
            <p:cNvSpPr/>
            <p:nvPr/>
          </p:nvSpPr>
          <p:spPr>
            <a:xfrm>
              <a:off x="2776184" y="1772097"/>
              <a:ext cx="1106170" cy="1138555"/>
            </a:xfrm>
            <a:custGeom>
              <a:rect b="b" l="l" r="r" t="t"/>
              <a:pathLst>
                <a:path extrusionOk="0" h="1138555" w="1106170">
                  <a:moveTo>
                    <a:pt x="0" y="276524"/>
                  </a:moveTo>
                  <a:lnTo>
                    <a:pt x="276524" y="0"/>
                  </a:lnTo>
                  <a:lnTo>
                    <a:pt x="1106099" y="0"/>
                  </a:lnTo>
                  <a:lnTo>
                    <a:pt x="1106099" y="861974"/>
                  </a:lnTo>
                  <a:lnTo>
                    <a:pt x="829574" y="1138499"/>
                  </a:lnTo>
                  <a:lnTo>
                    <a:pt x="0" y="1138499"/>
                  </a:lnTo>
                  <a:lnTo>
                    <a:pt x="0" y="276524"/>
                  </a:lnTo>
                  <a:close/>
                </a:path>
                <a:path extrusionOk="0" h="1138555" w="1106170">
                  <a:moveTo>
                    <a:pt x="0" y="276524"/>
                  </a:moveTo>
                  <a:lnTo>
                    <a:pt x="829574" y="276524"/>
                  </a:lnTo>
                  <a:lnTo>
                    <a:pt x="1106099" y="0"/>
                  </a:lnTo>
                </a:path>
                <a:path extrusionOk="0" h="1138555" w="1106170">
                  <a:moveTo>
                    <a:pt x="829574" y="276524"/>
                  </a:moveTo>
                  <a:lnTo>
                    <a:pt x="829574" y="1138499"/>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131" name="Google Shape;2131;p213"/>
          <p:cNvSpPr txBox="1"/>
          <p:nvPr/>
        </p:nvSpPr>
        <p:spPr>
          <a:xfrm>
            <a:off x="3701579" y="3140030"/>
            <a:ext cx="1098125" cy="304421"/>
          </a:xfrm>
          <a:prstGeom prst="rect">
            <a:avLst/>
          </a:prstGeom>
          <a:noFill/>
          <a:ln>
            <a:noFill/>
          </a:ln>
        </p:spPr>
        <p:txBody>
          <a:bodyPr anchorCtr="0" anchor="t" bIns="0" lIns="0" spcFirstLastPara="1" rIns="0" wrap="square" tIns="16925">
            <a:spAutoFit/>
          </a:bodyPr>
          <a:lstStyle/>
          <a:p>
            <a:pPr indent="0" lvl="0" marL="8466" marR="0" rtl="0" algn="ctr">
              <a:spcBef>
                <a:spcPts val="0"/>
              </a:spcBef>
              <a:spcAft>
                <a:spcPts val="0"/>
              </a:spcAft>
              <a:buNone/>
            </a:pPr>
            <a:r>
              <a:rPr lang="en-US" sz="1867">
                <a:solidFill>
                  <a:srgbClr val="FFFFFF"/>
                </a:solidFill>
                <a:latin typeface="Roboto"/>
                <a:ea typeface="Roboto"/>
                <a:cs typeface="Roboto"/>
                <a:sym typeface="Roboto"/>
              </a:rPr>
              <a:t>DL</a:t>
            </a:r>
            <a:endParaRPr sz="1867">
              <a:solidFill>
                <a:schemeClr val="dk1"/>
              </a:solidFill>
              <a:latin typeface="Roboto"/>
              <a:ea typeface="Roboto"/>
              <a:cs typeface="Roboto"/>
              <a:sym typeface="Roboto"/>
            </a:endParaRPr>
          </a:p>
        </p:txBody>
      </p:sp>
      <p:grpSp>
        <p:nvGrpSpPr>
          <p:cNvPr id="2132" name="Google Shape;2132;p213"/>
          <p:cNvGrpSpPr/>
          <p:nvPr/>
        </p:nvGrpSpPr>
        <p:grpSpPr>
          <a:xfrm>
            <a:off x="5606796" y="2879575"/>
            <a:ext cx="978747" cy="485140"/>
            <a:chOff x="4205097" y="2159680"/>
            <a:chExt cx="734060" cy="363855"/>
          </a:xfrm>
        </p:grpSpPr>
        <p:sp>
          <p:nvSpPr>
            <p:cNvPr id="2133" name="Google Shape;2133;p213"/>
            <p:cNvSpPr/>
            <p:nvPr/>
          </p:nvSpPr>
          <p:spPr>
            <a:xfrm>
              <a:off x="4205097" y="2159680"/>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34" name="Google Shape;2134;p213"/>
            <p:cNvSpPr/>
            <p:nvPr/>
          </p:nvSpPr>
          <p:spPr>
            <a:xfrm>
              <a:off x="4205097" y="2159680"/>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135" name="Google Shape;2135;p213"/>
          <p:cNvGrpSpPr/>
          <p:nvPr/>
        </p:nvGrpSpPr>
        <p:grpSpPr>
          <a:xfrm>
            <a:off x="7015594" y="2445613"/>
            <a:ext cx="1475247" cy="1518474"/>
            <a:chOff x="5261695" y="1834209"/>
            <a:chExt cx="1106435" cy="1138855"/>
          </a:xfrm>
        </p:grpSpPr>
        <p:sp>
          <p:nvSpPr>
            <p:cNvPr id="2136" name="Google Shape;2136;p213"/>
            <p:cNvSpPr/>
            <p:nvPr/>
          </p:nvSpPr>
          <p:spPr>
            <a:xfrm>
              <a:off x="5261695" y="2110734"/>
              <a:ext cx="829944" cy="862330"/>
            </a:xfrm>
            <a:custGeom>
              <a:rect b="b" l="l" r="r" t="t"/>
              <a:pathLst>
                <a:path extrusionOk="0" h="862330" w="829945">
                  <a:moveTo>
                    <a:pt x="829574" y="861974"/>
                  </a:moveTo>
                  <a:lnTo>
                    <a:pt x="0" y="861974"/>
                  </a:lnTo>
                  <a:lnTo>
                    <a:pt x="0" y="0"/>
                  </a:lnTo>
                  <a:lnTo>
                    <a:pt x="829574" y="0"/>
                  </a:lnTo>
                  <a:lnTo>
                    <a:pt x="829574" y="861974"/>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37" name="Google Shape;2137;p213"/>
            <p:cNvSpPr/>
            <p:nvPr/>
          </p:nvSpPr>
          <p:spPr>
            <a:xfrm>
              <a:off x="6091270" y="1834209"/>
              <a:ext cx="276860" cy="1138555"/>
            </a:xfrm>
            <a:custGeom>
              <a:rect b="b" l="l" r="r" t="t"/>
              <a:pathLst>
                <a:path extrusionOk="0" h="1138555" w="276860">
                  <a:moveTo>
                    <a:pt x="0" y="1138499"/>
                  </a:moveTo>
                  <a:lnTo>
                    <a:pt x="0" y="276524"/>
                  </a:lnTo>
                  <a:lnTo>
                    <a:pt x="276524" y="0"/>
                  </a:lnTo>
                  <a:lnTo>
                    <a:pt x="276524" y="861974"/>
                  </a:lnTo>
                  <a:lnTo>
                    <a:pt x="0" y="1138499"/>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38" name="Google Shape;2138;p213"/>
            <p:cNvSpPr/>
            <p:nvPr/>
          </p:nvSpPr>
          <p:spPr>
            <a:xfrm>
              <a:off x="5261695" y="1834209"/>
              <a:ext cx="1106170" cy="276860"/>
            </a:xfrm>
            <a:custGeom>
              <a:rect b="b" l="l" r="r" t="t"/>
              <a:pathLst>
                <a:path extrusionOk="0" h="276860" w="1106170">
                  <a:moveTo>
                    <a:pt x="829574" y="276524"/>
                  </a:moveTo>
                  <a:lnTo>
                    <a:pt x="0" y="276524"/>
                  </a:lnTo>
                  <a:lnTo>
                    <a:pt x="276524" y="0"/>
                  </a:lnTo>
                  <a:lnTo>
                    <a:pt x="1106099" y="0"/>
                  </a:lnTo>
                  <a:lnTo>
                    <a:pt x="829574" y="276524"/>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39" name="Google Shape;2139;p213"/>
            <p:cNvSpPr/>
            <p:nvPr/>
          </p:nvSpPr>
          <p:spPr>
            <a:xfrm>
              <a:off x="5261695" y="1834209"/>
              <a:ext cx="1106170" cy="1138555"/>
            </a:xfrm>
            <a:custGeom>
              <a:rect b="b" l="l" r="r" t="t"/>
              <a:pathLst>
                <a:path extrusionOk="0" h="1138555" w="1106170">
                  <a:moveTo>
                    <a:pt x="0" y="276524"/>
                  </a:moveTo>
                  <a:lnTo>
                    <a:pt x="276524" y="0"/>
                  </a:lnTo>
                  <a:lnTo>
                    <a:pt x="1106099" y="0"/>
                  </a:lnTo>
                  <a:lnTo>
                    <a:pt x="1106099" y="861974"/>
                  </a:lnTo>
                  <a:lnTo>
                    <a:pt x="829574" y="1138499"/>
                  </a:lnTo>
                  <a:lnTo>
                    <a:pt x="0" y="1138499"/>
                  </a:lnTo>
                  <a:lnTo>
                    <a:pt x="0" y="276524"/>
                  </a:lnTo>
                  <a:close/>
                </a:path>
                <a:path extrusionOk="0" h="1138555" w="1106170">
                  <a:moveTo>
                    <a:pt x="0" y="276524"/>
                  </a:moveTo>
                  <a:lnTo>
                    <a:pt x="829574" y="276524"/>
                  </a:lnTo>
                  <a:lnTo>
                    <a:pt x="1106099" y="0"/>
                  </a:lnTo>
                </a:path>
                <a:path extrusionOk="0" h="1138555" w="1106170">
                  <a:moveTo>
                    <a:pt x="829574" y="276524"/>
                  </a:moveTo>
                  <a:lnTo>
                    <a:pt x="829574" y="1138499"/>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140" name="Google Shape;2140;p213"/>
          <p:cNvGrpSpPr/>
          <p:nvPr/>
        </p:nvGrpSpPr>
        <p:grpSpPr>
          <a:xfrm>
            <a:off x="197133" y="1823833"/>
            <a:ext cx="5213772" cy="3027680"/>
            <a:chOff x="147849" y="1367875"/>
            <a:chExt cx="3910329" cy="2270760"/>
          </a:xfrm>
        </p:grpSpPr>
        <p:sp>
          <p:nvSpPr>
            <p:cNvPr id="2141" name="Google Shape;2141;p213"/>
            <p:cNvSpPr/>
            <p:nvPr/>
          </p:nvSpPr>
          <p:spPr>
            <a:xfrm>
              <a:off x="1719565" y="2159681"/>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42" name="Google Shape;2142;p213"/>
            <p:cNvSpPr/>
            <p:nvPr/>
          </p:nvSpPr>
          <p:spPr>
            <a:xfrm>
              <a:off x="1719565" y="2159681"/>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2143" name="Google Shape;2143;p213"/>
            <p:cNvPicPr preferRelativeResize="0"/>
            <p:nvPr/>
          </p:nvPicPr>
          <p:blipFill rotWithShape="1">
            <a:blip r:embed="rId3">
              <a:alphaModFix/>
            </a:blip>
            <a:srcRect b="0" l="0" r="0" t="0"/>
            <a:stretch/>
          </p:blipFill>
          <p:spPr>
            <a:xfrm>
              <a:off x="2530501" y="3286647"/>
              <a:ext cx="1293925" cy="116830"/>
            </a:xfrm>
            <a:prstGeom prst="rect">
              <a:avLst/>
            </a:prstGeom>
            <a:noFill/>
            <a:ln>
              <a:noFill/>
            </a:ln>
          </p:spPr>
        </p:pic>
        <p:sp>
          <p:nvSpPr>
            <p:cNvPr id="2144" name="Google Shape;2144;p213"/>
            <p:cNvSpPr/>
            <p:nvPr/>
          </p:nvSpPr>
          <p:spPr>
            <a:xfrm>
              <a:off x="147849" y="1367875"/>
              <a:ext cx="3910329" cy="2270760"/>
            </a:xfrm>
            <a:custGeom>
              <a:rect b="b" l="l" r="r" t="t"/>
              <a:pathLst>
                <a:path extrusionOk="0" h="2270760" w="3910329">
                  <a:moveTo>
                    <a:pt x="0" y="0"/>
                  </a:moveTo>
                  <a:lnTo>
                    <a:pt x="3910199" y="0"/>
                  </a:lnTo>
                  <a:lnTo>
                    <a:pt x="3910199" y="2270399"/>
                  </a:lnTo>
                  <a:lnTo>
                    <a:pt x="0" y="2270399"/>
                  </a:lnTo>
                  <a:lnTo>
                    <a:pt x="0" y="0"/>
                  </a:lnTo>
                  <a:close/>
                </a:path>
              </a:pathLst>
            </a:custGeom>
            <a:noFill/>
            <a:ln cap="flat" cmpd="sng" w="38075">
              <a:solidFill>
                <a:srgbClr val="4A8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145" name="Google Shape;2145;p213"/>
          <p:cNvSpPr txBox="1"/>
          <p:nvPr/>
        </p:nvSpPr>
        <p:spPr>
          <a:xfrm>
            <a:off x="7015594" y="3222847"/>
            <a:ext cx="1098125" cy="304421"/>
          </a:xfrm>
          <a:prstGeom prst="rect">
            <a:avLst/>
          </a:prstGeom>
          <a:noFill/>
          <a:ln>
            <a:noFill/>
          </a:ln>
        </p:spPr>
        <p:txBody>
          <a:bodyPr anchorCtr="0" anchor="t" bIns="0" lIns="0" spcFirstLastPara="1" rIns="0" wrap="square" tIns="16925">
            <a:spAutoFit/>
          </a:bodyPr>
          <a:lstStyle/>
          <a:p>
            <a:pPr indent="0" lvl="0" marL="8466" marR="0" rtl="0" algn="ctr">
              <a:spcBef>
                <a:spcPts val="0"/>
              </a:spcBef>
              <a:spcAft>
                <a:spcPts val="0"/>
              </a:spcAft>
              <a:buNone/>
            </a:pPr>
            <a:r>
              <a:rPr lang="en-US" sz="1867">
                <a:solidFill>
                  <a:srgbClr val="FFFFFF"/>
                </a:solidFill>
                <a:latin typeface="Roboto"/>
                <a:ea typeface="Roboto"/>
                <a:cs typeface="Roboto"/>
                <a:sym typeface="Roboto"/>
              </a:rPr>
              <a:t>DL</a:t>
            </a:r>
            <a:endParaRPr sz="1867">
              <a:solidFill>
                <a:schemeClr val="dk1"/>
              </a:solidFill>
              <a:latin typeface="Roboto"/>
              <a:ea typeface="Roboto"/>
              <a:cs typeface="Roboto"/>
              <a:sym typeface="Roboto"/>
            </a:endParaRPr>
          </a:p>
        </p:txBody>
      </p:sp>
      <p:grpSp>
        <p:nvGrpSpPr>
          <p:cNvPr id="2146" name="Google Shape;2146;p213"/>
          <p:cNvGrpSpPr/>
          <p:nvPr/>
        </p:nvGrpSpPr>
        <p:grpSpPr>
          <a:xfrm>
            <a:off x="8920814" y="2445614"/>
            <a:ext cx="2884033" cy="1518474"/>
            <a:chOff x="6690610" y="1834210"/>
            <a:chExt cx="2163025" cy="1138855"/>
          </a:xfrm>
        </p:grpSpPr>
        <p:sp>
          <p:nvSpPr>
            <p:cNvPr id="2147" name="Google Shape;2147;p213"/>
            <p:cNvSpPr/>
            <p:nvPr/>
          </p:nvSpPr>
          <p:spPr>
            <a:xfrm>
              <a:off x="6690610" y="2159668"/>
              <a:ext cx="734060" cy="363855"/>
            </a:xfrm>
            <a:custGeom>
              <a:rect b="b" l="l" r="r" t="t"/>
              <a:pathLst>
                <a:path extrusionOk="0" h="363855" w="734059">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48" name="Google Shape;2148;p213"/>
            <p:cNvSpPr/>
            <p:nvPr/>
          </p:nvSpPr>
          <p:spPr>
            <a:xfrm>
              <a:off x="6690610" y="2159668"/>
              <a:ext cx="734060" cy="363855"/>
            </a:xfrm>
            <a:custGeom>
              <a:rect b="b" l="l" r="r" t="t"/>
              <a:pathLst>
                <a:path extrusionOk="0" h="363855" w="734059">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49" name="Google Shape;2149;p213"/>
            <p:cNvSpPr/>
            <p:nvPr/>
          </p:nvSpPr>
          <p:spPr>
            <a:xfrm>
              <a:off x="7747200" y="2110735"/>
              <a:ext cx="829944" cy="862330"/>
            </a:xfrm>
            <a:custGeom>
              <a:rect b="b" l="l" r="r" t="t"/>
              <a:pathLst>
                <a:path extrusionOk="0" h="862330" w="829945">
                  <a:moveTo>
                    <a:pt x="829574" y="861974"/>
                  </a:moveTo>
                  <a:lnTo>
                    <a:pt x="0" y="861974"/>
                  </a:lnTo>
                  <a:lnTo>
                    <a:pt x="0" y="0"/>
                  </a:lnTo>
                  <a:lnTo>
                    <a:pt x="829574" y="0"/>
                  </a:lnTo>
                  <a:lnTo>
                    <a:pt x="829574" y="861974"/>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50" name="Google Shape;2150;p213"/>
            <p:cNvSpPr/>
            <p:nvPr/>
          </p:nvSpPr>
          <p:spPr>
            <a:xfrm>
              <a:off x="8576775" y="1834210"/>
              <a:ext cx="276860" cy="1138555"/>
            </a:xfrm>
            <a:custGeom>
              <a:rect b="b" l="l" r="r" t="t"/>
              <a:pathLst>
                <a:path extrusionOk="0" h="1138555" w="276859">
                  <a:moveTo>
                    <a:pt x="0" y="1138499"/>
                  </a:moveTo>
                  <a:lnTo>
                    <a:pt x="0" y="276524"/>
                  </a:lnTo>
                  <a:lnTo>
                    <a:pt x="276524" y="0"/>
                  </a:lnTo>
                  <a:lnTo>
                    <a:pt x="276524" y="861974"/>
                  </a:lnTo>
                  <a:lnTo>
                    <a:pt x="0" y="1138499"/>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51" name="Google Shape;2151;p213"/>
            <p:cNvSpPr/>
            <p:nvPr/>
          </p:nvSpPr>
          <p:spPr>
            <a:xfrm>
              <a:off x="7747200" y="1834210"/>
              <a:ext cx="1106170" cy="276860"/>
            </a:xfrm>
            <a:custGeom>
              <a:rect b="b" l="l" r="r" t="t"/>
              <a:pathLst>
                <a:path extrusionOk="0" h="276860" w="1106170">
                  <a:moveTo>
                    <a:pt x="829574" y="276524"/>
                  </a:moveTo>
                  <a:lnTo>
                    <a:pt x="0" y="276524"/>
                  </a:lnTo>
                  <a:lnTo>
                    <a:pt x="276524" y="0"/>
                  </a:lnTo>
                  <a:lnTo>
                    <a:pt x="1106099" y="0"/>
                  </a:lnTo>
                  <a:lnTo>
                    <a:pt x="829574" y="276524"/>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52" name="Google Shape;2152;p213"/>
            <p:cNvSpPr/>
            <p:nvPr/>
          </p:nvSpPr>
          <p:spPr>
            <a:xfrm>
              <a:off x="7747200" y="1834210"/>
              <a:ext cx="1106170" cy="1138555"/>
            </a:xfrm>
            <a:custGeom>
              <a:rect b="b" l="l" r="r" t="t"/>
              <a:pathLst>
                <a:path extrusionOk="0" h="1138555" w="1106170">
                  <a:moveTo>
                    <a:pt x="0" y="276524"/>
                  </a:moveTo>
                  <a:lnTo>
                    <a:pt x="276524" y="0"/>
                  </a:lnTo>
                  <a:lnTo>
                    <a:pt x="1106099" y="0"/>
                  </a:lnTo>
                  <a:lnTo>
                    <a:pt x="1106099" y="861974"/>
                  </a:lnTo>
                  <a:lnTo>
                    <a:pt x="829574" y="1138499"/>
                  </a:lnTo>
                  <a:lnTo>
                    <a:pt x="0" y="1138499"/>
                  </a:lnTo>
                  <a:lnTo>
                    <a:pt x="0" y="276524"/>
                  </a:lnTo>
                  <a:close/>
                </a:path>
                <a:path extrusionOk="0" h="1138555" w="1106170">
                  <a:moveTo>
                    <a:pt x="0" y="276524"/>
                  </a:moveTo>
                  <a:lnTo>
                    <a:pt x="829574" y="276524"/>
                  </a:lnTo>
                  <a:lnTo>
                    <a:pt x="1106099" y="0"/>
                  </a:lnTo>
                </a:path>
                <a:path extrusionOk="0" h="1138555" w="1106170">
                  <a:moveTo>
                    <a:pt x="829574" y="276524"/>
                  </a:moveTo>
                  <a:lnTo>
                    <a:pt x="829574" y="1138499"/>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153" name="Google Shape;2153;p213"/>
          <p:cNvSpPr txBox="1"/>
          <p:nvPr/>
        </p:nvSpPr>
        <p:spPr>
          <a:xfrm>
            <a:off x="10329600" y="3222849"/>
            <a:ext cx="1098125" cy="304421"/>
          </a:xfrm>
          <a:prstGeom prst="rect">
            <a:avLst/>
          </a:prstGeom>
          <a:noFill/>
          <a:ln>
            <a:noFill/>
          </a:ln>
        </p:spPr>
        <p:txBody>
          <a:bodyPr anchorCtr="0" anchor="t" bIns="0" lIns="0" spcFirstLastPara="1" rIns="0" wrap="square" tIns="16925">
            <a:spAutoFit/>
          </a:bodyPr>
          <a:lstStyle/>
          <a:p>
            <a:pPr indent="0" lvl="0" marL="284473" marR="0" rtl="0" algn="l">
              <a:spcBef>
                <a:spcPts val="0"/>
              </a:spcBef>
              <a:spcAft>
                <a:spcPts val="0"/>
              </a:spcAft>
              <a:buNone/>
            </a:pPr>
            <a:r>
              <a:rPr lang="en-US" sz="1867">
                <a:solidFill>
                  <a:srgbClr val="FFFFFF"/>
                </a:solidFill>
                <a:latin typeface="Roboto"/>
                <a:ea typeface="Roboto"/>
                <a:cs typeface="Roboto"/>
                <a:sym typeface="Roboto"/>
              </a:rPr>
              <a:t>Input</a:t>
            </a:r>
            <a:endParaRPr sz="1867">
              <a:solidFill>
                <a:schemeClr val="dk1"/>
              </a:solidFill>
              <a:latin typeface="Roboto"/>
              <a:ea typeface="Roboto"/>
              <a:cs typeface="Roboto"/>
              <a:sym typeface="Roboto"/>
            </a:endParaRPr>
          </a:p>
        </p:txBody>
      </p:sp>
      <p:grpSp>
        <p:nvGrpSpPr>
          <p:cNvPr id="2154" name="Google Shape;2154;p213"/>
          <p:cNvGrpSpPr/>
          <p:nvPr/>
        </p:nvGrpSpPr>
        <p:grpSpPr>
          <a:xfrm>
            <a:off x="6781267" y="1823833"/>
            <a:ext cx="5213772" cy="3027680"/>
            <a:chOff x="5085950" y="1367875"/>
            <a:chExt cx="3910329" cy="2270760"/>
          </a:xfrm>
        </p:grpSpPr>
        <p:pic>
          <p:nvPicPr>
            <p:cNvPr id="2155" name="Google Shape;2155;p213"/>
            <p:cNvPicPr preferRelativeResize="0"/>
            <p:nvPr/>
          </p:nvPicPr>
          <p:blipFill rotWithShape="1">
            <a:blip r:embed="rId4">
              <a:alphaModFix/>
            </a:blip>
            <a:srcRect b="0" l="0" r="0" t="0"/>
            <a:stretch/>
          </p:blipFill>
          <p:spPr>
            <a:xfrm>
              <a:off x="5197502" y="3286597"/>
              <a:ext cx="1542245" cy="146893"/>
            </a:xfrm>
            <a:prstGeom prst="rect">
              <a:avLst/>
            </a:prstGeom>
            <a:noFill/>
            <a:ln>
              <a:noFill/>
            </a:ln>
          </p:spPr>
        </p:pic>
        <p:sp>
          <p:nvSpPr>
            <p:cNvPr id="2156" name="Google Shape;2156;p213"/>
            <p:cNvSpPr/>
            <p:nvPr/>
          </p:nvSpPr>
          <p:spPr>
            <a:xfrm>
              <a:off x="5085950" y="1367875"/>
              <a:ext cx="3910329" cy="2270760"/>
            </a:xfrm>
            <a:custGeom>
              <a:rect b="b" l="l" r="r" t="t"/>
              <a:pathLst>
                <a:path extrusionOk="0" h="2270760" w="3910329">
                  <a:moveTo>
                    <a:pt x="0" y="0"/>
                  </a:moveTo>
                  <a:lnTo>
                    <a:pt x="3910199" y="0"/>
                  </a:lnTo>
                  <a:lnTo>
                    <a:pt x="3910199" y="2270399"/>
                  </a:lnTo>
                  <a:lnTo>
                    <a:pt x="0" y="2270399"/>
                  </a:lnTo>
                  <a:lnTo>
                    <a:pt x="0" y="0"/>
                  </a:lnTo>
                  <a:close/>
                </a:path>
              </a:pathLst>
            </a:custGeom>
            <a:noFill/>
            <a:ln cap="flat" cmpd="sng" w="38075">
              <a:solidFill>
                <a:srgbClr val="4A8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157" name="Google Shape;2157;p213"/>
          <p:cNvSpPr txBox="1"/>
          <p:nvPr/>
        </p:nvSpPr>
        <p:spPr>
          <a:xfrm>
            <a:off x="2231341" y="5124548"/>
            <a:ext cx="1144692"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Encoder</a:t>
            </a:r>
            <a:endParaRPr sz="2400">
              <a:solidFill>
                <a:schemeClr val="dk1"/>
              </a:solidFill>
              <a:latin typeface="Roboto"/>
              <a:ea typeface="Roboto"/>
              <a:cs typeface="Roboto"/>
              <a:sym typeface="Roboto"/>
            </a:endParaRPr>
          </a:p>
        </p:txBody>
      </p:sp>
      <p:sp>
        <p:nvSpPr>
          <p:cNvPr id="2158" name="Google Shape;2158;p213"/>
          <p:cNvSpPr txBox="1"/>
          <p:nvPr/>
        </p:nvSpPr>
        <p:spPr>
          <a:xfrm>
            <a:off x="8827436" y="5124548"/>
            <a:ext cx="1165013"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Decoder</a:t>
            </a:r>
            <a:endParaRPr sz="2400">
              <a:solidFill>
                <a:schemeClr val="dk1"/>
              </a:solidFill>
              <a:latin typeface="Roboto"/>
              <a:ea typeface="Roboto"/>
              <a:cs typeface="Roboto"/>
              <a:sym typeface="Roboto"/>
            </a:endParaRPr>
          </a:p>
        </p:txBody>
      </p:sp>
      <p:pic>
        <p:nvPicPr>
          <p:cNvPr id="2159" name="Google Shape;2159;p213"/>
          <p:cNvPicPr preferRelativeResize="0"/>
          <p:nvPr/>
        </p:nvPicPr>
        <p:blipFill rotWithShape="1">
          <a:blip r:embed="rId5">
            <a:alphaModFix/>
          </a:blip>
          <a:srcRect b="0" l="0" r="0" t="0"/>
          <a:stretch/>
        </p:blipFill>
        <p:spPr>
          <a:xfrm>
            <a:off x="5701676" y="2358003"/>
            <a:ext cx="798985" cy="151804"/>
          </a:xfrm>
          <a:prstGeom prst="rect">
            <a:avLst/>
          </a:prstGeom>
          <a:noFill/>
          <a:ln>
            <a:noFill/>
          </a:ln>
        </p:spPr>
      </p:pic>
      <p:sp>
        <p:nvSpPr>
          <p:cNvPr id="2160" name="Google Shape;2160;p213"/>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933" rtl="0" algn="l">
              <a:lnSpc>
                <a:spcPct val="100000"/>
              </a:lnSpc>
              <a:spcBef>
                <a:spcPts val="0"/>
              </a:spcBef>
              <a:spcAft>
                <a:spcPts val="0"/>
              </a:spcAft>
              <a:buClr>
                <a:schemeClr val="dk1"/>
              </a:buClr>
              <a:buSzPts val="4400"/>
              <a:buFont typeface="Calibri"/>
              <a:buNone/>
            </a:pPr>
            <a:r>
              <a:rPr lang="en-US"/>
              <a:t>Recap - Encoder Decoder Architecture for AutoEncoders</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214"/>
          <p:cNvSpPr/>
          <p:nvPr/>
        </p:nvSpPr>
        <p:spPr>
          <a:xfrm>
            <a:off x="197133" y="1823833"/>
            <a:ext cx="5213772" cy="3027680"/>
          </a:xfrm>
          <a:custGeom>
            <a:rect b="b" l="l" r="r" t="t"/>
            <a:pathLst>
              <a:path extrusionOk="0" h="2270760" w="3910329">
                <a:moveTo>
                  <a:pt x="0" y="0"/>
                </a:moveTo>
                <a:lnTo>
                  <a:pt x="3910199" y="0"/>
                </a:lnTo>
                <a:lnTo>
                  <a:pt x="3910199" y="2270399"/>
                </a:lnTo>
                <a:lnTo>
                  <a:pt x="0" y="2270399"/>
                </a:lnTo>
                <a:lnTo>
                  <a:pt x="0" y="0"/>
                </a:lnTo>
                <a:close/>
              </a:path>
            </a:pathLst>
          </a:custGeom>
          <a:noFill/>
          <a:ln cap="flat" cmpd="sng" w="38075">
            <a:solidFill>
              <a:srgbClr val="4A8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66" name="Google Shape;2166;p214"/>
          <p:cNvSpPr/>
          <p:nvPr/>
        </p:nvSpPr>
        <p:spPr>
          <a:xfrm>
            <a:off x="6781267" y="1823833"/>
            <a:ext cx="5213772" cy="3027680"/>
          </a:xfrm>
          <a:custGeom>
            <a:rect b="b" l="l" r="r" t="t"/>
            <a:pathLst>
              <a:path extrusionOk="0" h="2270760" w="3910329">
                <a:moveTo>
                  <a:pt x="0" y="0"/>
                </a:moveTo>
                <a:lnTo>
                  <a:pt x="3910199" y="0"/>
                </a:lnTo>
                <a:lnTo>
                  <a:pt x="3910199" y="2270399"/>
                </a:lnTo>
                <a:lnTo>
                  <a:pt x="0" y="2270399"/>
                </a:lnTo>
                <a:lnTo>
                  <a:pt x="0" y="0"/>
                </a:lnTo>
                <a:close/>
              </a:path>
            </a:pathLst>
          </a:custGeom>
          <a:noFill/>
          <a:ln cap="flat" cmpd="sng" w="38075">
            <a:solidFill>
              <a:srgbClr val="4A8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nvGrpSpPr>
          <p:cNvPr id="2167" name="Google Shape;2167;p214"/>
          <p:cNvGrpSpPr/>
          <p:nvPr/>
        </p:nvGrpSpPr>
        <p:grpSpPr>
          <a:xfrm>
            <a:off x="387534" y="2395349"/>
            <a:ext cx="1475248" cy="1518474"/>
            <a:chOff x="290650" y="1796511"/>
            <a:chExt cx="1106436" cy="1138855"/>
          </a:xfrm>
        </p:grpSpPr>
        <p:sp>
          <p:nvSpPr>
            <p:cNvPr id="2168" name="Google Shape;2168;p214"/>
            <p:cNvSpPr/>
            <p:nvPr/>
          </p:nvSpPr>
          <p:spPr>
            <a:xfrm>
              <a:off x="290650" y="2073036"/>
              <a:ext cx="829944" cy="862330"/>
            </a:xfrm>
            <a:custGeom>
              <a:rect b="b" l="l" r="r" t="t"/>
              <a:pathLst>
                <a:path extrusionOk="0" h="862330" w="829944">
                  <a:moveTo>
                    <a:pt x="829575" y="861974"/>
                  </a:moveTo>
                  <a:lnTo>
                    <a:pt x="0" y="861974"/>
                  </a:lnTo>
                  <a:lnTo>
                    <a:pt x="0" y="0"/>
                  </a:lnTo>
                  <a:lnTo>
                    <a:pt x="829575" y="0"/>
                  </a:lnTo>
                  <a:lnTo>
                    <a:pt x="829575" y="861974"/>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69" name="Google Shape;2169;p214"/>
            <p:cNvSpPr/>
            <p:nvPr/>
          </p:nvSpPr>
          <p:spPr>
            <a:xfrm>
              <a:off x="1120226" y="1796511"/>
              <a:ext cx="276860" cy="1138555"/>
            </a:xfrm>
            <a:custGeom>
              <a:rect b="b" l="l" r="r" t="t"/>
              <a:pathLst>
                <a:path extrusionOk="0" h="1138555" w="276859">
                  <a:moveTo>
                    <a:pt x="0" y="1138499"/>
                  </a:moveTo>
                  <a:lnTo>
                    <a:pt x="0" y="276524"/>
                  </a:lnTo>
                  <a:lnTo>
                    <a:pt x="276524" y="0"/>
                  </a:lnTo>
                  <a:lnTo>
                    <a:pt x="276524" y="861974"/>
                  </a:lnTo>
                  <a:lnTo>
                    <a:pt x="0" y="1138499"/>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70" name="Google Shape;2170;p214"/>
            <p:cNvSpPr/>
            <p:nvPr/>
          </p:nvSpPr>
          <p:spPr>
            <a:xfrm>
              <a:off x="290650" y="1796511"/>
              <a:ext cx="1106170" cy="276860"/>
            </a:xfrm>
            <a:custGeom>
              <a:rect b="b" l="l" r="r" t="t"/>
              <a:pathLst>
                <a:path extrusionOk="0" h="276860" w="1106170">
                  <a:moveTo>
                    <a:pt x="829575" y="276524"/>
                  </a:moveTo>
                  <a:lnTo>
                    <a:pt x="0" y="276524"/>
                  </a:lnTo>
                  <a:lnTo>
                    <a:pt x="276525" y="0"/>
                  </a:lnTo>
                  <a:lnTo>
                    <a:pt x="1106100" y="0"/>
                  </a:lnTo>
                  <a:lnTo>
                    <a:pt x="829575" y="276524"/>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71" name="Google Shape;2171;p214"/>
            <p:cNvSpPr/>
            <p:nvPr/>
          </p:nvSpPr>
          <p:spPr>
            <a:xfrm>
              <a:off x="290650" y="1796511"/>
              <a:ext cx="1106170" cy="1138555"/>
            </a:xfrm>
            <a:custGeom>
              <a:rect b="b" l="l" r="r" t="t"/>
              <a:pathLst>
                <a:path extrusionOk="0" h="1138555" w="1106170">
                  <a:moveTo>
                    <a:pt x="0" y="276524"/>
                  </a:moveTo>
                  <a:lnTo>
                    <a:pt x="276525" y="0"/>
                  </a:lnTo>
                  <a:lnTo>
                    <a:pt x="1106100" y="0"/>
                  </a:lnTo>
                  <a:lnTo>
                    <a:pt x="1106100" y="861974"/>
                  </a:lnTo>
                  <a:lnTo>
                    <a:pt x="829575" y="1138499"/>
                  </a:lnTo>
                  <a:lnTo>
                    <a:pt x="0" y="1138499"/>
                  </a:lnTo>
                  <a:lnTo>
                    <a:pt x="0" y="276524"/>
                  </a:lnTo>
                  <a:close/>
                </a:path>
                <a:path extrusionOk="0" h="1138555" w="1106170">
                  <a:moveTo>
                    <a:pt x="0" y="276524"/>
                  </a:moveTo>
                  <a:lnTo>
                    <a:pt x="829575" y="276524"/>
                  </a:lnTo>
                  <a:lnTo>
                    <a:pt x="1106100" y="0"/>
                  </a:lnTo>
                </a:path>
                <a:path extrusionOk="0" h="1138555" w="1106170">
                  <a:moveTo>
                    <a:pt x="829575" y="276524"/>
                  </a:moveTo>
                  <a:lnTo>
                    <a:pt x="829575" y="1138499"/>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172" name="Google Shape;2172;p214"/>
          <p:cNvSpPr txBox="1"/>
          <p:nvPr/>
        </p:nvSpPr>
        <p:spPr>
          <a:xfrm>
            <a:off x="387534" y="3172582"/>
            <a:ext cx="1098125" cy="304421"/>
          </a:xfrm>
          <a:prstGeom prst="rect">
            <a:avLst/>
          </a:prstGeom>
          <a:noFill/>
          <a:ln>
            <a:noFill/>
          </a:ln>
        </p:spPr>
        <p:txBody>
          <a:bodyPr anchorCtr="0" anchor="t" bIns="0" lIns="0" spcFirstLastPara="1" rIns="0" wrap="square" tIns="16925">
            <a:spAutoFit/>
          </a:bodyPr>
          <a:lstStyle/>
          <a:p>
            <a:pPr indent="0" lvl="0" marL="284473" marR="0" rtl="0" algn="l">
              <a:spcBef>
                <a:spcPts val="0"/>
              </a:spcBef>
              <a:spcAft>
                <a:spcPts val="0"/>
              </a:spcAft>
              <a:buNone/>
            </a:pPr>
            <a:r>
              <a:rPr lang="en-US" sz="1867">
                <a:solidFill>
                  <a:srgbClr val="FFFFFF"/>
                </a:solidFill>
                <a:latin typeface="Roboto"/>
                <a:ea typeface="Roboto"/>
                <a:cs typeface="Roboto"/>
                <a:sym typeface="Roboto"/>
              </a:rPr>
              <a:t>Input</a:t>
            </a:r>
            <a:endParaRPr sz="1867">
              <a:solidFill>
                <a:schemeClr val="dk1"/>
              </a:solidFill>
              <a:latin typeface="Roboto"/>
              <a:ea typeface="Roboto"/>
              <a:cs typeface="Roboto"/>
              <a:sym typeface="Roboto"/>
            </a:endParaRPr>
          </a:p>
        </p:txBody>
      </p:sp>
      <p:grpSp>
        <p:nvGrpSpPr>
          <p:cNvPr id="2173" name="Google Shape;2173;p214"/>
          <p:cNvGrpSpPr/>
          <p:nvPr/>
        </p:nvGrpSpPr>
        <p:grpSpPr>
          <a:xfrm>
            <a:off x="3701579" y="2362797"/>
            <a:ext cx="1475247" cy="1518474"/>
            <a:chOff x="2776184" y="1772097"/>
            <a:chExt cx="1106435" cy="1138855"/>
          </a:xfrm>
        </p:grpSpPr>
        <p:sp>
          <p:nvSpPr>
            <p:cNvPr id="2174" name="Google Shape;2174;p214"/>
            <p:cNvSpPr/>
            <p:nvPr/>
          </p:nvSpPr>
          <p:spPr>
            <a:xfrm>
              <a:off x="2776184" y="2048622"/>
              <a:ext cx="829944" cy="862330"/>
            </a:xfrm>
            <a:custGeom>
              <a:rect b="b" l="l" r="r" t="t"/>
              <a:pathLst>
                <a:path extrusionOk="0" h="862330" w="829945">
                  <a:moveTo>
                    <a:pt x="829574" y="861974"/>
                  </a:moveTo>
                  <a:lnTo>
                    <a:pt x="0" y="861974"/>
                  </a:lnTo>
                  <a:lnTo>
                    <a:pt x="0" y="0"/>
                  </a:lnTo>
                  <a:lnTo>
                    <a:pt x="829574" y="0"/>
                  </a:lnTo>
                  <a:lnTo>
                    <a:pt x="829574" y="861974"/>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75" name="Google Shape;2175;p214"/>
            <p:cNvSpPr/>
            <p:nvPr/>
          </p:nvSpPr>
          <p:spPr>
            <a:xfrm>
              <a:off x="3605759" y="1772097"/>
              <a:ext cx="276860" cy="1138555"/>
            </a:xfrm>
            <a:custGeom>
              <a:rect b="b" l="l" r="r" t="t"/>
              <a:pathLst>
                <a:path extrusionOk="0" h="1138555" w="276860">
                  <a:moveTo>
                    <a:pt x="0" y="1138499"/>
                  </a:moveTo>
                  <a:lnTo>
                    <a:pt x="0" y="276524"/>
                  </a:lnTo>
                  <a:lnTo>
                    <a:pt x="276524" y="0"/>
                  </a:lnTo>
                  <a:lnTo>
                    <a:pt x="276524" y="861974"/>
                  </a:lnTo>
                  <a:lnTo>
                    <a:pt x="0" y="1138499"/>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76" name="Google Shape;2176;p214"/>
            <p:cNvSpPr/>
            <p:nvPr/>
          </p:nvSpPr>
          <p:spPr>
            <a:xfrm>
              <a:off x="2776184" y="1772097"/>
              <a:ext cx="1106170" cy="276860"/>
            </a:xfrm>
            <a:custGeom>
              <a:rect b="b" l="l" r="r" t="t"/>
              <a:pathLst>
                <a:path extrusionOk="0" h="276860" w="1106170">
                  <a:moveTo>
                    <a:pt x="829574" y="276524"/>
                  </a:moveTo>
                  <a:lnTo>
                    <a:pt x="0" y="276524"/>
                  </a:lnTo>
                  <a:lnTo>
                    <a:pt x="276524" y="0"/>
                  </a:lnTo>
                  <a:lnTo>
                    <a:pt x="1106099" y="0"/>
                  </a:lnTo>
                  <a:lnTo>
                    <a:pt x="829574" y="276524"/>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77" name="Google Shape;2177;p214"/>
            <p:cNvSpPr/>
            <p:nvPr/>
          </p:nvSpPr>
          <p:spPr>
            <a:xfrm>
              <a:off x="2776184" y="1772097"/>
              <a:ext cx="1106170" cy="1138555"/>
            </a:xfrm>
            <a:custGeom>
              <a:rect b="b" l="l" r="r" t="t"/>
              <a:pathLst>
                <a:path extrusionOk="0" h="1138555" w="1106170">
                  <a:moveTo>
                    <a:pt x="0" y="276524"/>
                  </a:moveTo>
                  <a:lnTo>
                    <a:pt x="276524" y="0"/>
                  </a:lnTo>
                  <a:lnTo>
                    <a:pt x="1106099" y="0"/>
                  </a:lnTo>
                  <a:lnTo>
                    <a:pt x="1106099" y="861974"/>
                  </a:lnTo>
                  <a:lnTo>
                    <a:pt x="829574" y="1138499"/>
                  </a:lnTo>
                  <a:lnTo>
                    <a:pt x="0" y="1138499"/>
                  </a:lnTo>
                  <a:lnTo>
                    <a:pt x="0" y="276524"/>
                  </a:lnTo>
                  <a:close/>
                </a:path>
                <a:path extrusionOk="0" h="1138555" w="1106170">
                  <a:moveTo>
                    <a:pt x="0" y="276524"/>
                  </a:moveTo>
                  <a:lnTo>
                    <a:pt x="829574" y="276524"/>
                  </a:lnTo>
                  <a:lnTo>
                    <a:pt x="1106099" y="0"/>
                  </a:lnTo>
                </a:path>
                <a:path extrusionOk="0" h="1138555" w="1106170">
                  <a:moveTo>
                    <a:pt x="829574" y="276524"/>
                  </a:moveTo>
                  <a:lnTo>
                    <a:pt x="829574" y="1138499"/>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178" name="Google Shape;2178;p214"/>
          <p:cNvSpPr txBox="1"/>
          <p:nvPr/>
        </p:nvSpPr>
        <p:spPr>
          <a:xfrm>
            <a:off x="3701579" y="3140030"/>
            <a:ext cx="1098125" cy="304421"/>
          </a:xfrm>
          <a:prstGeom prst="rect">
            <a:avLst/>
          </a:prstGeom>
          <a:noFill/>
          <a:ln>
            <a:noFill/>
          </a:ln>
        </p:spPr>
        <p:txBody>
          <a:bodyPr anchorCtr="0" anchor="t" bIns="0" lIns="0" spcFirstLastPara="1" rIns="0" wrap="square" tIns="16925">
            <a:spAutoFit/>
          </a:bodyPr>
          <a:lstStyle/>
          <a:p>
            <a:pPr indent="0" lvl="0" marL="306486" marR="0" rtl="0" algn="l">
              <a:spcBef>
                <a:spcPts val="0"/>
              </a:spcBef>
              <a:spcAft>
                <a:spcPts val="0"/>
              </a:spcAft>
              <a:buNone/>
            </a:pPr>
            <a:r>
              <a:rPr lang="en-US" sz="1867">
                <a:solidFill>
                  <a:srgbClr val="FFFFFF"/>
                </a:solidFill>
                <a:latin typeface="Roboto"/>
                <a:ea typeface="Roboto"/>
                <a:cs typeface="Roboto"/>
                <a:sym typeface="Roboto"/>
              </a:rPr>
              <a:t>CNN</a:t>
            </a:r>
            <a:endParaRPr sz="1867">
              <a:solidFill>
                <a:schemeClr val="dk1"/>
              </a:solidFill>
              <a:latin typeface="Roboto"/>
              <a:ea typeface="Roboto"/>
              <a:cs typeface="Roboto"/>
              <a:sym typeface="Roboto"/>
            </a:endParaRPr>
          </a:p>
        </p:txBody>
      </p:sp>
      <p:grpSp>
        <p:nvGrpSpPr>
          <p:cNvPr id="2179" name="Google Shape;2179;p214"/>
          <p:cNvGrpSpPr/>
          <p:nvPr/>
        </p:nvGrpSpPr>
        <p:grpSpPr>
          <a:xfrm>
            <a:off x="2292754" y="2879575"/>
            <a:ext cx="978747" cy="485140"/>
            <a:chOff x="1719565" y="2159680"/>
            <a:chExt cx="734060" cy="363855"/>
          </a:xfrm>
        </p:grpSpPr>
        <p:sp>
          <p:nvSpPr>
            <p:cNvPr id="2180" name="Google Shape;2180;p214"/>
            <p:cNvSpPr/>
            <p:nvPr/>
          </p:nvSpPr>
          <p:spPr>
            <a:xfrm>
              <a:off x="1719565" y="2159680"/>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81" name="Google Shape;2181;p214"/>
            <p:cNvSpPr/>
            <p:nvPr/>
          </p:nvSpPr>
          <p:spPr>
            <a:xfrm>
              <a:off x="1719565" y="2159680"/>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182" name="Google Shape;2182;p214"/>
          <p:cNvGrpSpPr/>
          <p:nvPr/>
        </p:nvGrpSpPr>
        <p:grpSpPr>
          <a:xfrm>
            <a:off x="5606796" y="2879575"/>
            <a:ext cx="978747" cy="485140"/>
            <a:chOff x="4205097" y="2159680"/>
            <a:chExt cx="734060" cy="363855"/>
          </a:xfrm>
        </p:grpSpPr>
        <p:sp>
          <p:nvSpPr>
            <p:cNvPr id="2183" name="Google Shape;2183;p214"/>
            <p:cNvSpPr/>
            <p:nvPr/>
          </p:nvSpPr>
          <p:spPr>
            <a:xfrm>
              <a:off x="4205097" y="2159680"/>
              <a:ext cx="734060" cy="363855"/>
            </a:xfrm>
            <a:custGeom>
              <a:rect b="b" l="l" r="r" t="t"/>
              <a:pathLst>
                <a:path extrusionOk="0" h="363855" w="734060">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84" name="Google Shape;2184;p214"/>
            <p:cNvSpPr/>
            <p:nvPr/>
          </p:nvSpPr>
          <p:spPr>
            <a:xfrm>
              <a:off x="4205097" y="2159680"/>
              <a:ext cx="734060" cy="363855"/>
            </a:xfrm>
            <a:custGeom>
              <a:rect b="b" l="l" r="r" t="t"/>
              <a:pathLst>
                <a:path extrusionOk="0" h="363855" w="734060">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2185" name="Google Shape;2185;p214"/>
          <p:cNvPicPr preferRelativeResize="0"/>
          <p:nvPr/>
        </p:nvPicPr>
        <p:blipFill rotWithShape="1">
          <a:blip r:embed="rId3">
            <a:alphaModFix/>
          </a:blip>
          <a:srcRect b="0" l="0" r="0" t="0"/>
          <a:stretch/>
        </p:blipFill>
        <p:spPr>
          <a:xfrm>
            <a:off x="3374002" y="4382196"/>
            <a:ext cx="1725233" cy="155773"/>
          </a:xfrm>
          <a:prstGeom prst="rect">
            <a:avLst/>
          </a:prstGeom>
          <a:noFill/>
          <a:ln>
            <a:noFill/>
          </a:ln>
        </p:spPr>
      </p:pic>
      <p:grpSp>
        <p:nvGrpSpPr>
          <p:cNvPr id="2186" name="Google Shape;2186;p214"/>
          <p:cNvGrpSpPr/>
          <p:nvPr/>
        </p:nvGrpSpPr>
        <p:grpSpPr>
          <a:xfrm>
            <a:off x="7015594" y="2445613"/>
            <a:ext cx="1475247" cy="1518474"/>
            <a:chOff x="5261695" y="1834209"/>
            <a:chExt cx="1106435" cy="1138855"/>
          </a:xfrm>
        </p:grpSpPr>
        <p:sp>
          <p:nvSpPr>
            <p:cNvPr id="2187" name="Google Shape;2187;p214"/>
            <p:cNvSpPr/>
            <p:nvPr/>
          </p:nvSpPr>
          <p:spPr>
            <a:xfrm>
              <a:off x="5261695" y="2110734"/>
              <a:ext cx="829944" cy="862330"/>
            </a:xfrm>
            <a:custGeom>
              <a:rect b="b" l="l" r="r" t="t"/>
              <a:pathLst>
                <a:path extrusionOk="0" h="862330" w="829945">
                  <a:moveTo>
                    <a:pt x="829574" y="861974"/>
                  </a:moveTo>
                  <a:lnTo>
                    <a:pt x="0" y="861974"/>
                  </a:lnTo>
                  <a:lnTo>
                    <a:pt x="0" y="0"/>
                  </a:lnTo>
                  <a:lnTo>
                    <a:pt x="829574" y="0"/>
                  </a:lnTo>
                  <a:lnTo>
                    <a:pt x="829574" y="861974"/>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88" name="Google Shape;2188;p214"/>
            <p:cNvSpPr/>
            <p:nvPr/>
          </p:nvSpPr>
          <p:spPr>
            <a:xfrm>
              <a:off x="6091270" y="1834209"/>
              <a:ext cx="276860" cy="1138555"/>
            </a:xfrm>
            <a:custGeom>
              <a:rect b="b" l="l" r="r" t="t"/>
              <a:pathLst>
                <a:path extrusionOk="0" h="1138555" w="276860">
                  <a:moveTo>
                    <a:pt x="0" y="1138499"/>
                  </a:moveTo>
                  <a:lnTo>
                    <a:pt x="0" y="276524"/>
                  </a:lnTo>
                  <a:lnTo>
                    <a:pt x="276524" y="0"/>
                  </a:lnTo>
                  <a:lnTo>
                    <a:pt x="276524" y="861974"/>
                  </a:lnTo>
                  <a:lnTo>
                    <a:pt x="0" y="1138499"/>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89" name="Google Shape;2189;p214"/>
            <p:cNvSpPr/>
            <p:nvPr/>
          </p:nvSpPr>
          <p:spPr>
            <a:xfrm>
              <a:off x="5261695" y="1834209"/>
              <a:ext cx="1106170" cy="276860"/>
            </a:xfrm>
            <a:custGeom>
              <a:rect b="b" l="l" r="r" t="t"/>
              <a:pathLst>
                <a:path extrusionOk="0" h="276860" w="1106170">
                  <a:moveTo>
                    <a:pt x="829574" y="276524"/>
                  </a:moveTo>
                  <a:lnTo>
                    <a:pt x="0" y="276524"/>
                  </a:lnTo>
                  <a:lnTo>
                    <a:pt x="276524" y="0"/>
                  </a:lnTo>
                  <a:lnTo>
                    <a:pt x="1106099" y="0"/>
                  </a:lnTo>
                  <a:lnTo>
                    <a:pt x="829574" y="276524"/>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90" name="Google Shape;2190;p214"/>
            <p:cNvSpPr/>
            <p:nvPr/>
          </p:nvSpPr>
          <p:spPr>
            <a:xfrm>
              <a:off x="5261695" y="1834209"/>
              <a:ext cx="1106170" cy="1138555"/>
            </a:xfrm>
            <a:custGeom>
              <a:rect b="b" l="l" r="r" t="t"/>
              <a:pathLst>
                <a:path extrusionOk="0" h="1138555" w="1106170">
                  <a:moveTo>
                    <a:pt x="0" y="276524"/>
                  </a:moveTo>
                  <a:lnTo>
                    <a:pt x="276524" y="0"/>
                  </a:lnTo>
                  <a:lnTo>
                    <a:pt x="1106099" y="0"/>
                  </a:lnTo>
                  <a:lnTo>
                    <a:pt x="1106099" y="861974"/>
                  </a:lnTo>
                  <a:lnTo>
                    <a:pt x="829574" y="1138499"/>
                  </a:lnTo>
                  <a:lnTo>
                    <a:pt x="0" y="1138499"/>
                  </a:lnTo>
                  <a:lnTo>
                    <a:pt x="0" y="276524"/>
                  </a:lnTo>
                  <a:close/>
                </a:path>
                <a:path extrusionOk="0" h="1138555" w="1106170">
                  <a:moveTo>
                    <a:pt x="0" y="276524"/>
                  </a:moveTo>
                  <a:lnTo>
                    <a:pt x="829574" y="276524"/>
                  </a:lnTo>
                  <a:lnTo>
                    <a:pt x="1106099" y="0"/>
                  </a:lnTo>
                </a:path>
                <a:path extrusionOk="0" h="1138555" w="1106170">
                  <a:moveTo>
                    <a:pt x="829574" y="276524"/>
                  </a:moveTo>
                  <a:lnTo>
                    <a:pt x="829574" y="1138499"/>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191" name="Google Shape;2191;p214"/>
          <p:cNvSpPr txBox="1"/>
          <p:nvPr/>
        </p:nvSpPr>
        <p:spPr>
          <a:xfrm>
            <a:off x="7015594" y="3222847"/>
            <a:ext cx="1098125" cy="304421"/>
          </a:xfrm>
          <a:prstGeom prst="rect">
            <a:avLst/>
          </a:prstGeom>
          <a:noFill/>
          <a:ln>
            <a:noFill/>
          </a:ln>
        </p:spPr>
        <p:txBody>
          <a:bodyPr anchorCtr="0" anchor="t" bIns="0" lIns="0" spcFirstLastPara="1" rIns="0" wrap="square" tIns="16925">
            <a:spAutoFit/>
          </a:bodyPr>
          <a:lstStyle/>
          <a:p>
            <a:pPr indent="0" lvl="0" marL="306486" marR="0" rtl="0" algn="l">
              <a:spcBef>
                <a:spcPts val="0"/>
              </a:spcBef>
              <a:spcAft>
                <a:spcPts val="0"/>
              </a:spcAft>
              <a:buNone/>
            </a:pPr>
            <a:r>
              <a:rPr lang="en-US" sz="1867">
                <a:solidFill>
                  <a:srgbClr val="FFFFFF"/>
                </a:solidFill>
                <a:latin typeface="Roboto"/>
                <a:ea typeface="Roboto"/>
                <a:cs typeface="Roboto"/>
                <a:sym typeface="Roboto"/>
              </a:rPr>
              <a:t>CNN</a:t>
            </a:r>
            <a:endParaRPr sz="1867">
              <a:solidFill>
                <a:schemeClr val="dk1"/>
              </a:solidFill>
              <a:latin typeface="Roboto"/>
              <a:ea typeface="Roboto"/>
              <a:cs typeface="Roboto"/>
              <a:sym typeface="Roboto"/>
            </a:endParaRPr>
          </a:p>
        </p:txBody>
      </p:sp>
      <p:grpSp>
        <p:nvGrpSpPr>
          <p:cNvPr id="2192" name="Google Shape;2192;p214"/>
          <p:cNvGrpSpPr/>
          <p:nvPr/>
        </p:nvGrpSpPr>
        <p:grpSpPr>
          <a:xfrm>
            <a:off x="8920814" y="2879559"/>
            <a:ext cx="978747" cy="485140"/>
            <a:chOff x="6690610" y="2159668"/>
            <a:chExt cx="734060" cy="363855"/>
          </a:xfrm>
        </p:grpSpPr>
        <p:sp>
          <p:nvSpPr>
            <p:cNvPr id="2193" name="Google Shape;2193;p214"/>
            <p:cNvSpPr/>
            <p:nvPr/>
          </p:nvSpPr>
          <p:spPr>
            <a:xfrm>
              <a:off x="6690610" y="2159668"/>
              <a:ext cx="734060" cy="363855"/>
            </a:xfrm>
            <a:custGeom>
              <a:rect b="b" l="l" r="r" t="t"/>
              <a:pathLst>
                <a:path extrusionOk="0" h="363855" w="734059">
                  <a:moveTo>
                    <a:pt x="552149" y="363299"/>
                  </a:moveTo>
                  <a:lnTo>
                    <a:pt x="552149" y="272474"/>
                  </a:lnTo>
                  <a:lnTo>
                    <a:pt x="0" y="272474"/>
                  </a:lnTo>
                  <a:lnTo>
                    <a:pt x="0" y="90824"/>
                  </a:lnTo>
                  <a:lnTo>
                    <a:pt x="552149" y="90824"/>
                  </a:lnTo>
                  <a:lnTo>
                    <a:pt x="552149" y="0"/>
                  </a:lnTo>
                  <a:lnTo>
                    <a:pt x="733799" y="181649"/>
                  </a:lnTo>
                  <a:lnTo>
                    <a:pt x="552149" y="3632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94" name="Google Shape;2194;p214"/>
            <p:cNvSpPr/>
            <p:nvPr/>
          </p:nvSpPr>
          <p:spPr>
            <a:xfrm>
              <a:off x="6690610" y="2159668"/>
              <a:ext cx="734060" cy="363855"/>
            </a:xfrm>
            <a:custGeom>
              <a:rect b="b" l="l" r="r" t="t"/>
              <a:pathLst>
                <a:path extrusionOk="0" h="363855" w="734059">
                  <a:moveTo>
                    <a:pt x="0" y="90824"/>
                  </a:moveTo>
                  <a:lnTo>
                    <a:pt x="552149" y="90824"/>
                  </a:lnTo>
                  <a:lnTo>
                    <a:pt x="552149" y="0"/>
                  </a:lnTo>
                  <a:lnTo>
                    <a:pt x="733799" y="181649"/>
                  </a:lnTo>
                  <a:lnTo>
                    <a:pt x="552149" y="363299"/>
                  </a:lnTo>
                  <a:lnTo>
                    <a:pt x="552149" y="272474"/>
                  </a:lnTo>
                  <a:lnTo>
                    <a:pt x="0" y="272474"/>
                  </a:lnTo>
                  <a:lnTo>
                    <a:pt x="0" y="908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195" name="Google Shape;2195;p214"/>
          <p:cNvGrpSpPr/>
          <p:nvPr/>
        </p:nvGrpSpPr>
        <p:grpSpPr>
          <a:xfrm>
            <a:off x="10329600" y="2445614"/>
            <a:ext cx="1475247" cy="1518474"/>
            <a:chOff x="7747200" y="1834210"/>
            <a:chExt cx="1106435" cy="1138855"/>
          </a:xfrm>
        </p:grpSpPr>
        <p:sp>
          <p:nvSpPr>
            <p:cNvPr id="2196" name="Google Shape;2196;p214"/>
            <p:cNvSpPr/>
            <p:nvPr/>
          </p:nvSpPr>
          <p:spPr>
            <a:xfrm>
              <a:off x="7747200" y="2110735"/>
              <a:ext cx="829944" cy="862330"/>
            </a:xfrm>
            <a:custGeom>
              <a:rect b="b" l="l" r="r" t="t"/>
              <a:pathLst>
                <a:path extrusionOk="0" h="862330" w="829945">
                  <a:moveTo>
                    <a:pt x="829574" y="861974"/>
                  </a:moveTo>
                  <a:lnTo>
                    <a:pt x="0" y="861974"/>
                  </a:lnTo>
                  <a:lnTo>
                    <a:pt x="0" y="0"/>
                  </a:lnTo>
                  <a:lnTo>
                    <a:pt x="829574" y="0"/>
                  </a:lnTo>
                  <a:lnTo>
                    <a:pt x="829574" y="861974"/>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97" name="Google Shape;2197;p214"/>
            <p:cNvSpPr/>
            <p:nvPr/>
          </p:nvSpPr>
          <p:spPr>
            <a:xfrm>
              <a:off x="8576775" y="1834210"/>
              <a:ext cx="276860" cy="1138555"/>
            </a:xfrm>
            <a:custGeom>
              <a:rect b="b" l="l" r="r" t="t"/>
              <a:pathLst>
                <a:path extrusionOk="0" h="1138555" w="276859">
                  <a:moveTo>
                    <a:pt x="0" y="1138499"/>
                  </a:moveTo>
                  <a:lnTo>
                    <a:pt x="0" y="276524"/>
                  </a:lnTo>
                  <a:lnTo>
                    <a:pt x="276524" y="0"/>
                  </a:lnTo>
                  <a:lnTo>
                    <a:pt x="276524" y="861974"/>
                  </a:lnTo>
                  <a:lnTo>
                    <a:pt x="0" y="1138499"/>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98" name="Google Shape;2198;p214"/>
            <p:cNvSpPr/>
            <p:nvPr/>
          </p:nvSpPr>
          <p:spPr>
            <a:xfrm>
              <a:off x="7747200" y="1834210"/>
              <a:ext cx="1106170" cy="276860"/>
            </a:xfrm>
            <a:custGeom>
              <a:rect b="b" l="l" r="r" t="t"/>
              <a:pathLst>
                <a:path extrusionOk="0" h="276860" w="1106170">
                  <a:moveTo>
                    <a:pt x="829574" y="276524"/>
                  </a:moveTo>
                  <a:lnTo>
                    <a:pt x="0" y="276524"/>
                  </a:lnTo>
                  <a:lnTo>
                    <a:pt x="276524" y="0"/>
                  </a:lnTo>
                  <a:lnTo>
                    <a:pt x="1106099" y="0"/>
                  </a:lnTo>
                  <a:lnTo>
                    <a:pt x="829574" y="276524"/>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199" name="Google Shape;2199;p214"/>
            <p:cNvSpPr/>
            <p:nvPr/>
          </p:nvSpPr>
          <p:spPr>
            <a:xfrm>
              <a:off x="7747200" y="1834210"/>
              <a:ext cx="1106170" cy="1138555"/>
            </a:xfrm>
            <a:custGeom>
              <a:rect b="b" l="l" r="r" t="t"/>
              <a:pathLst>
                <a:path extrusionOk="0" h="1138555" w="1106170">
                  <a:moveTo>
                    <a:pt x="0" y="276524"/>
                  </a:moveTo>
                  <a:lnTo>
                    <a:pt x="276524" y="0"/>
                  </a:lnTo>
                  <a:lnTo>
                    <a:pt x="1106099" y="0"/>
                  </a:lnTo>
                  <a:lnTo>
                    <a:pt x="1106099" y="861974"/>
                  </a:lnTo>
                  <a:lnTo>
                    <a:pt x="829574" y="1138499"/>
                  </a:lnTo>
                  <a:lnTo>
                    <a:pt x="0" y="1138499"/>
                  </a:lnTo>
                  <a:lnTo>
                    <a:pt x="0" y="276524"/>
                  </a:lnTo>
                  <a:close/>
                </a:path>
                <a:path extrusionOk="0" h="1138555" w="1106170">
                  <a:moveTo>
                    <a:pt x="0" y="276524"/>
                  </a:moveTo>
                  <a:lnTo>
                    <a:pt x="829574" y="276524"/>
                  </a:lnTo>
                  <a:lnTo>
                    <a:pt x="1106099" y="0"/>
                  </a:lnTo>
                </a:path>
                <a:path extrusionOk="0" h="1138555" w="1106170">
                  <a:moveTo>
                    <a:pt x="829574" y="276524"/>
                  </a:moveTo>
                  <a:lnTo>
                    <a:pt x="829574" y="1138499"/>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200" name="Google Shape;2200;p214"/>
          <p:cNvSpPr txBox="1"/>
          <p:nvPr/>
        </p:nvSpPr>
        <p:spPr>
          <a:xfrm>
            <a:off x="10329600" y="3222849"/>
            <a:ext cx="1098125" cy="304421"/>
          </a:xfrm>
          <a:prstGeom prst="rect">
            <a:avLst/>
          </a:prstGeom>
          <a:noFill/>
          <a:ln>
            <a:noFill/>
          </a:ln>
        </p:spPr>
        <p:txBody>
          <a:bodyPr anchorCtr="0" anchor="t" bIns="0" lIns="0" spcFirstLastPara="1" rIns="0" wrap="square" tIns="16925">
            <a:spAutoFit/>
          </a:bodyPr>
          <a:lstStyle/>
          <a:p>
            <a:pPr indent="0" lvl="0" marL="263307" marR="0" rtl="0" algn="l">
              <a:spcBef>
                <a:spcPts val="0"/>
              </a:spcBef>
              <a:spcAft>
                <a:spcPts val="0"/>
              </a:spcAft>
              <a:buNone/>
            </a:pPr>
            <a:r>
              <a:rPr lang="en-US" sz="1867">
                <a:solidFill>
                  <a:srgbClr val="FFFFFF"/>
                </a:solidFill>
                <a:latin typeface="Roboto"/>
                <a:ea typeface="Roboto"/>
                <a:cs typeface="Roboto"/>
                <a:sym typeface="Roboto"/>
              </a:rPr>
              <a:t>Mask</a:t>
            </a:r>
            <a:endParaRPr sz="1867">
              <a:solidFill>
                <a:schemeClr val="dk1"/>
              </a:solidFill>
              <a:latin typeface="Roboto"/>
              <a:ea typeface="Roboto"/>
              <a:cs typeface="Roboto"/>
              <a:sym typeface="Roboto"/>
            </a:endParaRPr>
          </a:p>
        </p:txBody>
      </p:sp>
      <p:pic>
        <p:nvPicPr>
          <p:cNvPr id="2201" name="Google Shape;2201;p214"/>
          <p:cNvPicPr preferRelativeResize="0"/>
          <p:nvPr/>
        </p:nvPicPr>
        <p:blipFill rotWithShape="1">
          <a:blip r:embed="rId4">
            <a:alphaModFix/>
          </a:blip>
          <a:srcRect b="0" l="0" r="0" t="0"/>
          <a:stretch/>
        </p:blipFill>
        <p:spPr>
          <a:xfrm>
            <a:off x="6955603" y="4374652"/>
            <a:ext cx="3386759" cy="203397"/>
          </a:xfrm>
          <a:prstGeom prst="rect">
            <a:avLst/>
          </a:prstGeom>
          <a:noFill/>
          <a:ln>
            <a:noFill/>
          </a:ln>
        </p:spPr>
      </p:pic>
      <p:sp>
        <p:nvSpPr>
          <p:cNvPr id="2202" name="Google Shape;2202;p214"/>
          <p:cNvSpPr txBox="1"/>
          <p:nvPr/>
        </p:nvSpPr>
        <p:spPr>
          <a:xfrm>
            <a:off x="2231341" y="5124548"/>
            <a:ext cx="1144692"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Encoder</a:t>
            </a:r>
            <a:endParaRPr sz="2400">
              <a:solidFill>
                <a:schemeClr val="dk1"/>
              </a:solidFill>
              <a:latin typeface="Roboto"/>
              <a:ea typeface="Roboto"/>
              <a:cs typeface="Roboto"/>
              <a:sym typeface="Roboto"/>
            </a:endParaRPr>
          </a:p>
        </p:txBody>
      </p:sp>
      <p:sp>
        <p:nvSpPr>
          <p:cNvPr id="2203" name="Google Shape;2203;p214"/>
          <p:cNvSpPr txBox="1"/>
          <p:nvPr/>
        </p:nvSpPr>
        <p:spPr>
          <a:xfrm>
            <a:off x="8827436" y="5124548"/>
            <a:ext cx="1165013"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Decoder</a:t>
            </a:r>
            <a:endParaRPr sz="2400">
              <a:solidFill>
                <a:schemeClr val="dk1"/>
              </a:solidFill>
              <a:latin typeface="Roboto"/>
              <a:ea typeface="Roboto"/>
              <a:cs typeface="Roboto"/>
              <a:sym typeface="Roboto"/>
            </a:endParaRPr>
          </a:p>
        </p:txBody>
      </p:sp>
      <p:pic>
        <p:nvPicPr>
          <p:cNvPr id="2204" name="Google Shape;2204;p214"/>
          <p:cNvPicPr preferRelativeResize="0"/>
          <p:nvPr/>
        </p:nvPicPr>
        <p:blipFill rotWithShape="1">
          <a:blip r:embed="rId5">
            <a:alphaModFix/>
          </a:blip>
          <a:srcRect b="0" l="0" r="0" t="0"/>
          <a:stretch/>
        </p:blipFill>
        <p:spPr>
          <a:xfrm>
            <a:off x="5701676" y="2358003"/>
            <a:ext cx="798985" cy="151804"/>
          </a:xfrm>
          <a:prstGeom prst="rect">
            <a:avLst/>
          </a:prstGeom>
          <a:noFill/>
          <a:ln>
            <a:noFill/>
          </a:ln>
        </p:spPr>
      </p:pic>
      <p:sp>
        <p:nvSpPr>
          <p:cNvPr id="2205" name="Google Shape;2205;p21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48163" rtl="0" algn="l">
              <a:lnSpc>
                <a:spcPct val="100000"/>
              </a:lnSpc>
              <a:spcBef>
                <a:spcPts val="0"/>
              </a:spcBef>
              <a:spcAft>
                <a:spcPts val="0"/>
              </a:spcAft>
              <a:buClr>
                <a:schemeClr val="dk1"/>
              </a:buClr>
              <a:buSzPts val="4400"/>
              <a:buFont typeface="Calibri"/>
              <a:buNone/>
            </a:pPr>
            <a:r>
              <a:rPr lang="en-US"/>
              <a:t>Encoder Decoder Architecture for Image Segmentation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21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945703" rtl="0" algn="l">
              <a:lnSpc>
                <a:spcPct val="100000"/>
              </a:lnSpc>
              <a:spcBef>
                <a:spcPts val="0"/>
              </a:spcBef>
              <a:spcAft>
                <a:spcPts val="0"/>
              </a:spcAft>
              <a:buClr>
                <a:schemeClr val="dk1"/>
              </a:buClr>
              <a:buSzPts val="4400"/>
              <a:buFont typeface="Calibri"/>
              <a:buNone/>
            </a:pPr>
            <a:r>
              <a:rPr lang="en-US"/>
              <a:t>Fully Convolutional Network (FCN) Architecture</a:t>
            </a:r>
            <a:endParaRPr/>
          </a:p>
        </p:txBody>
      </p:sp>
      <p:pic>
        <p:nvPicPr>
          <p:cNvPr id="2211" name="Google Shape;2211;p215"/>
          <p:cNvPicPr preferRelativeResize="0"/>
          <p:nvPr/>
        </p:nvPicPr>
        <p:blipFill rotWithShape="1">
          <a:blip r:embed="rId3">
            <a:alphaModFix/>
          </a:blip>
          <a:srcRect b="0" l="0" r="0" t="0"/>
          <a:stretch/>
        </p:blipFill>
        <p:spPr>
          <a:xfrm>
            <a:off x="880166" y="1252516"/>
            <a:ext cx="8824665" cy="4352965"/>
          </a:xfrm>
          <a:prstGeom prst="rect">
            <a:avLst/>
          </a:prstGeom>
          <a:noFill/>
          <a:ln>
            <a:noFill/>
          </a:ln>
        </p:spPr>
      </p:pic>
      <p:sp>
        <p:nvSpPr>
          <p:cNvPr id="2212" name="Google Shape;2212;p215"/>
          <p:cNvSpPr txBox="1"/>
          <p:nvPr/>
        </p:nvSpPr>
        <p:spPr>
          <a:xfrm>
            <a:off x="8753034" y="2457884"/>
            <a:ext cx="3064087" cy="1707433"/>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1867">
                <a:solidFill>
                  <a:schemeClr val="dk1"/>
                </a:solidFill>
                <a:latin typeface="Roboto"/>
                <a:ea typeface="Roboto"/>
                <a:cs typeface="Roboto"/>
                <a:sym typeface="Roboto"/>
              </a:rPr>
              <a:t>Key Takeaways:</a:t>
            </a:r>
            <a:endParaRPr sz="1867">
              <a:solidFill>
                <a:schemeClr val="dk1"/>
              </a:solidFill>
              <a:latin typeface="Roboto"/>
              <a:ea typeface="Roboto"/>
              <a:cs typeface="Roboto"/>
              <a:sym typeface="Roboto"/>
            </a:endParaRPr>
          </a:p>
          <a:p>
            <a:pPr indent="0" lvl="0" marL="0" marR="0" rtl="0" algn="l">
              <a:spcBef>
                <a:spcPts val="20"/>
              </a:spcBef>
              <a:spcAft>
                <a:spcPts val="0"/>
              </a:spcAft>
              <a:buNone/>
            </a:pPr>
            <a:r>
              <a:t/>
            </a:r>
            <a:endParaRPr sz="1867">
              <a:solidFill>
                <a:schemeClr val="dk1"/>
              </a:solidFill>
              <a:latin typeface="Roboto"/>
              <a:ea typeface="Roboto"/>
              <a:cs typeface="Roboto"/>
              <a:sym typeface="Roboto"/>
            </a:endParaRPr>
          </a:p>
          <a:p>
            <a:pPr indent="-447875" lvl="0" marL="625671" marR="6773" rtl="0" algn="l">
              <a:lnSpc>
                <a:spcPct val="117836"/>
              </a:lnSpc>
              <a:spcBef>
                <a:spcPts val="7"/>
              </a:spcBef>
              <a:spcAft>
                <a:spcPts val="0"/>
              </a:spcAft>
              <a:buClr>
                <a:schemeClr val="dk1"/>
              </a:buClr>
              <a:buSzPts val="1867"/>
              <a:buFont typeface="Arial"/>
              <a:buChar char="●"/>
            </a:pPr>
            <a:r>
              <a:rPr lang="en-US" sz="1867">
                <a:solidFill>
                  <a:schemeClr val="dk1"/>
                </a:solidFill>
                <a:latin typeface="Roboto"/>
                <a:ea typeface="Roboto"/>
                <a:cs typeface="Roboto"/>
                <a:sym typeface="Roboto"/>
              </a:rPr>
              <a:t>Upsampling using Interpolation or Transpose Convolution</a:t>
            </a:r>
            <a:endParaRPr sz="1867">
              <a:solidFill>
                <a:schemeClr val="dk1"/>
              </a:solidFill>
              <a:latin typeface="Roboto"/>
              <a:ea typeface="Roboto"/>
              <a:cs typeface="Roboto"/>
              <a:sym typeface="Roboto"/>
            </a:endParaRPr>
          </a:p>
          <a:p>
            <a:pPr indent="-447875" lvl="0" marL="625671" marR="0" rtl="0" algn="l">
              <a:lnSpc>
                <a:spcPct val="114247"/>
              </a:lnSpc>
              <a:spcBef>
                <a:spcPts val="0"/>
              </a:spcBef>
              <a:spcAft>
                <a:spcPts val="0"/>
              </a:spcAft>
              <a:buClr>
                <a:schemeClr val="dk1"/>
              </a:buClr>
              <a:buSzPts val="1867"/>
              <a:buFont typeface="Arial"/>
              <a:buChar char="●"/>
            </a:pPr>
            <a:r>
              <a:rPr lang="en-US" sz="1867">
                <a:solidFill>
                  <a:schemeClr val="dk1"/>
                </a:solidFill>
                <a:latin typeface="Roboto"/>
                <a:ea typeface="Roboto"/>
                <a:cs typeface="Roboto"/>
                <a:sym typeface="Roboto"/>
              </a:rPr>
              <a:t>Transfer Learning</a:t>
            </a:r>
            <a:endParaRPr sz="1867">
              <a:solidFill>
                <a:schemeClr val="dk1"/>
              </a:solidFill>
              <a:latin typeface="Roboto"/>
              <a:ea typeface="Roboto"/>
              <a:cs typeface="Roboto"/>
              <a:sym typeface="Roboto"/>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p21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147205" rtl="0" algn="l">
              <a:lnSpc>
                <a:spcPct val="100000"/>
              </a:lnSpc>
              <a:spcBef>
                <a:spcPts val="0"/>
              </a:spcBef>
              <a:spcAft>
                <a:spcPts val="0"/>
              </a:spcAft>
              <a:buClr>
                <a:schemeClr val="dk1"/>
              </a:buClr>
              <a:buSzPts val="4400"/>
              <a:buFont typeface="Calibri"/>
              <a:buNone/>
            </a:pPr>
            <a:r>
              <a:rPr lang="en-US"/>
              <a:t>Segmentation Network (SegNet) Architecture</a:t>
            </a:r>
            <a:endParaRPr/>
          </a:p>
        </p:txBody>
      </p:sp>
      <p:pic>
        <p:nvPicPr>
          <p:cNvPr id="2218" name="Google Shape;2218;p216"/>
          <p:cNvPicPr preferRelativeResize="0"/>
          <p:nvPr/>
        </p:nvPicPr>
        <p:blipFill rotWithShape="1">
          <a:blip r:embed="rId3">
            <a:alphaModFix/>
          </a:blip>
          <a:srcRect b="0" l="0" r="0" t="0"/>
          <a:stretch/>
        </p:blipFill>
        <p:spPr>
          <a:xfrm>
            <a:off x="880165" y="1252517"/>
            <a:ext cx="8824667" cy="4352967"/>
          </a:xfrm>
          <a:prstGeom prst="rect">
            <a:avLst/>
          </a:prstGeom>
          <a:noFill/>
          <a:ln>
            <a:noFill/>
          </a:ln>
        </p:spPr>
      </p:pic>
      <p:sp>
        <p:nvSpPr>
          <p:cNvPr id="2219" name="Google Shape;2219;p216"/>
          <p:cNvSpPr txBox="1"/>
          <p:nvPr/>
        </p:nvSpPr>
        <p:spPr>
          <a:xfrm>
            <a:off x="8753033" y="2457885"/>
            <a:ext cx="3042920" cy="198956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1867">
                <a:solidFill>
                  <a:schemeClr val="dk1"/>
                </a:solidFill>
                <a:latin typeface="Roboto"/>
                <a:ea typeface="Roboto"/>
                <a:cs typeface="Roboto"/>
                <a:sym typeface="Roboto"/>
              </a:rPr>
              <a:t>Key Takeaways:</a:t>
            </a:r>
            <a:endParaRPr sz="1867">
              <a:solidFill>
                <a:schemeClr val="dk1"/>
              </a:solidFill>
              <a:latin typeface="Roboto"/>
              <a:ea typeface="Roboto"/>
              <a:cs typeface="Roboto"/>
              <a:sym typeface="Roboto"/>
            </a:endParaRPr>
          </a:p>
          <a:p>
            <a:pPr indent="0" lvl="0" marL="0" marR="0" rtl="0" algn="l">
              <a:spcBef>
                <a:spcPts val="20"/>
              </a:spcBef>
              <a:spcAft>
                <a:spcPts val="0"/>
              </a:spcAft>
              <a:buNone/>
            </a:pPr>
            <a:r>
              <a:t/>
            </a:r>
            <a:endParaRPr sz="1867">
              <a:solidFill>
                <a:schemeClr val="dk1"/>
              </a:solidFill>
              <a:latin typeface="Roboto"/>
              <a:ea typeface="Roboto"/>
              <a:cs typeface="Roboto"/>
              <a:sym typeface="Roboto"/>
            </a:endParaRPr>
          </a:p>
          <a:p>
            <a:pPr indent="-447875" lvl="0" marL="625671" marR="605352" rtl="0" algn="l">
              <a:lnSpc>
                <a:spcPct val="117836"/>
              </a:lnSpc>
              <a:spcBef>
                <a:spcPts val="7"/>
              </a:spcBef>
              <a:spcAft>
                <a:spcPts val="0"/>
              </a:spcAft>
              <a:buClr>
                <a:schemeClr val="dk1"/>
              </a:buClr>
              <a:buSzPts val="1867"/>
              <a:buFont typeface="Arial"/>
              <a:buChar char="●"/>
            </a:pPr>
            <a:r>
              <a:rPr lang="en-US" sz="1867">
                <a:solidFill>
                  <a:schemeClr val="dk1"/>
                </a:solidFill>
                <a:latin typeface="Roboto"/>
                <a:ea typeface="Roboto"/>
                <a:cs typeface="Roboto"/>
                <a:sym typeface="Roboto"/>
              </a:rPr>
              <a:t>Encoder Decoder Network</a:t>
            </a:r>
            <a:endParaRPr sz="1867">
              <a:solidFill>
                <a:schemeClr val="dk1"/>
              </a:solidFill>
              <a:latin typeface="Roboto"/>
              <a:ea typeface="Roboto"/>
              <a:cs typeface="Roboto"/>
              <a:sym typeface="Roboto"/>
            </a:endParaRPr>
          </a:p>
          <a:p>
            <a:pPr indent="-447875" lvl="0" marL="625671" marR="6773" rtl="0" algn="l">
              <a:lnSpc>
                <a:spcPct val="117836"/>
              </a:lnSpc>
              <a:spcBef>
                <a:spcPts val="0"/>
              </a:spcBef>
              <a:spcAft>
                <a:spcPts val="0"/>
              </a:spcAft>
              <a:buClr>
                <a:schemeClr val="dk1"/>
              </a:buClr>
              <a:buSzPts val="1867"/>
              <a:buFont typeface="Arial"/>
              <a:buChar char="●"/>
            </a:pPr>
            <a:r>
              <a:rPr lang="en-US" sz="1867">
                <a:solidFill>
                  <a:schemeClr val="dk1"/>
                </a:solidFill>
                <a:latin typeface="Roboto"/>
                <a:ea typeface="Roboto"/>
                <a:cs typeface="Roboto"/>
                <a:sym typeface="Roboto"/>
              </a:rPr>
              <a:t>Upsampling using Max Unpooling</a:t>
            </a:r>
            <a:endParaRPr sz="1867">
              <a:solidFill>
                <a:schemeClr val="dk1"/>
              </a:solidFill>
              <a:latin typeface="Roboto"/>
              <a:ea typeface="Roboto"/>
              <a:cs typeface="Roboto"/>
              <a:sym typeface="Roboto"/>
            </a:endParaRPr>
          </a:p>
          <a:p>
            <a:pPr indent="-447875" lvl="0" marL="625671" marR="0" rtl="0" algn="l">
              <a:lnSpc>
                <a:spcPct val="114247"/>
              </a:lnSpc>
              <a:spcBef>
                <a:spcPts val="0"/>
              </a:spcBef>
              <a:spcAft>
                <a:spcPts val="0"/>
              </a:spcAft>
              <a:buClr>
                <a:schemeClr val="dk1"/>
              </a:buClr>
              <a:buSzPts val="1867"/>
              <a:buFont typeface="Arial"/>
              <a:buChar char="●"/>
            </a:pPr>
            <a:r>
              <a:rPr lang="en-US" sz="1867">
                <a:solidFill>
                  <a:schemeClr val="dk1"/>
                </a:solidFill>
                <a:latin typeface="Roboto"/>
                <a:ea typeface="Roboto"/>
                <a:cs typeface="Roboto"/>
                <a:sym typeface="Roboto"/>
              </a:rPr>
              <a:t>Transfer Learning</a:t>
            </a:r>
            <a:endParaRPr sz="1867">
              <a:solidFill>
                <a:schemeClr val="dk1"/>
              </a:solidFill>
              <a:latin typeface="Roboto"/>
              <a:ea typeface="Roboto"/>
              <a:cs typeface="Roboto"/>
              <a:sym typeface="Roboto"/>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sp>
        <p:nvSpPr>
          <p:cNvPr id="2224" name="Google Shape;2224;p21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45623" rtl="0" algn="l">
              <a:lnSpc>
                <a:spcPct val="100000"/>
              </a:lnSpc>
              <a:spcBef>
                <a:spcPts val="0"/>
              </a:spcBef>
              <a:spcAft>
                <a:spcPts val="0"/>
              </a:spcAft>
              <a:buClr>
                <a:schemeClr val="dk1"/>
              </a:buClr>
              <a:buSzPts val="4400"/>
              <a:buFont typeface="Calibri"/>
              <a:buNone/>
            </a:pPr>
            <a:r>
              <a:rPr lang="en-US"/>
              <a:t>Steps for Image Segmentation using End-to-End model</a:t>
            </a:r>
            <a:endParaRPr/>
          </a:p>
        </p:txBody>
      </p:sp>
      <p:sp>
        <p:nvSpPr>
          <p:cNvPr id="2225" name="Google Shape;2225;p217"/>
          <p:cNvSpPr txBox="1"/>
          <p:nvPr/>
        </p:nvSpPr>
        <p:spPr>
          <a:xfrm>
            <a:off x="878267" y="1396735"/>
            <a:ext cx="8861212" cy="4969736"/>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Define custom dataset and dataloader</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End to End Deep Learning model</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Define model architecture</a:t>
            </a:r>
            <a:endParaRPr b="0" i="0" sz="2400" u="none" cap="none" strike="noStrike">
              <a:solidFill>
                <a:schemeClr val="dk1"/>
              </a:solidFill>
              <a:latin typeface="Roboto"/>
              <a:ea typeface="Roboto"/>
              <a:cs typeface="Roboto"/>
              <a:sym typeface="Roboto"/>
            </a:endParaRPr>
          </a:p>
          <a:p>
            <a:pPr indent="-491900" lvl="1" marL="111757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Train the model</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Calculate IoU score</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218"/>
          <p:cNvSpPr txBox="1"/>
          <p:nvPr>
            <p:ph type="title"/>
          </p:nvPr>
        </p:nvSpPr>
        <p:spPr>
          <a:xfrm>
            <a:off x="5016671" y="2459947"/>
            <a:ext cx="22065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Thank you</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219"/>
          <p:cNvSpPr txBox="1"/>
          <p:nvPr>
            <p:ph type="title"/>
          </p:nvPr>
        </p:nvSpPr>
        <p:spPr>
          <a:xfrm>
            <a:off x="2292466" y="2121387"/>
            <a:ext cx="7600500" cy="1728300"/>
          </a:xfrm>
          <a:prstGeom prst="rect">
            <a:avLst/>
          </a:prstGeom>
          <a:noFill/>
          <a:ln>
            <a:noFill/>
          </a:ln>
        </p:spPr>
        <p:txBody>
          <a:bodyPr anchorCtr="0" anchor="ctr" bIns="0" lIns="0" spcFirstLastPara="1" rIns="0" wrap="square" tIns="16925">
            <a:spAutoFit/>
          </a:bodyPr>
          <a:lstStyle/>
          <a:p>
            <a:pPr indent="0" lvl="0" marL="1693" rtl="0" algn="ctr">
              <a:lnSpc>
                <a:spcPct val="100000"/>
              </a:lnSpc>
              <a:spcBef>
                <a:spcPts val="0"/>
              </a:spcBef>
              <a:spcAft>
                <a:spcPts val="0"/>
              </a:spcAft>
              <a:buClr>
                <a:schemeClr val="dk1"/>
              </a:buClr>
              <a:buSzPts val="4400"/>
              <a:buFont typeface="Calibri"/>
              <a:buNone/>
            </a:pPr>
            <a:r>
              <a:rPr lang="en-US"/>
              <a:t>Code Walkthrough of</a:t>
            </a:r>
            <a:endParaRPr/>
          </a:p>
          <a:p>
            <a:pPr indent="0" lvl="0" marL="0" rtl="0" algn="ctr">
              <a:lnSpc>
                <a:spcPct val="100000"/>
              </a:lnSpc>
              <a:spcBef>
                <a:spcPts val="20"/>
              </a:spcBef>
              <a:spcAft>
                <a:spcPts val="0"/>
              </a:spcAft>
              <a:buClr>
                <a:schemeClr val="dk1"/>
              </a:buClr>
              <a:buSzPts val="4400"/>
              <a:buFont typeface="Calibri"/>
              <a:buNone/>
            </a:pPr>
            <a:r>
              <a:rPr lang="en-US"/>
              <a:t>End-to-End Deep Learning Approach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2"/>
          <p:cNvSpPr txBox="1"/>
          <p:nvPr>
            <p:ph type="title"/>
          </p:nvPr>
        </p:nvSpPr>
        <p:spPr>
          <a:xfrm>
            <a:off x="2933858" y="66174"/>
            <a:ext cx="6316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is Image Segmentation?</a:t>
            </a:r>
            <a:endParaRPr/>
          </a:p>
        </p:txBody>
      </p:sp>
      <p:grpSp>
        <p:nvGrpSpPr>
          <p:cNvPr id="237" name="Google Shape;237;p22"/>
          <p:cNvGrpSpPr/>
          <p:nvPr/>
        </p:nvGrpSpPr>
        <p:grpSpPr>
          <a:xfrm>
            <a:off x="432100" y="1787769"/>
            <a:ext cx="10356132" cy="3282466"/>
            <a:chOff x="324075" y="1340826"/>
            <a:chExt cx="7767099" cy="2461849"/>
          </a:xfrm>
        </p:grpSpPr>
        <p:pic>
          <p:nvPicPr>
            <p:cNvPr id="238" name="Google Shape;238;p22"/>
            <p:cNvPicPr preferRelativeResize="0"/>
            <p:nvPr/>
          </p:nvPicPr>
          <p:blipFill rotWithShape="1">
            <a:blip r:embed="rId3">
              <a:alphaModFix/>
            </a:blip>
            <a:srcRect b="0" l="0" r="0" t="0"/>
            <a:stretch/>
          </p:blipFill>
          <p:spPr>
            <a:xfrm>
              <a:off x="324075" y="1365510"/>
              <a:ext cx="4002962" cy="2412485"/>
            </a:xfrm>
            <a:prstGeom prst="rect">
              <a:avLst/>
            </a:prstGeom>
            <a:noFill/>
            <a:ln>
              <a:noFill/>
            </a:ln>
          </p:spPr>
        </p:pic>
        <p:pic>
          <p:nvPicPr>
            <p:cNvPr id="239" name="Google Shape;239;p22"/>
            <p:cNvPicPr preferRelativeResize="0"/>
            <p:nvPr/>
          </p:nvPicPr>
          <p:blipFill rotWithShape="1">
            <a:blip r:embed="rId4">
              <a:alphaModFix/>
            </a:blip>
            <a:srcRect b="0" l="0" r="0" t="0"/>
            <a:stretch/>
          </p:blipFill>
          <p:spPr>
            <a:xfrm>
              <a:off x="4006284" y="1340826"/>
              <a:ext cx="4084890" cy="2461849"/>
            </a:xfrm>
            <a:prstGeom prst="rect">
              <a:avLst/>
            </a:prstGeom>
            <a:noFill/>
            <a:ln>
              <a:noFill/>
            </a:ln>
          </p:spPr>
        </p:pic>
        <p:sp>
          <p:nvSpPr>
            <p:cNvPr id="240" name="Google Shape;240;p22"/>
            <p:cNvSpPr/>
            <p:nvPr/>
          </p:nvSpPr>
          <p:spPr>
            <a:xfrm>
              <a:off x="3738649" y="23948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1" name="Google Shape;241;p22"/>
            <p:cNvSpPr/>
            <p:nvPr/>
          </p:nvSpPr>
          <p:spPr>
            <a:xfrm>
              <a:off x="3738649" y="23948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42" name="Google Shape;242;p22"/>
          <p:cNvSpPr txBox="1"/>
          <p:nvPr/>
        </p:nvSpPr>
        <p:spPr>
          <a:xfrm>
            <a:off x="573367" y="5414375"/>
            <a:ext cx="10766212"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Image Segmentation is the task of partitioning an image into multiple segments</a:t>
            </a:r>
            <a:endParaRPr sz="2400">
              <a:solidFill>
                <a:schemeClr val="dk1"/>
              </a:solidFill>
              <a:latin typeface="Roboto"/>
              <a:ea typeface="Roboto"/>
              <a:cs typeface="Roboto"/>
              <a:sym typeface="Roboto"/>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220"/>
          <p:cNvSpPr txBox="1"/>
          <p:nvPr>
            <p:ph type="title"/>
          </p:nvPr>
        </p:nvSpPr>
        <p:spPr>
          <a:xfrm>
            <a:off x="130658" y="2459941"/>
            <a:ext cx="11914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Understanding DL Architectures for Image Segmentation</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221"/>
          <p:cNvSpPr txBox="1"/>
          <p:nvPr>
            <p:ph type="title"/>
          </p:nvPr>
        </p:nvSpPr>
        <p:spPr>
          <a:xfrm>
            <a:off x="1831906" y="66174"/>
            <a:ext cx="85149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2246" name="Google Shape;2246;p221"/>
          <p:cNvSpPr txBox="1"/>
          <p:nvPr/>
        </p:nvSpPr>
        <p:spPr>
          <a:xfrm>
            <a:off x="1129266" y="1337375"/>
            <a:ext cx="9740053" cy="498769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Introduction is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14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14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a:p>
            <a:pPr indent="-489361" lvl="0" marL="505447"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Understanding Deep Learning Architectures for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Project on Lane Segmentation for Self Driving Cars</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What’s Next?</a:t>
            </a:r>
            <a:endParaRPr sz="2400">
              <a:solidFill>
                <a:schemeClr val="dk1"/>
              </a:solidFill>
              <a:latin typeface="Roboto"/>
              <a:ea typeface="Roboto"/>
              <a:cs typeface="Roboto"/>
              <a:sym typeface="Roboto"/>
            </a:endParaRPr>
          </a:p>
        </p:txBody>
      </p:sp>
      <p:sp>
        <p:nvSpPr>
          <p:cNvPr id="2247" name="Google Shape;2247;p221"/>
          <p:cNvSpPr/>
          <p:nvPr/>
        </p:nvSpPr>
        <p:spPr>
          <a:xfrm>
            <a:off x="846201" y="1252201"/>
            <a:ext cx="8631767" cy="3167380"/>
          </a:xfrm>
          <a:custGeom>
            <a:rect b="b" l="l" r="r" t="t"/>
            <a:pathLst>
              <a:path extrusionOk="0" h="2375535" w="6473825">
                <a:moveTo>
                  <a:pt x="6473699" y="2375399"/>
                </a:moveTo>
                <a:lnTo>
                  <a:pt x="0" y="2375399"/>
                </a:lnTo>
                <a:lnTo>
                  <a:pt x="0" y="0"/>
                </a:lnTo>
                <a:lnTo>
                  <a:pt x="6473699" y="0"/>
                </a:lnTo>
                <a:lnTo>
                  <a:pt x="6473699" y="23753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248" name="Google Shape;2248;p221"/>
          <p:cNvSpPr/>
          <p:nvPr/>
        </p:nvSpPr>
        <p:spPr>
          <a:xfrm>
            <a:off x="781199" y="4888434"/>
            <a:ext cx="8435340" cy="1439333"/>
          </a:xfrm>
          <a:custGeom>
            <a:rect b="b" l="l" r="r" t="t"/>
            <a:pathLst>
              <a:path extrusionOk="0" h="1079500" w="6326505">
                <a:moveTo>
                  <a:pt x="6326399" y="1079099"/>
                </a:moveTo>
                <a:lnTo>
                  <a:pt x="0" y="1079099"/>
                </a:lnTo>
                <a:lnTo>
                  <a:pt x="0" y="0"/>
                </a:lnTo>
                <a:lnTo>
                  <a:pt x="6326399" y="0"/>
                </a:lnTo>
                <a:lnTo>
                  <a:pt x="6326399" y="10790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2" name="Shape 2252"/>
        <p:cNvGrpSpPr/>
        <p:nvPr/>
      </p:nvGrpSpPr>
      <p:grpSpPr>
        <a:xfrm>
          <a:off x="0" y="0"/>
          <a:ext cx="0" cy="0"/>
          <a:chOff x="0" y="0"/>
          <a:chExt cx="0" cy="0"/>
        </a:xfrm>
      </p:grpSpPr>
      <p:sp>
        <p:nvSpPr>
          <p:cNvPr id="2253" name="Google Shape;2253;p222"/>
          <p:cNvSpPr txBox="1"/>
          <p:nvPr>
            <p:ph type="title"/>
          </p:nvPr>
        </p:nvSpPr>
        <p:spPr>
          <a:xfrm>
            <a:off x="1529711" y="66174"/>
            <a:ext cx="91221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Approach to solve Blood Cell Segmentation</a:t>
            </a:r>
            <a:endParaRPr/>
          </a:p>
        </p:txBody>
      </p:sp>
      <p:pic>
        <p:nvPicPr>
          <p:cNvPr id="2254" name="Google Shape;2254;p222"/>
          <p:cNvPicPr preferRelativeResize="0"/>
          <p:nvPr/>
        </p:nvPicPr>
        <p:blipFill rotWithShape="1">
          <a:blip r:embed="rId3">
            <a:alphaModFix/>
          </a:blip>
          <a:srcRect b="0" l="0" r="0" t="0"/>
          <a:stretch/>
        </p:blipFill>
        <p:spPr>
          <a:xfrm>
            <a:off x="7512088" y="2541737"/>
            <a:ext cx="4002611" cy="2944652"/>
          </a:xfrm>
          <a:prstGeom prst="rect">
            <a:avLst/>
          </a:prstGeom>
          <a:noFill/>
          <a:ln>
            <a:noFill/>
          </a:ln>
        </p:spPr>
      </p:pic>
      <p:pic>
        <p:nvPicPr>
          <p:cNvPr id="2255" name="Google Shape;2255;p222"/>
          <p:cNvPicPr preferRelativeResize="0"/>
          <p:nvPr/>
        </p:nvPicPr>
        <p:blipFill rotWithShape="1">
          <a:blip r:embed="rId4">
            <a:alphaModFix/>
          </a:blip>
          <a:srcRect b="0" l="0" r="0" t="0"/>
          <a:stretch/>
        </p:blipFill>
        <p:spPr>
          <a:xfrm>
            <a:off x="919566" y="2541732"/>
            <a:ext cx="4088004" cy="2944667"/>
          </a:xfrm>
          <a:prstGeom prst="rect">
            <a:avLst/>
          </a:prstGeom>
          <a:noFill/>
          <a:ln>
            <a:noFill/>
          </a:ln>
        </p:spPr>
      </p:pic>
      <p:grpSp>
        <p:nvGrpSpPr>
          <p:cNvPr id="2256" name="Google Shape;2256;p222"/>
          <p:cNvGrpSpPr/>
          <p:nvPr/>
        </p:nvGrpSpPr>
        <p:grpSpPr>
          <a:xfrm>
            <a:off x="5615834" y="3778265"/>
            <a:ext cx="1288625" cy="471593"/>
            <a:chOff x="4211875" y="2833699"/>
            <a:chExt cx="966469" cy="353695"/>
          </a:xfrm>
        </p:grpSpPr>
        <p:sp>
          <p:nvSpPr>
            <p:cNvPr id="2257" name="Google Shape;2257;p222"/>
            <p:cNvSpPr/>
            <p:nvPr/>
          </p:nvSpPr>
          <p:spPr>
            <a:xfrm>
              <a:off x="4211875" y="28336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258" name="Google Shape;2258;p222"/>
            <p:cNvSpPr/>
            <p:nvPr/>
          </p:nvSpPr>
          <p:spPr>
            <a:xfrm>
              <a:off x="4211875" y="28336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259" name="Google Shape;2259;p222"/>
          <p:cNvSpPr txBox="1"/>
          <p:nvPr/>
        </p:nvSpPr>
        <p:spPr>
          <a:xfrm>
            <a:off x="5486919" y="3237485"/>
            <a:ext cx="1545167" cy="595035"/>
          </a:xfrm>
          <a:prstGeom prst="rect">
            <a:avLst/>
          </a:prstGeom>
          <a:noFill/>
          <a:ln>
            <a:noFill/>
          </a:ln>
        </p:spPr>
        <p:txBody>
          <a:bodyPr anchorCtr="0" anchor="t" bIns="0" lIns="0" spcFirstLastPara="1" rIns="0" wrap="square" tIns="30475">
            <a:spAutoFit/>
          </a:bodyPr>
          <a:lstStyle/>
          <a:p>
            <a:pPr indent="233673" lvl="0" marL="16933" marR="6773" rtl="0" algn="l">
              <a:lnSpc>
                <a:spcPct val="117836"/>
              </a:lnSpc>
              <a:spcBef>
                <a:spcPts val="0"/>
              </a:spcBef>
              <a:spcAft>
                <a:spcPts val="0"/>
              </a:spcAft>
              <a:buNone/>
            </a:pPr>
            <a:r>
              <a:rPr lang="en-US" sz="1867">
                <a:solidFill>
                  <a:schemeClr val="dk1"/>
                </a:solidFill>
                <a:latin typeface="Roboto"/>
                <a:ea typeface="Roboto"/>
                <a:cs typeface="Roboto"/>
                <a:sym typeface="Roboto"/>
              </a:rPr>
              <a:t>Advanced  Deep Learning</a:t>
            </a:r>
            <a:endParaRPr sz="1867">
              <a:solidFill>
                <a:schemeClr val="dk1"/>
              </a:solidFill>
              <a:latin typeface="Roboto"/>
              <a:ea typeface="Roboto"/>
              <a:cs typeface="Roboto"/>
              <a:sym typeface="Roboto"/>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3" name="Shape 2263"/>
        <p:cNvGrpSpPr/>
        <p:nvPr/>
      </p:nvGrpSpPr>
      <p:grpSpPr>
        <a:xfrm>
          <a:off x="0" y="0"/>
          <a:ext cx="0" cy="0"/>
          <a:chOff x="0" y="0"/>
          <a:chExt cx="0" cy="0"/>
        </a:xfrm>
      </p:grpSpPr>
      <p:sp>
        <p:nvSpPr>
          <p:cNvPr id="2264" name="Google Shape;2264;p223"/>
          <p:cNvSpPr txBox="1"/>
          <p:nvPr/>
        </p:nvSpPr>
        <p:spPr>
          <a:xfrm>
            <a:off x="969665" y="2449842"/>
            <a:ext cx="2677160" cy="2602421"/>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U-Net Family</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489361" lvl="0" marL="505447"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DeepLab Family</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489361" lvl="0" marL="505447"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R-CNN Family</a:t>
            </a:r>
            <a:endParaRPr sz="2400">
              <a:solidFill>
                <a:schemeClr val="dk1"/>
              </a:solidFill>
              <a:latin typeface="Roboto"/>
              <a:ea typeface="Roboto"/>
              <a:cs typeface="Roboto"/>
              <a:sym typeface="Roboto"/>
            </a:endParaRPr>
          </a:p>
        </p:txBody>
      </p:sp>
      <p:sp>
        <p:nvSpPr>
          <p:cNvPr id="2265" name="Google Shape;2265;p223"/>
          <p:cNvSpPr txBox="1"/>
          <p:nvPr>
            <p:ph type="title"/>
          </p:nvPr>
        </p:nvSpPr>
        <p:spPr>
          <a:xfrm>
            <a:off x="130658" y="66174"/>
            <a:ext cx="11914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Understanding DL Architectures for Image Segmentation</a:t>
            </a:r>
            <a:endParaRPr/>
          </a:p>
        </p:txBody>
      </p:sp>
      <p:sp>
        <p:nvSpPr>
          <p:cNvPr id="2266" name="Google Shape;2266;p223"/>
          <p:cNvSpPr/>
          <p:nvPr/>
        </p:nvSpPr>
        <p:spPr>
          <a:xfrm>
            <a:off x="564734" y="2998499"/>
            <a:ext cx="8240607" cy="3384973"/>
          </a:xfrm>
          <a:custGeom>
            <a:rect b="b" l="l" r="r" t="t"/>
            <a:pathLst>
              <a:path extrusionOk="0" h="2538729" w="6180455">
                <a:moveTo>
                  <a:pt x="6180299" y="2538599"/>
                </a:moveTo>
                <a:lnTo>
                  <a:pt x="0" y="2538599"/>
                </a:lnTo>
                <a:lnTo>
                  <a:pt x="0" y="0"/>
                </a:lnTo>
                <a:lnTo>
                  <a:pt x="6180299" y="0"/>
                </a:lnTo>
                <a:lnTo>
                  <a:pt x="6180299" y="25385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224"/>
          <p:cNvSpPr txBox="1"/>
          <p:nvPr/>
        </p:nvSpPr>
        <p:spPr>
          <a:xfrm>
            <a:off x="969666" y="1903741"/>
            <a:ext cx="7068820"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Encoder-Decoder Network with skip connections</a:t>
            </a:r>
            <a:endParaRPr sz="2400">
              <a:solidFill>
                <a:schemeClr val="dk1"/>
              </a:solidFill>
              <a:latin typeface="Roboto"/>
              <a:ea typeface="Roboto"/>
              <a:cs typeface="Roboto"/>
              <a:sym typeface="Roboto"/>
            </a:endParaRPr>
          </a:p>
        </p:txBody>
      </p:sp>
      <p:sp>
        <p:nvSpPr>
          <p:cNvPr id="2272" name="Google Shape;2272;p224"/>
          <p:cNvSpPr txBox="1"/>
          <p:nvPr>
            <p:ph type="title"/>
          </p:nvPr>
        </p:nvSpPr>
        <p:spPr>
          <a:xfrm>
            <a:off x="2798332" y="66174"/>
            <a:ext cx="65880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U-Net Family</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225"/>
          <p:cNvSpPr txBox="1"/>
          <p:nvPr/>
        </p:nvSpPr>
        <p:spPr>
          <a:xfrm>
            <a:off x="8839957" y="2508432"/>
            <a:ext cx="3230880" cy="841298"/>
          </a:xfrm>
          <a:prstGeom prst="rect">
            <a:avLst/>
          </a:prstGeom>
          <a:noFill/>
          <a:ln>
            <a:noFill/>
          </a:ln>
        </p:spPr>
        <p:txBody>
          <a:bodyPr anchorCtr="0" anchor="t" bIns="0" lIns="0" spcFirstLastPara="1" rIns="0" wrap="square" tIns="16925">
            <a:spAutoFit/>
          </a:bodyPr>
          <a:lstStyle/>
          <a:p>
            <a:pPr indent="-448722" lvl="0" marL="464808" marR="6773" rtl="0" algn="l">
              <a:lnSpc>
                <a:spcPct val="152000"/>
              </a:lnSpc>
              <a:spcBef>
                <a:spcPts val="0"/>
              </a:spcBef>
              <a:spcAft>
                <a:spcPts val="0"/>
              </a:spcAft>
              <a:buClr>
                <a:schemeClr val="dk1"/>
              </a:buClr>
              <a:buSzPts val="1867"/>
              <a:buFont typeface="Arial"/>
              <a:buChar char="●"/>
            </a:pPr>
            <a:r>
              <a:rPr lang="en-US" sz="1867">
                <a:solidFill>
                  <a:schemeClr val="dk1"/>
                </a:solidFill>
                <a:latin typeface="Roboto"/>
                <a:ea typeface="Roboto"/>
                <a:cs typeface="Roboto"/>
                <a:sym typeface="Roboto"/>
              </a:rPr>
              <a:t>Encoder-Decoder Network  with skip connections</a:t>
            </a:r>
            <a:endParaRPr sz="1867">
              <a:solidFill>
                <a:schemeClr val="dk1"/>
              </a:solidFill>
              <a:latin typeface="Roboto"/>
              <a:ea typeface="Roboto"/>
              <a:cs typeface="Roboto"/>
              <a:sym typeface="Roboto"/>
            </a:endParaRPr>
          </a:p>
        </p:txBody>
      </p:sp>
      <p:sp>
        <p:nvSpPr>
          <p:cNvPr id="2278" name="Google Shape;2278;p225"/>
          <p:cNvSpPr txBox="1"/>
          <p:nvPr>
            <p:ph type="title"/>
          </p:nvPr>
        </p:nvSpPr>
        <p:spPr>
          <a:xfrm>
            <a:off x="2798332" y="404728"/>
            <a:ext cx="77517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U-Net Family</a:t>
            </a:r>
            <a:endParaRPr/>
          </a:p>
        </p:txBody>
      </p:sp>
      <p:grpSp>
        <p:nvGrpSpPr>
          <p:cNvPr id="2279" name="Google Shape;2279;p225"/>
          <p:cNvGrpSpPr/>
          <p:nvPr/>
        </p:nvGrpSpPr>
        <p:grpSpPr>
          <a:xfrm>
            <a:off x="537267" y="1197968"/>
            <a:ext cx="8698224" cy="5271784"/>
            <a:chOff x="402950" y="898475"/>
            <a:chExt cx="6523668" cy="3953838"/>
          </a:xfrm>
        </p:grpSpPr>
        <p:pic>
          <p:nvPicPr>
            <p:cNvPr id="2280" name="Google Shape;2280;p225"/>
            <p:cNvPicPr preferRelativeResize="0"/>
            <p:nvPr/>
          </p:nvPicPr>
          <p:blipFill rotWithShape="1">
            <a:blip r:embed="rId3">
              <a:alphaModFix/>
            </a:blip>
            <a:srcRect b="0" l="0" r="0" t="0"/>
            <a:stretch/>
          </p:blipFill>
          <p:spPr>
            <a:xfrm>
              <a:off x="402950" y="898475"/>
              <a:ext cx="6158874" cy="3838650"/>
            </a:xfrm>
            <a:prstGeom prst="rect">
              <a:avLst/>
            </a:prstGeom>
            <a:noFill/>
            <a:ln>
              <a:noFill/>
            </a:ln>
          </p:spPr>
        </p:pic>
        <p:sp>
          <p:nvSpPr>
            <p:cNvPr id="2281" name="Google Shape;2281;p225"/>
            <p:cNvSpPr/>
            <p:nvPr/>
          </p:nvSpPr>
          <p:spPr>
            <a:xfrm>
              <a:off x="1516418" y="1043584"/>
              <a:ext cx="5410200" cy="3808729"/>
            </a:xfrm>
            <a:custGeom>
              <a:rect b="b" l="l" r="r" t="t"/>
              <a:pathLst>
                <a:path extrusionOk="0" h="3808729" w="5410200">
                  <a:moveTo>
                    <a:pt x="4919256" y="3372751"/>
                  </a:moveTo>
                  <a:lnTo>
                    <a:pt x="4807204" y="3372751"/>
                  </a:lnTo>
                  <a:lnTo>
                    <a:pt x="4807204" y="3202343"/>
                  </a:lnTo>
                  <a:lnTo>
                    <a:pt x="3531895" y="3202343"/>
                  </a:lnTo>
                  <a:lnTo>
                    <a:pt x="3531895" y="3036392"/>
                  </a:lnTo>
                  <a:lnTo>
                    <a:pt x="4807204" y="3036392"/>
                  </a:lnTo>
                  <a:lnTo>
                    <a:pt x="4807204" y="2865996"/>
                  </a:lnTo>
                  <a:lnTo>
                    <a:pt x="3531895" y="2865996"/>
                  </a:lnTo>
                  <a:lnTo>
                    <a:pt x="3531895" y="2573451"/>
                  </a:lnTo>
                  <a:lnTo>
                    <a:pt x="1298105" y="2573451"/>
                  </a:lnTo>
                  <a:lnTo>
                    <a:pt x="1298105" y="3808552"/>
                  </a:lnTo>
                  <a:lnTo>
                    <a:pt x="3531895" y="3808552"/>
                  </a:lnTo>
                  <a:lnTo>
                    <a:pt x="3531895" y="3372751"/>
                  </a:lnTo>
                  <a:lnTo>
                    <a:pt x="3643947" y="3372751"/>
                  </a:lnTo>
                  <a:lnTo>
                    <a:pt x="3643947" y="3543147"/>
                  </a:lnTo>
                  <a:lnTo>
                    <a:pt x="4919256" y="3543147"/>
                  </a:lnTo>
                  <a:lnTo>
                    <a:pt x="4919256" y="3372751"/>
                  </a:lnTo>
                  <a:close/>
                </a:path>
                <a:path extrusionOk="0" h="3808729" w="5410200">
                  <a:moveTo>
                    <a:pt x="5409679" y="1156677"/>
                  </a:moveTo>
                  <a:lnTo>
                    <a:pt x="5045405" y="1156677"/>
                  </a:lnTo>
                  <a:lnTo>
                    <a:pt x="5045405" y="0"/>
                  </a:lnTo>
                  <a:lnTo>
                    <a:pt x="0" y="0"/>
                  </a:lnTo>
                  <a:lnTo>
                    <a:pt x="0" y="1235100"/>
                  </a:lnTo>
                  <a:lnTo>
                    <a:pt x="455777" y="1235100"/>
                  </a:lnTo>
                  <a:lnTo>
                    <a:pt x="455777" y="2391778"/>
                  </a:lnTo>
                  <a:lnTo>
                    <a:pt x="5409679" y="2391778"/>
                  </a:lnTo>
                  <a:lnTo>
                    <a:pt x="5409679" y="115667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226"/>
          <p:cNvSpPr txBox="1"/>
          <p:nvPr>
            <p:ph type="title"/>
          </p:nvPr>
        </p:nvSpPr>
        <p:spPr>
          <a:xfrm>
            <a:off x="2798332" y="66174"/>
            <a:ext cx="65880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U-Net Family</a:t>
            </a:r>
            <a:endParaRPr/>
          </a:p>
        </p:txBody>
      </p:sp>
      <p:grpSp>
        <p:nvGrpSpPr>
          <p:cNvPr id="2287" name="Google Shape;2287;p226"/>
          <p:cNvGrpSpPr/>
          <p:nvPr/>
        </p:nvGrpSpPr>
        <p:grpSpPr>
          <a:xfrm>
            <a:off x="537267" y="1197967"/>
            <a:ext cx="8211832" cy="5335685"/>
            <a:chOff x="402950" y="898475"/>
            <a:chExt cx="6158874" cy="4001764"/>
          </a:xfrm>
        </p:grpSpPr>
        <p:pic>
          <p:nvPicPr>
            <p:cNvPr id="2288" name="Google Shape;2288;p226"/>
            <p:cNvPicPr preferRelativeResize="0"/>
            <p:nvPr/>
          </p:nvPicPr>
          <p:blipFill rotWithShape="1">
            <a:blip r:embed="rId3">
              <a:alphaModFix/>
            </a:blip>
            <a:srcRect b="0" l="0" r="0" t="0"/>
            <a:stretch/>
          </p:blipFill>
          <p:spPr>
            <a:xfrm>
              <a:off x="402950" y="898475"/>
              <a:ext cx="6158874" cy="3838650"/>
            </a:xfrm>
            <a:prstGeom prst="rect">
              <a:avLst/>
            </a:prstGeom>
            <a:noFill/>
            <a:ln>
              <a:noFill/>
            </a:ln>
          </p:spPr>
        </p:pic>
        <p:sp>
          <p:nvSpPr>
            <p:cNvPr id="2289" name="Google Shape;2289;p226"/>
            <p:cNvSpPr/>
            <p:nvPr/>
          </p:nvSpPr>
          <p:spPr>
            <a:xfrm>
              <a:off x="1516418" y="1043584"/>
              <a:ext cx="3195320" cy="3220085"/>
            </a:xfrm>
            <a:custGeom>
              <a:rect b="b" l="l" r="r" t="t"/>
              <a:pathLst>
                <a:path extrusionOk="0" h="3220085" w="3195320">
                  <a:moveTo>
                    <a:pt x="3195294" y="0"/>
                  </a:moveTo>
                  <a:lnTo>
                    <a:pt x="0" y="0"/>
                  </a:lnTo>
                  <a:lnTo>
                    <a:pt x="0" y="1221295"/>
                  </a:lnTo>
                  <a:lnTo>
                    <a:pt x="363448" y="1221295"/>
                  </a:lnTo>
                  <a:lnTo>
                    <a:pt x="363448" y="2270417"/>
                  </a:lnTo>
                  <a:lnTo>
                    <a:pt x="1354175" y="2270417"/>
                  </a:lnTo>
                  <a:lnTo>
                    <a:pt x="1354175" y="3219945"/>
                  </a:lnTo>
                  <a:lnTo>
                    <a:pt x="1664373" y="3219945"/>
                  </a:lnTo>
                  <a:lnTo>
                    <a:pt x="1664373" y="2270417"/>
                  </a:lnTo>
                  <a:lnTo>
                    <a:pt x="2831846" y="2270417"/>
                  </a:lnTo>
                  <a:lnTo>
                    <a:pt x="2831846" y="1221295"/>
                  </a:lnTo>
                  <a:lnTo>
                    <a:pt x="3195294" y="1221295"/>
                  </a:lnTo>
                  <a:lnTo>
                    <a:pt x="319529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290" name="Google Shape;2290;p226"/>
            <p:cNvSpPr/>
            <p:nvPr/>
          </p:nvSpPr>
          <p:spPr>
            <a:xfrm>
              <a:off x="521349" y="954349"/>
              <a:ext cx="2270760" cy="3945890"/>
            </a:xfrm>
            <a:custGeom>
              <a:rect b="b" l="l" r="r" t="t"/>
              <a:pathLst>
                <a:path extrusionOk="0" h="3945890" w="2270760">
                  <a:moveTo>
                    <a:pt x="2270399" y="3945299"/>
                  </a:moveTo>
                  <a:lnTo>
                    <a:pt x="0" y="3945299"/>
                  </a:lnTo>
                  <a:lnTo>
                    <a:pt x="0" y="0"/>
                  </a:lnTo>
                  <a:lnTo>
                    <a:pt x="2270399" y="0"/>
                  </a:lnTo>
                  <a:lnTo>
                    <a:pt x="2270399" y="3945299"/>
                  </a:lnTo>
                  <a:close/>
                </a:path>
              </a:pathLst>
            </a:custGeom>
            <a:solidFill>
              <a:srgbClr val="FFFFFF">
                <a:alpha val="5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291" name="Google Shape;2291;p226"/>
            <p:cNvSpPr/>
            <p:nvPr/>
          </p:nvSpPr>
          <p:spPr>
            <a:xfrm>
              <a:off x="5090375" y="3881524"/>
              <a:ext cx="1275715" cy="170815"/>
            </a:xfrm>
            <a:custGeom>
              <a:rect b="b" l="l" r="r" t="t"/>
              <a:pathLst>
                <a:path extrusionOk="0" h="170814" w="1275714">
                  <a:moveTo>
                    <a:pt x="1275299" y="170399"/>
                  </a:moveTo>
                  <a:lnTo>
                    <a:pt x="0" y="170399"/>
                  </a:lnTo>
                  <a:lnTo>
                    <a:pt x="0" y="0"/>
                  </a:lnTo>
                  <a:lnTo>
                    <a:pt x="1275299" y="0"/>
                  </a:lnTo>
                  <a:lnTo>
                    <a:pt x="1275299" y="17039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292" name="Google Shape;2292;p226"/>
          <p:cNvSpPr txBox="1"/>
          <p:nvPr/>
        </p:nvSpPr>
        <p:spPr>
          <a:xfrm>
            <a:off x="8839957" y="2508432"/>
            <a:ext cx="3230880" cy="841298"/>
          </a:xfrm>
          <a:prstGeom prst="rect">
            <a:avLst/>
          </a:prstGeom>
          <a:noFill/>
          <a:ln>
            <a:noFill/>
          </a:ln>
        </p:spPr>
        <p:txBody>
          <a:bodyPr anchorCtr="0" anchor="t" bIns="0" lIns="0" spcFirstLastPara="1" rIns="0" wrap="square" tIns="16925">
            <a:spAutoFit/>
          </a:bodyPr>
          <a:lstStyle/>
          <a:p>
            <a:pPr indent="-448722" lvl="0" marL="464808" marR="6773" rtl="0" algn="l">
              <a:lnSpc>
                <a:spcPct val="152000"/>
              </a:lnSpc>
              <a:spcBef>
                <a:spcPts val="0"/>
              </a:spcBef>
              <a:spcAft>
                <a:spcPts val="0"/>
              </a:spcAft>
              <a:buClr>
                <a:schemeClr val="dk1"/>
              </a:buClr>
              <a:buSzPts val="1867"/>
              <a:buFont typeface="Arial"/>
              <a:buChar char="●"/>
            </a:pPr>
            <a:r>
              <a:rPr lang="en-US" sz="1867">
                <a:solidFill>
                  <a:schemeClr val="dk1"/>
                </a:solidFill>
                <a:latin typeface="Roboto"/>
                <a:ea typeface="Roboto"/>
                <a:cs typeface="Roboto"/>
                <a:sym typeface="Roboto"/>
              </a:rPr>
              <a:t>Encoder-Decoder Network  with skip connections</a:t>
            </a:r>
            <a:endParaRPr sz="1867">
              <a:solidFill>
                <a:schemeClr val="dk1"/>
              </a:solidFill>
              <a:latin typeface="Roboto"/>
              <a:ea typeface="Roboto"/>
              <a:cs typeface="Roboto"/>
              <a:sym typeface="Roboto"/>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227"/>
          <p:cNvSpPr txBox="1"/>
          <p:nvPr>
            <p:ph type="title"/>
          </p:nvPr>
        </p:nvSpPr>
        <p:spPr>
          <a:xfrm>
            <a:off x="2798332" y="66174"/>
            <a:ext cx="65880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U-Net Family</a:t>
            </a:r>
            <a:endParaRPr/>
          </a:p>
        </p:txBody>
      </p:sp>
      <p:pic>
        <p:nvPicPr>
          <p:cNvPr id="2298" name="Google Shape;2298;p227"/>
          <p:cNvPicPr preferRelativeResize="0"/>
          <p:nvPr/>
        </p:nvPicPr>
        <p:blipFill rotWithShape="1">
          <a:blip r:embed="rId3">
            <a:alphaModFix/>
          </a:blip>
          <a:srcRect b="0" l="0" r="0" t="0"/>
          <a:stretch/>
        </p:blipFill>
        <p:spPr>
          <a:xfrm>
            <a:off x="537267" y="1197967"/>
            <a:ext cx="8211832" cy="5118200"/>
          </a:xfrm>
          <a:prstGeom prst="rect">
            <a:avLst/>
          </a:prstGeom>
          <a:noFill/>
          <a:ln>
            <a:noFill/>
          </a:ln>
        </p:spPr>
      </p:pic>
      <p:sp>
        <p:nvSpPr>
          <p:cNvPr id="2299" name="Google Shape;2299;p227"/>
          <p:cNvSpPr txBox="1"/>
          <p:nvPr/>
        </p:nvSpPr>
        <p:spPr>
          <a:xfrm>
            <a:off x="269467" y="6332259"/>
            <a:ext cx="8651240" cy="222219"/>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i="1" lang="en-US" sz="1333">
                <a:solidFill>
                  <a:schemeClr val="dk1"/>
                </a:solidFill>
                <a:latin typeface="Roboto"/>
                <a:ea typeface="Roboto"/>
                <a:cs typeface="Roboto"/>
                <a:sym typeface="Roboto"/>
              </a:rPr>
              <a:t>Source: Ronneberger O., Fischer P., Brox T. (2015) U-Net: Convolutional Networks for Biomedical Image Segmentation.</a:t>
            </a:r>
            <a:endParaRPr sz="1333">
              <a:solidFill>
                <a:schemeClr val="dk1"/>
              </a:solidFill>
              <a:latin typeface="Roboto"/>
              <a:ea typeface="Roboto"/>
              <a:cs typeface="Roboto"/>
              <a:sym typeface="Roboto"/>
            </a:endParaRPr>
          </a:p>
        </p:txBody>
      </p:sp>
      <p:sp>
        <p:nvSpPr>
          <p:cNvPr id="2300" name="Google Shape;2300;p227"/>
          <p:cNvSpPr txBox="1"/>
          <p:nvPr/>
        </p:nvSpPr>
        <p:spPr>
          <a:xfrm>
            <a:off x="8839957" y="2508432"/>
            <a:ext cx="3230880" cy="841298"/>
          </a:xfrm>
          <a:prstGeom prst="rect">
            <a:avLst/>
          </a:prstGeom>
          <a:noFill/>
          <a:ln>
            <a:noFill/>
          </a:ln>
        </p:spPr>
        <p:txBody>
          <a:bodyPr anchorCtr="0" anchor="t" bIns="0" lIns="0" spcFirstLastPara="1" rIns="0" wrap="square" tIns="16925">
            <a:spAutoFit/>
          </a:bodyPr>
          <a:lstStyle/>
          <a:p>
            <a:pPr indent="-448722" lvl="0" marL="464808" marR="6773" rtl="0" algn="l">
              <a:lnSpc>
                <a:spcPct val="152000"/>
              </a:lnSpc>
              <a:spcBef>
                <a:spcPts val="0"/>
              </a:spcBef>
              <a:spcAft>
                <a:spcPts val="0"/>
              </a:spcAft>
              <a:buClr>
                <a:schemeClr val="dk1"/>
              </a:buClr>
              <a:buSzPts val="1867"/>
              <a:buFont typeface="Arial"/>
              <a:buChar char="●"/>
            </a:pPr>
            <a:r>
              <a:rPr lang="en-US" sz="1867">
                <a:solidFill>
                  <a:schemeClr val="dk1"/>
                </a:solidFill>
                <a:latin typeface="Roboto"/>
                <a:ea typeface="Roboto"/>
                <a:cs typeface="Roboto"/>
                <a:sym typeface="Roboto"/>
              </a:rPr>
              <a:t>Encoder-Decoder Network  with skip connections</a:t>
            </a:r>
            <a:endParaRPr sz="1867">
              <a:solidFill>
                <a:schemeClr val="dk1"/>
              </a:solidFill>
              <a:latin typeface="Roboto"/>
              <a:ea typeface="Roboto"/>
              <a:cs typeface="Roboto"/>
              <a:sym typeface="Roboto"/>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228"/>
          <p:cNvSpPr txBox="1"/>
          <p:nvPr/>
        </p:nvSpPr>
        <p:spPr>
          <a:xfrm>
            <a:off x="969665" y="1903742"/>
            <a:ext cx="10067712" cy="1982893"/>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Encoder-Decoder Network with skip connections</a:t>
            </a:r>
            <a:endParaRPr sz="2400">
              <a:solidFill>
                <a:schemeClr val="dk1"/>
              </a:solidFill>
              <a:latin typeface="Roboto"/>
              <a:ea typeface="Roboto"/>
              <a:cs typeface="Roboto"/>
              <a:sym typeface="Roboto"/>
            </a:endParaRPr>
          </a:p>
          <a:p>
            <a:pPr indent="0" lvl="0" marL="0" marR="0" rtl="0" algn="l">
              <a:spcBef>
                <a:spcPts val="53"/>
              </a:spcBef>
              <a:spcAft>
                <a:spcPts val="0"/>
              </a:spcAft>
              <a:buClr>
                <a:schemeClr val="dk1"/>
              </a:buClr>
              <a:buSzPts val="3533"/>
              <a:buFont typeface="Arial"/>
              <a:buNone/>
            </a:pPr>
            <a:r>
              <a:t/>
            </a:r>
            <a:endParaRPr sz="3533">
              <a:solidFill>
                <a:schemeClr val="dk1"/>
              </a:solidFill>
              <a:latin typeface="Roboto"/>
              <a:ea typeface="Roboto"/>
              <a:cs typeface="Roboto"/>
              <a:sym typeface="Roboto"/>
            </a:endParaRPr>
          </a:p>
          <a:p>
            <a:pPr indent="-489361" lvl="0" marL="505447" marR="6773" rtl="0" algn="l">
              <a:lnSpc>
                <a:spcPct val="149000"/>
              </a:lnSpc>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Has the capacity to learn from even very small data, hence is extremely  useful in medical imaging or satellite imaging</a:t>
            </a:r>
            <a:endParaRPr sz="2400">
              <a:solidFill>
                <a:schemeClr val="dk1"/>
              </a:solidFill>
              <a:latin typeface="Roboto"/>
              <a:ea typeface="Roboto"/>
              <a:cs typeface="Roboto"/>
              <a:sym typeface="Roboto"/>
            </a:endParaRPr>
          </a:p>
        </p:txBody>
      </p:sp>
      <p:sp>
        <p:nvSpPr>
          <p:cNvPr id="2306" name="Google Shape;2306;p228"/>
          <p:cNvSpPr txBox="1"/>
          <p:nvPr>
            <p:ph type="title"/>
          </p:nvPr>
        </p:nvSpPr>
        <p:spPr>
          <a:xfrm>
            <a:off x="2798332" y="66174"/>
            <a:ext cx="65880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U-Net Family</a:t>
            </a:r>
            <a:endParaRPr/>
          </a:p>
        </p:txBody>
      </p:sp>
      <p:sp>
        <p:nvSpPr>
          <p:cNvPr id="2307" name="Google Shape;2307;p228"/>
          <p:cNvSpPr/>
          <p:nvPr/>
        </p:nvSpPr>
        <p:spPr>
          <a:xfrm>
            <a:off x="602101" y="1167199"/>
            <a:ext cx="8221980" cy="1573107"/>
          </a:xfrm>
          <a:custGeom>
            <a:rect b="b" l="l" r="r" t="t"/>
            <a:pathLst>
              <a:path extrusionOk="0" h="1179830" w="6166484">
                <a:moveTo>
                  <a:pt x="6166199" y="1179299"/>
                </a:moveTo>
                <a:lnTo>
                  <a:pt x="0" y="1179299"/>
                </a:lnTo>
                <a:lnTo>
                  <a:pt x="0" y="0"/>
                </a:lnTo>
                <a:lnTo>
                  <a:pt x="6166199" y="0"/>
                </a:lnTo>
                <a:lnTo>
                  <a:pt x="6166199" y="11792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pic>
        <p:nvPicPr>
          <p:cNvPr id="2312" name="Google Shape;2312;p229"/>
          <p:cNvPicPr preferRelativeResize="0"/>
          <p:nvPr/>
        </p:nvPicPr>
        <p:blipFill rotWithShape="1">
          <a:blip r:embed="rId3">
            <a:alphaModFix/>
          </a:blip>
          <a:srcRect b="0" l="0" r="0" t="0"/>
          <a:stretch/>
        </p:blipFill>
        <p:spPr>
          <a:xfrm>
            <a:off x="2857501" y="2596749"/>
            <a:ext cx="6476999" cy="3644899"/>
          </a:xfrm>
          <a:prstGeom prst="rect">
            <a:avLst/>
          </a:prstGeom>
          <a:noFill/>
          <a:ln>
            <a:noFill/>
          </a:ln>
        </p:spPr>
      </p:pic>
      <p:sp>
        <p:nvSpPr>
          <p:cNvPr id="2313" name="Google Shape;2313;p229"/>
          <p:cNvSpPr txBox="1"/>
          <p:nvPr/>
        </p:nvSpPr>
        <p:spPr>
          <a:xfrm>
            <a:off x="969665" y="1177301"/>
            <a:ext cx="10067712" cy="1057063"/>
          </a:xfrm>
          <a:prstGeom prst="rect">
            <a:avLst/>
          </a:prstGeom>
          <a:noFill/>
          <a:ln>
            <a:noFill/>
          </a:ln>
        </p:spPr>
        <p:txBody>
          <a:bodyPr anchorCtr="0" anchor="t" bIns="0" lIns="0" spcFirstLastPara="1" rIns="0" wrap="square" tIns="16925">
            <a:spAutoFit/>
          </a:bodyPr>
          <a:lstStyle/>
          <a:p>
            <a:pPr indent="-489361" lvl="0" marL="505447" marR="6773" rtl="0" algn="l">
              <a:lnSpc>
                <a:spcPct val="149000"/>
              </a:lnSpc>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Has the capacity to learn from even very small data, hence is extremely  useful in medical imaging or satellite imaging</a:t>
            </a:r>
            <a:endParaRPr sz="2400">
              <a:solidFill>
                <a:schemeClr val="dk1"/>
              </a:solidFill>
              <a:latin typeface="Roboto"/>
              <a:ea typeface="Roboto"/>
              <a:cs typeface="Roboto"/>
              <a:sym typeface="Roboto"/>
            </a:endParaRPr>
          </a:p>
        </p:txBody>
      </p:sp>
      <p:sp>
        <p:nvSpPr>
          <p:cNvPr id="2314" name="Google Shape;2314;p229"/>
          <p:cNvSpPr txBox="1"/>
          <p:nvPr>
            <p:ph type="title"/>
          </p:nvPr>
        </p:nvSpPr>
        <p:spPr>
          <a:xfrm>
            <a:off x="2798332" y="66174"/>
            <a:ext cx="65880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U-Net Family</a:t>
            </a:r>
            <a:endParaRPr/>
          </a:p>
        </p:txBody>
      </p:sp>
      <p:sp>
        <p:nvSpPr>
          <p:cNvPr id="2315" name="Google Shape;2315;p229"/>
          <p:cNvSpPr txBox="1"/>
          <p:nvPr/>
        </p:nvSpPr>
        <p:spPr>
          <a:xfrm>
            <a:off x="4306167" y="6332259"/>
            <a:ext cx="3501813" cy="222219"/>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i="1" lang="en-US" sz="1333">
                <a:solidFill>
                  <a:schemeClr val="dk1"/>
                </a:solidFill>
                <a:latin typeface="Roboto"/>
                <a:ea typeface="Roboto"/>
                <a:cs typeface="Roboto"/>
                <a:sym typeface="Roboto"/>
              </a:rPr>
              <a:t>Source: https://github.com/ellisdg/3DUnetCNN</a:t>
            </a:r>
            <a:endParaRPr sz="1333">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3"/>
          <p:cNvSpPr txBox="1"/>
          <p:nvPr>
            <p:ph type="title"/>
          </p:nvPr>
        </p:nvSpPr>
        <p:spPr>
          <a:xfrm>
            <a:off x="2243474" y="66174"/>
            <a:ext cx="76953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Applications of Image Segmentation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30"/>
          <p:cNvSpPr txBox="1"/>
          <p:nvPr/>
        </p:nvSpPr>
        <p:spPr>
          <a:xfrm>
            <a:off x="969665" y="1903742"/>
            <a:ext cx="10067712" cy="3151483"/>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Encoder-Decoder Network with skip connections</a:t>
            </a:r>
            <a:endParaRPr sz="2400">
              <a:solidFill>
                <a:schemeClr val="dk1"/>
              </a:solidFill>
              <a:latin typeface="Roboto"/>
              <a:ea typeface="Roboto"/>
              <a:cs typeface="Roboto"/>
              <a:sym typeface="Roboto"/>
            </a:endParaRPr>
          </a:p>
          <a:p>
            <a:pPr indent="0" lvl="0" marL="0" marR="0" rtl="0" algn="l">
              <a:spcBef>
                <a:spcPts val="53"/>
              </a:spcBef>
              <a:spcAft>
                <a:spcPts val="0"/>
              </a:spcAft>
              <a:buClr>
                <a:schemeClr val="dk1"/>
              </a:buClr>
              <a:buSzPts val="3533"/>
              <a:buFont typeface="Arial"/>
              <a:buNone/>
            </a:pPr>
            <a:r>
              <a:t/>
            </a:r>
            <a:endParaRPr sz="3533">
              <a:solidFill>
                <a:schemeClr val="dk1"/>
              </a:solidFill>
              <a:latin typeface="Roboto"/>
              <a:ea typeface="Roboto"/>
              <a:cs typeface="Roboto"/>
              <a:sym typeface="Roboto"/>
            </a:endParaRPr>
          </a:p>
          <a:p>
            <a:pPr indent="-489361" lvl="0" marL="505447" marR="6773" rtl="0" algn="l">
              <a:lnSpc>
                <a:spcPct val="149000"/>
              </a:lnSpc>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Has the capacity to learn from even very small data, hence is extremely  useful in medical imaging or satellite imaging</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489361" lvl="0" marL="505447"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Can be extended to a 3D version with just a few modiﬁcations</a:t>
            </a:r>
            <a:endParaRPr sz="2400">
              <a:solidFill>
                <a:schemeClr val="dk1"/>
              </a:solidFill>
              <a:latin typeface="Roboto"/>
              <a:ea typeface="Roboto"/>
              <a:cs typeface="Roboto"/>
              <a:sym typeface="Roboto"/>
            </a:endParaRPr>
          </a:p>
        </p:txBody>
      </p:sp>
      <p:sp>
        <p:nvSpPr>
          <p:cNvPr id="2321" name="Google Shape;2321;p230"/>
          <p:cNvSpPr txBox="1"/>
          <p:nvPr>
            <p:ph type="title"/>
          </p:nvPr>
        </p:nvSpPr>
        <p:spPr>
          <a:xfrm>
            <a:off x="2798332" y="66174"/>
            <a:ext cx="65880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U-Net Family</a:t>
            </a:r>
            <a:endParaRPr/>
          </a:p>
        </p:txBody>
      </p:sp>
      <p:sp>
        <p:nvSpPr>
          <p:cNvPr id="2322" name="Google Shape;2322;p230"/>
          <p:cNvSpPr/>
          <p:nvPr/>
        </p:nvSpPr>
        <p:spPr>
          <a:xfrm>
            <a:off x="564734" y="1272466"/>
            <a:ext cx="10689167" cy="2981113"/>
          </a:xfrm>
          <a:custGeom>
            <a:rect b="b" l="l" r="r" t="t"/>
            <a:pathLst>
              <a:path extrusionOk="0" h="2235835" w="8016875">
                <a:moveTo>
                  <a:pt x="8016599" y="2235299"/>
                </a:moveTo>
                <a:lnTo>
                  <a:pt x="0" y="2235299"/>
                </a:lnTo>
                <a:lnTo>
                  <a:pt x="0" y="0"/>
                </a:lnTo>
                <a:lnTo>
                  <a:pt x="8016599" y="0"/>
                </a:lnTo>
                <a:lnTo>
                  <a:pt x="8016599" y="22352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231"/>
          <p:cNvSpPr txBox="1"/>
          <p:nvPr/>
        </p:nvSpPr>
        <p:spPr>
          <a:xfrm>
            <a:off x="969666" y="1357641"/>
            <a:ext cx="8818033"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Can be extended to a 3D version with just a few modiﬁcations</a:t>
            </a:r>
            <a:endParaRPr sz="2400">
              <a:solidFill>
                <a:schemeClr val="dk1"/>
              </a:solidFill>
              <a:latin typeface="Roboto"/>
              <a:ea typeface="Roboto"/>
              <a:cs typeface="Roboto"/>
              <a:sym typeface="Roboto"/>
            </a:endParaRPr>
          </a:p>
        </p:txBody>
      </p:sp>
      <p:sp>
        <p:nvSpPr>
          <p:cNvPr id="2328" name="Google Shape;2328;p231"/>
          <p:cNvSpPr txBox="1"/>
          <p:nvPr>
            <p:ph type="title"/>
          </p:nvPr>
        </p:nvSpPr>
        <p:spPr>
          <a:xfrm>
            <a:off x="2798332" y="66174"/>
            <a:ext cx="65880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U-Net Family</a:t>
            </a:r>
            <a:endParaRPr/>
          </a:p>
        </p:txBody>
      </p:sp>
      <p:pic>
        <p:nvPicPr>
          <p:cNvPr id="2329" name="Google Shape;2329;p231"/>
          <p:cNvPicPr preferRelativeResize="0"/>
          <p:nvPr/>
        </p:nvPicPr>
        <p:blipFill rotWithShape="1">
          <a:blip r:embed="rId3">
            <a:alphaModFix/>
          </a:blip>
          <a:srcRect b="0" l="0" r="0" t="0"/>
          <a:stretch/>
        </p:blipFill>
        <p:spPr>
          <a:xfrm>
            <a:off x="3122267" y="2158967"/>
            <a:ext cx="5947451" cy="4082699"/>
          </a:xfrm>
          <a:prstGeom prst="rect">
            <a:avLst/>
          </a:prstGeom>
          <a:noFill/>
          <a:ln>
            <a:noFill/>
          </a:ln>
        </p:spPr>
      </p:pic>
      <p:sp>
        <p:nvSpPr>
          <p:cNvPr id="2330" name="Google Shape;2330;p231"/>
          <p:cNvSpPr txBox="1"/>
          <p:nvPr/>
        </p:nvSpPr>
        <p:spPr>
          <a:xfrm>
            <a:off x="97367" y="6332259"/>
            <a:ext cx="9215120" cy="222219"/>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i="1" lang="en-US" sz="1333">
                <a:solidFill>
                  <a:schemeClr val="dk1"/>
                </a:solidFill>
                <a:latin typeface="Roboto"/>
                <a:ea typeface="Roboto"/>
                <a:cs typeface="Roboto"/>
                <a:sym typeface="Roboto"/>
              </a:rPr>
              <a:t>Source: Fausto Milletari et. al. (2016) V-Net: Fully Convolutional Neural Networks for Volumetric Medical Image Segmentation</a:t>
            </a:r>
            <a:endParaRPr sz="1333">
              <a:solidFill>
                <a:schemeClr val="dk1"/>
              </a:solidFill>
              <a:latin typeface="Roboto"/>
              <a:ea typeface="Roboto"/>
              <a:cs typeface="Roboto"/>
              <a:sym typeface="Roboto"/>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sp>
        <p:nvSpPr>
          <p:cNvPr id="2335" name="Google Shape;2335;p232"/>
          <p:cNvSpPr txBox="1"/>
          <p:nvPr/>
        </p:nvSpPr>
        <p:spPr>
          <a:xfrm>
            <a:off x="969665" y="1903742"/>
            <a:ext cx="10067712" cy="3151483"/>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Encoder-Decoder Network with skip connections</a:t>
            </a:r>
            <a:endParaRPr sz="2400">
              <a:solidFill>
                <a:schemeClr val="dk1"/>
              </a:solidFill>
              <a:latin typeface="Roboto"/>
              <a:ea typeface="Roboto"/>
              <a:cs typeface="Roboto"/>
              <a:sym typeface="Roboto"/>
            </a:endParaRPr>
          </a:p>
          <a:p>
            <a:pPr indent="0" lvl="0" marL="0" marR="0" rtl="0" algn="l">
              <a:spcBef>
                <a:spcPts val="53"/>
              </a:spcBef>
              <a:spcAft>
                <a:spcPts val="0"/>
              </a:spcAft>
              <a:buClr>
                <a:schemeClr val="dk1"/>
              </a:buClr>
              <a:buSzPts val="3533"/>
              <a:buFont typeface="Arial"/>
              <a:buNone/>
            </a:pPr>
            <a:r>
              <a:t/>
            </a:r>
            <a:endParaRPr sz="3533">
              <a:solidFill>
                <a:schemeClr val="dk1"/>
              </a:solidFill>
              <a:latin typeface="Roboto"/>
              <a:ea typeface="Roboto"/>
              <a:cs typeface="Roboto"/>
              <a:sym typeface="Roboto"/>
            </a:endParaRPr>
          </a:p>
          <a:p>
            <a:pPr indent="-489361" lvl="0" marL="505447" marR="6773" rtl="0" algn="l">
              <a:lnSpc>
                <a:spcPct val="149000"/>
              </a:lnSpc>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Has the capacity to learn from even very small data, hence is extremely  useful in medical imaging or satellite imaging</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489361" lvl="0" marL="505447"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Can be extended to a 3D version with just a few modiﬁcations</a:t>
            </a:r>
            <a:endParaRPr sz="2400">
              <a:solidFill>
                <a:schemeClr val="dk1"/>
              </a:solidFill>
              <a:latin typeface="Roboto"/>
              <a:ea typeface="Roboto"/>
              <a:cs typeface="Roboto"/>
              <a:sym typeface="Roboto"/>
            </a:endParaRPr>
          </a:p>
        </p:txBody>
      </p:sp>
      <p:sp>
        <p:nvSpPr>
          <p:cNvPr id="2336" name="Google Shape;2336;p232"/>
          <p:cNvSpPr txBox="1"/>
          <p:nvPr>
            <p:ph type="title"/>
          </p:nvPr>
        </p:nvSpPr>
        <p:spPr>
          <a:xfrm>
            <a:off x="2798332" y="66174"/>
            <a:ext cx="65880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U-Net Family</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sp>
        <p:nvSpPr>
          <p:cNvPr id="2341" name="Google Shape;2341;p233"/>
          <p:cNvSpPr txBox="1"/>
          <p:nvPr>
            <p:ph type="title"/>
          </p:nvPr>
        </p:nvSpPr>
        <p:spPr>
          <a:xfrm>
            <a:off x="875206" y="66174"/>
            <a:ext cx="104283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Steps for Image Segmentation using U-Net model</a:t>
            </a:r>
            <a:endParaRPr/>
          </a:p>
        </p:txBody>
      </p:sp>
      <p:sp>
        <p:nvSpPr>
          <p:cNvPr id="2342" name="Google Shape;2342;p233"/>
          <p:cNvSpPr txBox="1"/>
          <p:nvPr/>
        </p:nvSpPr>
        <p:spPr>
          <a:xfrm>
            <a:off x="878267" y="1396735"/>
            <a:ext cx="6292427" cy="4969736"/>
          </a:xfrm>
          <a:prstGeom prst="rect">
            <a:avLst/>
          </a:prstGeom>
          <a:noFill/>
          <a:ln>
            <a:noFill/>
          </a:ln>
        </p:spPr>
        <p:txBody>
          <a:bodyPr anchorCtr="0" anchor="t" bIns="0" lIns="0" spcFirstLastPara="1" rIns="0" wrap="square" tIns="197250">
            <a:spAutoFit/>
          </a:bodyPr>
          <a:lstStyle/>
          <a:p>
            <a:pPr indent="-338658" lvl="0" marL="354744"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Deﬁne custom dataset and dataloader</a:t>
            </a:r>
            <a:endParaRPr b="0" i="0" sz="2400" u="none" cap="none" strike="noStrike">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8658" lvl="0" marL="354744"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U-Net model</a:t>
            </a:r>
            <a:endParaRPr sz="2400">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Deﬁne model architecture</a:t>
            </a:r>
            <a:endParaRPr b="0" i="0" sz="2400" u="none" cap="none" strike="noStrike">
              <a:solidFill>
                <a:schemeClr val="dk1"/>
              </a:solidFill>
              <a:latin typeface="Roboto"/>
              <a:ea typeface="Roboto"/>
              <a:cs typeface="Roboto"/>
              <a:sym typeface="Roboto"/>
            </a:endParaRPr>
          </a:p>
          <a:p>
            <a:pPr indent="-491054" lvl="1" marL="111757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Train the model</a:t>
            </a:r>
            <a:endParaRPr b="0" i="0" sz="2400" u="none" cap="none" strike="noStrike">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Calculate IoU score</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234"/>
          <p:cNvSpPr txBox="1"/>
          <p:nvPr>
            <p:ph type="title"/>
          </p:nvPr>
        </p:nvSpPr>
        <p:spPr>
          <a:xfrm>
            <a:off x="875206" y="66174"/>
            <a:ext cx="104283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Steps for Image Segmentation using U-Net model</a:t>
            </a:r>
            <a:endParaRPr/>
          </a:p>
        </p:txBody>
      </p:sp>
      <p:pic>
        <p:nvPicPr>
          <p:cNvPr id="2348" name="Google Shape;2348;p234"/>
          <p:cNvPicPr preferRelativeResize="0"/>
          <p:nvPr/>
        </p:nvPicPr>
        <p:blipFill rotWithShape="1">
          <a:blip r:embed="rId3">
            <a:alphaModFix/>
          </a:blip>
          <a:srcRect b="0" l="0" r="0" t="0"/>
          <a:stretch/>
        </p:blipFill>
        <p:spPr>
          <a:xfrm>
            <a:off x="2926500" y="1272465"/>
            <a:ext cx="5935265" cy="4849267"/>
          </a:xfrm>
          <a:prstGeom prst="rect">
            <a:avLst/>
          </a:prstGeom>
          <a:noFill/>
          <a:ln>
            <a:noFill/>
          </a:ln>
        </p:spPr>
      </p:pic>
      <p:sp>
        <p:nvSpPr>
          <p:cNvPr id="2349" name="Google Shape;2349;p234"/>
          <p:cNvSpPr txBox="1"/>
          <p:nvPr/>
        </p:nvSpPr>
        <p:spPr>
          <a:xfrm>
            <a:off x="490677" y="6418994"/>
            <a:ext cx="8408247" cy="427339"/>
          </a:xfrm>
          <a:prstGeom prst="rect">
            <a:avLst/>
          </a:prstGeom>
          <a:noFill/>
          <a:ln>
            <a:noFill/>
          </a:ln>
        </p:spPr>
        <p:txBody>
          <a:bodyPr anchorCtr="0" anchor="t" bIns="0" lIns="0" spcFirstLastPara="1" rIns="0" wrap="square" tIns="16925">
            <a:spAutoFit/>
          </a:bodyPr>
          <a:lstStyle/>
          <a:p>
            <a:pPr indent="-2244457" lvl="0" marL="2260543" marR="6773" rtl="0" algn="l">
              <a:spcBef>
                <a:spcPts val="0"/>
              </a:spcBef>
              <a:spcAft>
                <a:spcPts val="0"/>
              </a:spcAft>
              <a:buNone/>
            </a:pPr>
            <a:r>
              <a:rPr i="1" lang="en-US" sz="1333">
                <a:solidFill>
                  <a:schemeClr val="dk1"/>
                </a:solidFill>
                <a:latin typeface="Roboto"/>
                <a:ea typeface="Roboto"/>
                <a:cs typeface="Roboto"/>
                <a:sym typeface="Roboto"/>
              </a:rPr>
              <a:t>Source: Mateusz Buda et. al. (2019) "Association of genomic subtypes of lower-grade gliomas with shape features  automatically extracted by a deep learning algorithm"</a:t>
            </a:r>
            <a:endParaRPr sz="1333">
              <a:solidFill>
                <a:schemeClr val="dk1"/>
              </a:solidFill>
              <a:latin typeface="Roboto"/>
              <a:ea typeface="Roboto"/>
              <a:cs typeface="Roboto"/>
              <a:sym typeface="Roboto"/>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235"/>
          <p:cNvSpPr txBox="1"/>
          <p:nvPr>
            <p:ph type="title"/>
          </p:nvPr>
        </p:nvSpPr>
        <p:spPr>
          <a:xfrm>
            <a:off x="3241813" y="2459947"/>
            <a:ext cx="5748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Code Walkthrough of U-Net</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sp>
        <p:nvSpPr>
          <p:cNvPr id="2359" name="Google Shape;2359;p236"/>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62652" rtl="0" algn="l">
              <a:lnSpc>
                <a:spcPct val="100000"/>
              </a:lnSpc>
              <a:spcBef>
                <a:spcPts val="0"/>
              </a:spcBef>
              <a:spcAft>
                <a:spcPts val="0"/>
              </a:spcAft>
              <a:buClr>
                <a:schemeClr val="dk1"/>
              </a:buClr>
              <a:buSzPts val="4400"/>
              <a:buFont typeface="Calibri"/>
              <a:buNone/>
            </a:pPr>
            <a:r>
              <a:rPr lang="en-US"/>
              <a:t>Thank you</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sp>
        <p:nvSpPr>
          <p:cNvPr id="2364" name="Google Shape;2364;p237"/>
          <p:cNvSpPr txBox="1"/>
          <p:nvPr>
            <p:ph type="title"/>
          </p:nvPr>
        </p:nvSpPr>
        <p:spPr>
          <a:xfrm>
            <a:off x="130658" y="2459941"/>
            <a:ext cx="11914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Understanding DL Architectures for Image Segmentation</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238"/>
          <p:cNvSpPr txBox="1"/>
          <p:nvPr>
            <p:ph type="title"/>
          </p:nvPr>
        </p:nvSpPr>
        <p:spPr>
          <a:xfrm>
            <a:off x="1529711" y="66174"/>
            <a:ext cx="91221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Approach to solve Blood Cell Segmentation</a:t>
            </a:r>
            <a:endParaRPr/>
          </a:p>
        </p:txBody>
      </p:sp>
      <p:pic>
        <p:nvPicPr>
          <p:cNvPr id="2370" name="Google Shape;2370;p238"/>
          <p:cNvPicPr preferRelativeResize="0"/>
          <p:nvPr/>
        </p:nvPicPr>
        <p:blipFill rotWithShape="1">
          <a:blip r:embed="rId3">
            <a:alphaModFix/>
          </a:blip>
          <a:srcRect b="0" l="0" r="0" t="0"/>
          <a:stretch/>
        </p:blipFill>
        <p:spPr>
          <a:xfrm>
            <a:off x="7512088" y="2541737"/>
            <a:ext cx="4002611" cy="2944652"/>
          </a:xfrm>
          <a:prstGeom prst="rect">
            <a:avLst/>
          </a:prstGeom>
          <a:noFill/>
          <a:ln>
            <a:noFill/>
          </a:ln>
        </p:spPr>
      </p:pic>
      <p:pic>
        <p:nvPicPr>
          <p:cNvPr id="2371" name="Google Shape;2371;p238"/>
          <p:cNvPicPr preferRelativeResize="0"/>
          <p:nvPr/>
        </p:nvPicPr>
        <p:blipFill rotWithShape="1">
          <a:blip r:embed="rId4">
            <a:alphaModFix/>
          </a:blip>
          <a:srcRect b="0" l="0" r="0" t="0"/>
          <a:stretch/>
        </p:blipFill>
        <p:spPr>
          <a:xfrm>
            <a:off x="919566" y="2541732"/>
            <a:ext cx="4088004" cy="2944667"/>
          </a:xfrm>
          <a:prstGeom prst="rect">
            <a:avLst/>
          </a:prstGeom>
          <a:noFill/>
          <a:ln>
            <a:noFill/>
          </a:ln>
        </p:spPr>
      </p:pic>
      <p:grpSp>
        <p:nvGrpSpPr>
          <p:cNvPr id="2372" name="Google Shape;2372;p238"/>
          <p:cNvGrpSpPr/>
          <p:nvPr/>
        </p:nvGrpSpPr>
        <p:grpSpPr>
          <a:xfrm>
            <a:off x="5615834" y="3778265"/>
            <a:ext cx="1288625" cy="471593"/>
            <a:chOff x="4211875" y="2833699"/>
            <a:chExt cx="966469" cy="353695"/>
          </a:xfrm>
        </p:grpSpPr>
        <p:sp>
          <p:nvSpPr>
            <p:cNvPr id="2373" name="Google Shape;2373;p238"/>
            <p:cNvSpPr/>
            <p:nvPr/>
          </p:nvSpPr>
          <p:spPr>
            <a:xfrm>
              <a:off x="4211875" y="28336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374" name="Google Shape;2374;p238"/>
            <p:cNvSpPr/>
            <p:nvPr/>
          </p:nvSpPr>
          <p:spPr>
            <a:xfrm>
              <a:off x="4211875" y="28336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375" name="Google Shape;2375;p238"/>
          <p:cNvSpPr txBox="1"/>
          <p:nvPr/>
        </p:nvSpPr>
        <p:spPr>
          <a:xfrm>
            <a:off x="5486919" y="3237485"/>
            <a:ext cx="1545167" cy="595035"/>
          </a:xfrm>
          <a:prstGeom prst="rect">
            <a:avLst/>
          </a:prstGeom>
          <a:noFill/>
          <a:ln>
            <a:noFill/>
          </a:ln>
        </p:spPr>
        <p:txBody>
          <a:bodyPr anchorCtr="0" anchor="t" bIns="0" lIns="0" spcFirstLastPara="1" rIns="0" wrap="square" tIns="30475">
            <a:spAutoFit/>
          </a:bodyPr>
          <a:lstStyle/>
          <a:p>
            <a:pPr indent="233673" lvl="0" marL="16933" marR="6773" rtl="0" algn="l">
              <a:lnSpc>
                <a:spcPct val="117836"/>
              </a:lnSpc>
              <a:spcBef>
                <a:spcPts val="0"/>
              </a:spcBef>
              <a:spcAft>
                <a:spcPts val="0"/>
              </a:spcAft>
              <a:buNone/>
            </a:pPr>
            <a:r>
              <a:rPr lang="en-US" sz="1867">
                <a:solidFill>
                  <a:schemeClr val="dk1"/>
                </a:solidFill>
                <a:latin typeface="Roboto"/>
                <a:ea typeface="Roboto"/>
                <a:cs typeface="Roboto"/>
                <a:sym typeface="Roboto"/>
              </a:rPr>
              <a:t>Advanced  Deep Learning</a:t>
            </a:r>
            <a:endParaRPr sz="1867">
              <a:solidFill>
                <a:schemeClr val="dk1"/>
              </a:solidFill>
              <a:latin typeface="Roboto"/>
              <a:ea typeface="Roboto"/>
              <a:cs typeface="Roboto"/>
              <a:sym typeface="Roboto"/>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239"/>
          <p:cNvSpPr txBox="1"/>
          <p:nvPr/>
        </p:nvSpPr>
        <p:spPr>
          <a:xfrm>
            <a:off x="969665" y="2449842"/>
            <a:ext cx="2677160" cy="2602421"/>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UNet Family</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489361" lvl="0" marL="505447"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DeepLab Family</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489361" lvl="0" marL="505447"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R-CNN Family</a:t>
            </a:r>
            <a:endParaRPr sz="2400">
              <a:solidFill>
                <a:schemeClr val="dk1"/>
              </a:solidFill>
              <a:latin typeface="Roboto"/>
              <a:ea typeface="Roboto"/>
              <a:cs typeface="Roboto"/>
              <a:sym typeface="Roboto"/>
            </a:endParaRPr>
          </a:p>
        </p:txBody>
      </p:sp>
      <p:sp>
        <p:nvSpPr>
          <p:cNvPr id="2381" name="Google Shape;2381;p239"/>
          <p:cNvSpPr txBox="1"/>
          <p:nvPr>
            <p:ph type="title"/>
          </p:nvPr>
        </p:nvSpPr>
        <p:spPr>
          <a:xfrm>
            <a:off x="130658" y="66174"/>
            <a:ext cx="11914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Understanding DL Architectures for Image Segmentation</a:t>
            </a:r>
            <a:endParaRPr/>
          </a:p>
        </p:txBody>
      </p:sp>
      <p:sp>
        <p:nvSpPr>
          <p:cNvPr id="2382" name="Google Shape;2382;p239"/>
          <p:cNvSpPr/>
          <p:nvPr/>
        </p:nvSpPr>
        <p:spPr>
          <a:xfrm>
            <a:off x="751599" y="1540933"/>
            <a:ext cx="8128847" cy="1888067"/>
          </a:xfrm>
          <a:custGeom>
            <a:rect b="b" l="l" r="r" t="t"/>
            <a:pathLst>
              <a:path extrusionOk="0" h="1416050" w="6096634">
                <a:moveTo>
                  <a:pt x="6096299" y="1415999"/>
                </a:moveTo>
                <a:lnTo>
                  <a:pt x="0" y="1415999"/>
                </a:lnTo>
                <a:lnTo>
                  <a:pt x="0" y="0"/>
                </a:lnTo>
                <a:lnTo>
                  <a:pt x="6096299" y="0"/>
                </a:lnTo>
                <a:lnTo>
                  <a:pt x="6096299" y="14159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4"/>
          <p:cNvSpPr txBox="1"/>
          <p:nvPr>
            <p:ph type="title"/>
          </p:nvPr>
        </p:nvSpPr>
        <p:spPr>
          <a:xfrm>
            <a:off x="2243474" y="66174"/>
            <a:ext cx="76953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Applications of Image Segmentation</a:t>
            </a:r>
            <a:endParaRPr/>
          </a:p>
        </p:txBody>
      </p:sp>
      <p:pic>
        <p:nvPicPr>
          <p:cNvPr id="253" name="Google Shape;253;p24"/>
          <p:cNvPicPr preferRelativeResize="0"/>
          <p:nvPr/>
        </p:nvPicPr>
        <p:blipFill rotWithShape="1">
          <a:blip r:embed="rId3">
            <a:alphaModFix/>
          </a:blip>
          <a:srcRect b="0" l="0" r="0" t="0"/>
          <a:stretch/>
        </p:blipFill>
        <p:spPr>
          <a:xfrm>
            <a:off x="4474234" y="2878999"/>
            <a:ext cx="7594833" cy="3242727"/>
          </a:xfrm>
          <a:prstGeom prst="rect">
            <a:avLst/>
          </a:prstGeom>
          <a:noFill/>
          <a:ln>
            <a:noFill/>
          </a:ln>
        </p:spPr>
      </p:pic>
      <p:sp>
        <p:nvSpPr>
          <p:cNvPr id="254" name="Google Shape;254;p24"/>
          <p:cNvSpPr txBox="1"/>
          <p:nvPr/>
        </p:nvSpPr>
        <p:spPr>
          <a:xfrm>
            <a:off x="705699" y="1732141"/>
            <a:ext cx="4765039" cy="1125094"/>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Medical Imaging</a:t>
            </a:r>
            <a:endParaRPr sz="2400">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Cancer Cell Segmentation</a:t>
            </a:r>
            <a:endParaRPr b="0" i="0" sz="2400" u="none" cap="none" strike="noStrike">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Brain Lesion Segmentation</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240"/>
          <p:cNvSpPr txBox="1"/>
          <p:nvPr/>
        </p:nvSpPr>
        <p:spPr>
          <a:xfrm>
            <a:off x="969665" y="1723402"/>
            <a:ext cx="9950027" cy="1057063"/>
          </a:xfrm>
          <a:prstGeom prst="rect">
            <a:avLst/>
          </a:prstGeom>
          <a:noFill/>
          <a:ln>
            <a:noFill/>
          </a:ln>
        </p:spPr>
        <p:txBody>
          <a:bodyPr anchorCtr="0" anchor="t" bIns="0" lIns="0" spcFirstLastPara="1" rIns="0" wrap="square" tIns="16925">
            <a:spAutoFit/>
          </a:bodyPr>
          <a:lstStyle/>
          <a:p>
            <a:pPr indent="-489361" lvl="0" marL="505447" marR="6773" rtl="0" algn="l">
              <a:lnSpc>
                <a:spcPct val="149000"/>
              </a:lnSpc>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Encoder-Decoder Network with depthwise separable convolutions and  point wise separable convolutions</a:t>
            </a:r>
            <a:endParaRPr sz="2400">
              <a:solidFill>
                <a:schemeClr val="dk1"/>
              </a:solidFill>
              <a:latin typeface="Roboto"/>
              <a:ea typeface="Roboto"/>
              <a:cs typeface="Roboto"/>
              <a:sym typeface="Roboto"/>
            </a:endParaRPr>
          </a:p>
        </p:txBody>
      </p:sp>
      <p:sp>
        <p:nvSpPr>
          <p:cNvPr id="2388" name="Google Shape;2388;p240"/>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241"/>
          <p:cNvSpPr txBox="1"/>
          <p:nvPr/>
        </p:nvSpPr>
        <p:spPr>
          <a:xfrm>
            <a:off x="969666" y="1903741"/>
            <a:ext cx="9371753"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Encoder-Decoder Network with depthwise separable convolutions</a:t>
            </a:r>
            <a:endParaRPr sz="2400">
              <a:solidFill>
                <a:schemeClr val="dk1"/>
              </a:solidFill>
              <a:latin typeface="Roboto"/>
              <a:ea typeface="Roboto"/>
              <a:cs typeface="Roboto"/>
              <a:sym typeface="Roboto"/>
            </a:endParaRPr>
          </a:p>
        </p:txBody>
      </p:sp>
      <p:sp>
        <p:nvSpPr>
          <p:cNvPr id="2394" name="Google Shape;2394;p241"/>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grpSp>
        <p:nvGrpSpPr>
          <p:cNvPr id="2395" name="Google Shape;2395;p241"/>
          <p:cNvGrpSpPr/>
          <p:nvPr/>
        </p:nvGrpSpPr>
        <p:grpSpPr>
          <a:xfrm>
            <a:off x="751565" y="2781501"/>
            <a:ext cx="4724400" cy="2498513"/>
            <a:chOff x="563674" y="2086125"/>
            <a:chExt cx="3543300" cy="1873885"/>
          </a:xfrm>
        </p:grpSpPr>
        <p:sp>
          <p:nvSpPr>
            <p:cNvPr id="2396" name="Google Shape;2396;p241"/>
            <p:cNvSpPr/>
            <p:nvPr/>
          </p:nvSpPr>
          <p:spPr>
            <a:xfrm>
              <a:off x="563674" y="2086125"/>
              <a:ext cx="3543300" cy="1873885"/>
            </a:xfrm>
            <a:custGeom>
              <a:rect b="b" l="l" r="r" t="t"/>
              <a:pathLst>
                <a:path extrusionOk="0" h="1873885" w="3543300">
                  <a:moveTo>
                    <a:pt x="0" y="0"/>
                  </a:moveTo>
                  <a:lnTo>
                    <a:pt x="3542699" y="0"/>
                  </a:lnTo>
                  <a:lnTo>
                    <a:pt x="3542699" y="1873500"/>
                  </a:lnTo>
                  <a:lnTo>
                    <a:pt x="0" y="1873500"/>
                  </a:lnTo>
                  <a:lnTo>
                    <a:pt x="0" y="0"/>
                  </a:lnTo>
                  <a:close/>
                </a:path>
              </a:pathLst>
            </a:custGeom>
            <a:noFill/>
            <a:ln cap="flat" cmpd="sng" w="38075">
              <a:solidFill>
                <a:srgbClr val="4A8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397" name="Google Shape;2397;p241"/>
            <p:cNvSpPr/>
            <p:nvPr/>
          </p:nvSpPr>
          <p:spPr>
            <a:xfrm>
              <a:off x="693053" y="2674731"/>
              <a:ext cx="767715" cy="704850"/>
            </a:xfrm>
            <a:custGeom>
              <a:rect b="b" l="l" r="r" t="t"/>
              <a:pathLst>
                <a:path extrusionOk="0" h="704850" w="767715">
                  <a:moveTo>
                    <a:pt x="767099" y="704700"/>
                  </a:moveTo>
                  <a:lnTo>
                    <a:pt x="0" y="704700"/>
                  </a:lnTo>
                  <a:lnTo>
                    <a:pt x="0" y="0"/>
                  </a:lnTo>
                  <a:lnTo>
                    <a:pt x="767099" y="0"/>
                  </a:lnTo>
                  <a:lnTo>
                    <a:pt x="767099" y="704700"/>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398" name="Google Shape;2398;p241"/>
            <p:cNvSpPr/>
            <p:nvPr/>
          </p:nvSpPr>
          <p:spPr>
            <a:xfrm>
              <a:off x="1460153" y="2439831"/>
              <a:ext cx="234950" cy="939800"/>
            </a:xfrm>
            <a:custGeom>
              <a:rect b="b" l="l" r="r" t="t"/>
              <a:pathLst>
                <a:path extrusionOk="0" h="939800" w="234950">
                  <a:moveTo>
                    <a:pt x="0" y="939600"/>
                  </a:moveTo>
                  <a:lnTo>
                    <a:pt x="0" y="234899"/>
                  </a:lnTo>
                  <a:lnTo>
                    <a:pt x="234899" y="0"/>
                  </a:lnTo>
                  <a:lnTo>
                    <a:pt x="234899" y="704699"/>
                  </a:lnTo>
                  <a:lnTo>
                    <a:pt x="0" y="939600"/>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399" name="Google Shape;2399;p241"/>
            <p:cNvSpPr/>
            <p:nvPr/>
          </p:nvSpPr>
          <p:spPr>
            <a:xfrm>
              <a:off x="693053" y="2439831"/>
              <a:ext cx="1002030" cy="234950"/>
            </a:xfrm>
            <a:custGeom>
              <a:rect b="b" l="l" r="r" t="t"/>
              <a:pathLst>
                <a:path extrusionOk="0" h="234950" w="1002030">
                  <a:moveTo>
                    <a:pt x="767099" y="234899"/>
                  </a:moveTo>
                  <a:lnTo>
                    <a:pt x="0" y="234899"/>
                  </a:lnTo>
                  <a:lnTo>
                    <a:pt x="234899" y="0"/>
                  </a:lnTo>
                  <a:lnTo>
                    <a:pt x="1001999" y="0"/>
                  </a:lnTo>
                  <a:lnTo>
                    <a:pt x="767099" y="234899"/>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00" name="Google Shape;2400;p241"/>
            <p:cNvSpPr/>
            <p:nvPr/>
          </p:nvSpPr>
          <p:spPr>
            <a:xfrm>
              <a:off x="693053" y="2439831"/>
              <a:ext cx="1002030" cy="939800"/>
            </a:xfrm>
            <a:custGeom>
              <a:rect b="b" l="l" r="r" t="t"/>
              <a:pathLst>
                <a:path extrusionOk="0" h="939800" w="1002030">
                  <a:moveTo>
                    <a:pt x="0" y="234899"/>
                  </a:moveTo>
                  <a:lnTo>
                    <a:pt x="234899" y="0"/>
                  </a:lnTo>
                  <a:lnTo>
                    <a:pt x="1001999" y="0"/>
                  </a:lnTo>
                  <a:lnTo>
                    <a:pt x="1001999" y="704699"/>
                  </a:lnTo>
                  <a:lnTo>
                    <a:pt x="767099" y="939600"/>
                  </a:lnTo>
                  <a:lnTo>
                    <a:pt x="0" y="939600"/>
                  </a:lnTo>
                  <a:lnTo>
                    <a:pt x="0" y="234899"/>
                  </a:lnTo>
                  <a:close/>
                </a:path>
                <a:path extrusionOk="0" h="939800" w="1002030">
                  <a:moveTo>
                    <a:pt x="0" y="234899"/>
                  </a:moveTo>
                  <a:lnTo>
                    <a:pt x="767099" y="234899"/>
                  </a:lnTo>
                  <a:lnTo>
                    <a:pt x="1001999" y="0"/>
                  </a:lnTo>
                </a:path>
                <a:path extrusionOk="0" h="939800" w="1002030">
                  <a:moveTo>
                    <a:pt x="767099" y="234899"/>
                  </a:moveTo>
                  <a:lnTo>
                    <a:pt x="767099" y="939600"/>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401" name="Google Shape;2401;p241"/>
          <p:cNvGrpSpPr/>
          <p:nvPr/>
        </p:nvGrpSpPr>
        <p:grpSpPr>
          <a:xfrm>
            <a:off x="6716821" y="2781501"/>
            <a:ext cx="4724400" cy="2498513"/>
            <a:chOff x="5037616" y="2086125"/>
            <a:chExt cx="3543300" cy="1873885"/>
          </a:xfrm>
        </p:grpSpPr>
        <p:sp>
          <p:nvSpPr>
            <p:cNvPr id="2402" name="Google Shape;2402;p241"/>
            <p:cNvSpPr/>
            <p:nvPr/>
          </p:nvSpPr>
          <p:spPr>
            <a:xfrm>
              <a:off x="5037616" y="2086125"/>
              <a:ext cx="3543300" cy="1873885"/>
            </a:xfrm>
            <a:custGeom>
              <a:rect b="b" l="l" r="r" t="t"/>
              <a:pathLst>
                <a:path extrusionOk="0" h="1873885" w="3543300">
                  <a:moveTo>
                    <a:pt x="0" y="0"/>
                  </a:moveTo>
                  <a:lnTo>
                    <a:pt x="3542700" y="0"/>
                  </a:lnTo>
                  <a:lnTo>
                    <a:pt x="3542700" y="1873500"/>
                  </a:lnTo>
                  <a:lnTo>
                    <a:pt x="0" y="1873500"/>
                  </a:lnTo>
                  <a:lnTo>
                    <a:pt x="0" y="0"/>
                  </a:lnTo>
                  <a:close/>
                </a:path>
              </a:pathLst>
            </a:custGeom>
            <a:noFill/>
            <a:ln cap="flat" cmpd="sng" w="38075">
              <a:solidFill>
                <a:srgbClr val="4A86E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03" name="Google Shape;2403;p241"/>
            <p:cNvSpPr/>
            <p:nvPr/>
          </p:nvSpPr>
          <p:spPr>
            <a:xfrm>
              <a:off x="5196843" y="2705840"/>
              <a:ext cx="767715" cy="704850"/>
            </a:xfrm>
            <a:custGeom>
              <a:rect b="b" l="l" r="r" t="t"/>
              <a:pathLst>
                <a:path extrusionOk="0" h="704850" w="767714">
                  <a:moveTo>
                    <a:pt x="767099" y="704699"/>
                  </a:moveTo>
                  <a:lnTo>
                    <a:pt x="0" y="704699"/>
                  </a:lnTo>
                  <a:lnTo>
                    <a:pt x="0" y="0"/>
                  </a:lnTo>
                  <a:lnTo>
                    <a:pt x="767099" y="0"/>
                  </a:lnTo>
                  <a:lnTo>
                    <a:pt x="767099" y="7046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04" name="Google Shape;2404;p241"/>
            <p:cNvSpPr/>
            <p:nvPr/>
          </p:nvSpPr>
          <p:spPr>
            <a:xfrm>
              <a:off x="5963943" y="2470940"/>
              <a:ext cx="234950" cy="939800"/>
            </a:xfrm>
            <a:custGeom>
              <a:rect b="b" l="l" r="r" t="t"/>
              <a:pathLst>
                <a:path extrusionOk="0" h="939800" w="234950">
                  <a:moveTo>
                    <a:pt x="0" y="939599"/>
                  </a:moveTo>
                  <a:lnTo>
                    <a:pt x="0" y="234899"/>
                  </a:lnTo>
                  <a:lnTo>
                    <a:pt x="234899" y="0"/>
                  </a:lnTo>
                  <a:lnTo>
                    <a:pt x="234899" y="704699"/>
                  </a:lnTo>
                  <a:lnTo>
                    <a:pt x="0" y="939599"/>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05" name="Google Shape;2405;p241"/>
            <p:cNvSpPr/>
            <p:nvPr/>
          </p:nvSpPr>
          <p:spPr>
            <a:xfrm>
              <a:off x="5196843" y="2470940"/>
              <a:ext cx="1002030" cy="234950"/>
            </a:xfrm>
            <a:custGeom>
              <a:rect b="b" l="l" r="r" t="t"/>
              <a:pathLst>
                <a:path extrusionOk="0" h="234950" w="1002029">
                  <a:moveTo>
                    <a:pt x="767099" y="234899"/>
                  </a:moveTo>
                  <a:lnTo>
                    <a:pt x="0" y="234899"/>
                  </a:lnTo>
                  <a:lnTo>
                    <a:pt x="234899" y="0"/>
                  </a:lnTo>
                  <a:lnTo>
                    <a:pt x="1001999" y="0"/>
                  </a:lnTo>
                  <a:lnTo>
                    <a:pt x="767099" y="234899"/>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06" name="Google Shape;2406;p241"/>
            <p:cNvSpPr/>
            <p:nvPr/>
          </p:nvSpPr>
          <p:spPr>
            <a:xfrm>
              <a:off x="5196843" y="2470940"/>
              <a:ext cx="1002030" cy="939800"/>
            </a:xfrm>
            <a:custGeom>
              <a:rect b="b" l="l" r="r" t="t"/>
              <a:pathLst>
                <a:path extrusionOk="0" h="939800" w="1002029">
                  <a:moveTo>
                    <a:pt x="0" y="234899"/>
                  </a:moveTo>
                  <a:lnTo>
                    <a:pt x="234899" y="0"/>
                  </a:lnTo>
                  <a:lnTo>
                    <a:pt x="1001999" y="0"/>
                  </a:lnTo>
                  <a:lnTo>
                    <a:pt x="1001999" y="704699"/>
                  </a:lnTo>
                  <a:lnTo>
                    <a:pt x="767099" y="939599"/>
                  </a:lnTo>
                  <a:lnTo>
                    <a:pt x="0" y="939599"/>
                  </a:lnTo>
                  <a:lnTo>
                    <a:pt x="0" y="234899"/>
                  </a:lnTo>
                  <a:close/>
                </a:path>
                <a:path extrusionOk="0" h="939800" w="1002029">
                  <a:moveTo>
                    <a:pt x="0" y="234899"/>
                  </a:moveTo>
                  <a:lnTo>
                    <a:pt x="767099" y="234899"/>
                  </a:lnTo>
                  <a:lnTo>
                    <a:pt x="1001999" y="0"/>
                  </a:lnTo>
                </a:path>
                <a:path extrusionOk="0" h="939800" w="1002029">
                  <a:moveTo>
                    <a:pt x="767099" y="234899"/>
                  </a:moveTo>
                  <a:lnTo>
                    <a:pt x="767099" y="939599"/>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407" name="Google Shape;2407;p241"/>
          <p:cNvSpPr txBox="1"/>
          <p:nvPr/>
        </p:nvSpPr>
        <p:spPr>
          <a:xfrm>
            <a:off x="924072" y="3869993"/>
            <a:ext cx="1015153" cy="304421"/>
          </a:xfrm>
          <a:prstGeom prst="rect">
            <a:avLst/>
          </a:prstGeom>
          <a:noFill/>
          <a:ln>
            <a:noFill/>
          </a:ln>
        </p:spPr>
        <p:txBody>
          <a:bodyPr anchorCtr="0" anchor="t" bIns="0" lIns="0" spcFirstLastPara="1" rIns="0" wrap="square" tIns="16925">
            <a:spAutoFit/>
          </a:bodyPr>
          <a:lstStyle/>
          <a:p>
            <a:pPr indent="0" lvl="0" marL="242987" marR="0" rtl="0" algn="l">
              <a:spcBef>
                <a:spcPts val="0"/>
              </a:spcBef>
              <a:spcAft>
                <a:spcPts val="0"/>
              </a:spcAft>
              <a:buNone/>
            </a:pPr>
            <a:r>
              <a:rPr lang="en-US" sz="1867">
                <a:solidFill>
                  <a:srgbClr val="FFFFFF"/>
                </a:solidFill>
                <a:latin typeface="Roboto"/>
                <a:ea typeface="Roboto"/>
                <a:cs typeface="Roboto"/>
                <a:sym typeface="Roboto"/>
              </a:rPr>
              <a:t>Input</a:t>
            </a:r>
            <a:endParaRPr sz="1867">
              <a:solidFill>
                <a:schemeClr val="dk1"/>
              </a:solidFill>
              <a:latin typeface="Roboto"/>
              <a:ea typeface="Roboto"/>
              <a:cs typeface="Roboto"/>
              <a:sym typeface="Roboto"/>
            </a:endParaRPr>
          </a:p>
        </p:txBody>
      </p:sp>
      <p:grpSp>
        <p:nvGrpSpPr>
          <p:cNvPr id="2408" name="Google Shape;2408;p241"/>
          <p:cNvGrpSpPr/>
          <p:nvPr/>
        </p:nvGrpSpPr>
        <p:grpSpPr>
          <a:xfrm>
            <a:off x="3926610" y="3226247"/>
            <a:ext cx="1336066" cy="1253067"/>
            <a:chOff x="2944957" y="2419685"/>
            <a:chExt cx="1002050" cy="939800"/>
          </a:xfrm>
        </p:grpSpPr>
        <p:sp>
          <p:nvSpPr>
            <p:cNvPr id="2409" name="Google Shape;2409;p241"/>
            <p:cNvSpPr/>
            <p:nvPr/>
          </p:nvSpPr>
          <p:spPr>
            <a:xfrm>
              <a:off x="2944957" y="2654585"/>
              <a:ext cx="767715" cy="704850"/>
            </a:xfrm>
            <a:custGeom>
              <a:rect b="b" l="l" r="r" t="t"/>
              <a:pathLst>
                <a:path extrusionOk="0" h="704850" w="767714">
                  <a:moveTo>
                    <a:pt x="767099" y="704700"/>
                  </a:moveTo>
                  <a:lnTo>
                    <a:pt x="0" y="704700"/>
                  </a:lnTo>
                  <a:lnTo>
                    <a:pt x="0" y="0"/>
                  </a:lnTo>
                  <a:lnTo>
                    <a:pt x="767099" y="0"/>
                  </a:lnTo>
                  <a:lnTo>
                    <a:pt x="767099" y="704700"/>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10" name="Google Shape;2410;p241"/>
            <p:cNvSpPr/>
            <p:nvPr/>
          </p:nvSpPr>
          <p:spPr>
            <a:xfrm>
              <a:off x="3712057" y="2419685"/>
              <a:ext cx="234950" cy="939800"/>
            </a:xfrm>
            <a:custGeom>
              <a:rect b="b" l="l" r="r" t="t"/>
              <a:pathLst>
                <a:path extrusionOk="0" h="939800" w="234950">
                  <a:moveTo>
                    <a:pt x="0" y="939600"/>
                  </a:moveTo>
                  <a:lnTo>
                    <a:pt x="0" y="234899"/>
                  </a:lnTo>
                  <a:lnTo>
                    <a:pt x="234899" y="0"/>
                  </a:lnTo>
                  <a:lnTo>
                    <a:pt x="234899" y="704699"/>
                  </a:lnTo>
                  <a:lnTo>
                    <a:pt x="0" y="939600"/>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11" name="Google Shape;2411;p241"/>
            <p:cNvSpPr/>
            <p:nvPr/>
          </p:nvSpPr>
          <p:spPr>
            <a:xfrm>
              <a:off x="2944957" y="2419685"/>
              <a:ext cx="1002030" cy="234950"/>
            </a:xfrm>
            <a:custGeom>
              <a:rect b="b" l="l" r="r" t="t"/>
              <a:pathLst>
                <a:path extrusionOk="0" h="234950" w="1002029">
                  <a:moveTo>
                    <a:pt x="767099" y="234899"/>
                  </a:moveTo>
                  <a:lnTo>
                    <a:pt x="0" y="234899"/>
                  </a:lnTo>
                  <a:lnTo>
                    <a:pt x="234899" y="0"/>
                  </a:lnTo>
                  <a:lnTo>
                    <a:pt x="1001999" y="0"/>
                  </a:lnTo>
                  <a:lnTo>
                    <a:pt x="767099" y="234899"/>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12" name="Google Shape;2412;p241"/>
            <p:cNvSpPr/>
            <p:nvPr/>
          </p:nvSpPr>
          <p:spPr>
            <a:xfrm>
              <a:off x="2944957" y="2419685"/>
              <a:ext cx="1002030" cy="939800"/>
            </a:xfrm>
            <a:custGeom>
              <a:rect b="b" l="l" r="r" t="t"/>
              <a:pathLst>
                <a:path extrusionOk="0" h="939800" w="1002029">
                  <a:moveTo>
                    <a:pt x="0" y="234899"/>
                  </a:moveTo>
                  <a:lnTo>
                    <a:pt x="234899" y="0"/>
                  </a:lnTo>
                  <a:lnTo>
                    <a:pt x="1001999" y="0"/>
                  </a:lnTo>
                  <a:lnTo>
                    <a:pt x="1001999" y="704699"/>
                  </a:lnTo>
                  <a:lnTo>
                    <a:pt x="767099" y="939600"/>
                  </a:lnTo>
                  <a:lnTo>
                    <a:pt x="0" y="939600"/>
                  </a:lnTo>
                  <a:lnTo>
                    <a:pt x="0" y="234899"/>
                  </a:lnTo>
                  <a:close/>
                </a:path>
                <a:path extrusionOk="0" h="939800" w="1002029">
                  <a:moveTo>
                    <a:pt x="0" y="234899"/>
                  </a:moveTo>
                  <a:lnTo>
                    <a:pt x="767099" y="234899"/>
                  </a:lnTo>
                  <a:lnTo>
                    <a:pt x="1001999" y="0"/>
                  </a:lnTo>
                </a:path>
                <a:path extrusionOk="0" h="939800" w="1002029">
                  <a:moveTo>
                    <a:pt x="767099" y="234899"/>
                  </a:moveTo>
                  <a:lnTo>
                    <a:pt x="767099" y="939600"/>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413" name="Google Shape;2413;p241"/>
          <p:cNvSpPr txBox="1"/>
          <p:nvPr/>
        </p:nvSpPr>
        <p:spPr>
          <a:xfrm>
            <a:off x="3926610" y="3843131"/>
            <a:ext cx="1015153" cy="304421"/>
          </a:xfrm>
          <a:prstGeom prst="rect">
            <a:avLst/>
          </a:prstGeom>
          <a:noFill/>
          <a:ln>
            <a:noFill/>
          </a:ln>
        </p:spPr>
        <p:txBody>
          <a:bodyPr anchorCtr="0" anchor="t" bIns="0" lIns="0" spcFirstLastPara="1" rIns="0" wrap="square" tIns="16925">
            <a:spAutoFit/>
          </a:bodyPr>
          <a:lstStyle/>
          <a:p>
            <a:pPr indent="0" lvl="0" marL="265000" marR="0" rtl="0" algn="l">
              <a:spcBef>
                <a:spcPts val="0"/>
              </a:spcBef>
              <a:spcAft>
                <a:spcPts val="0"/>
              </a:spcAft>
              <a:buNone/>
            </a:pPr>
            <a:r>
              <a:rPr lang="en-US" sz="1867">
                <a:solidFill>
                  <a:srgbClr val="FFFFFF"/>
                </a:solidFill>
                <a:latin typeface="Roboto"/>
                <a:ea typeface="Roboto"/>
                <a:cs typeface="Roboto"/>
                <a:sym typeface="Roboto"/>
              </a:rPr>
              <a:t>CNN</a:t>
            </a:r>
            <a:endParaRPr sz="1867">
              <a:solidFill>
                <a:schemeClr val="dk1"/>
              </a:solidFill>
              <a:latin typeface="Roboto"/>
              <a:ea typeface="Roboto"/>
              <a:cs typeface="Roboto"/>
              <a:sym typeface="Roboto"/>
            </a:endParaRPr>
          </a:p>
        </p:txBody>
      </p:sp>
      <p:grpSp>
        <p:nvGrpSpPr>
          <p:cNvPr id="2414" name="Google Shape;2414;p241"/>
          <p:cNvGrpSpPr/>
          <p:nvPr/>
        </p:nvGrpSpPr>
        <p:grpSpPr>
          <a:xfrm>
            <a:off x="5652747" y="3652687"/>
            <a:ext cx="886460" cy="399627"/>
            <a:chOff x="4239559" y="2739515"/>
            <a:chExt cx="664845" cy="299720"/>
          </a:xfrm>
        </p:grpSpPr>
        <p:sp>
          <p:nvSpPr>
            <p:cNvPr id="2415" name="Google Shape;2415;p241"/>
            <p:cNvSpPr/>
            <p:nvPr/>
          </p:nvSpPr>
          <p:spPr>
            <a:xfrm>
              <a:off x="4239559" y="2739515"/>
              <a:ext cx="664845" cy="299720"/>
            </a:xfrm>
            <a:custGeom>
              <a:rect b="b" l="l" r="r" t="t"/>
              <a:pathLst>
                <a:path extrusionOk="0" h="299719" w="664845">
                  <a:moveTo>
                    <a:pt x="514949" y="299699"/>
                  </a:moveTo>
                  <a:lnTo>
                    <a:pt x="514949" y="224774"/>
                  </a:lnTo>
                  <a:lnTo>
                    <a:pt x="0" y="224774"/>
                  </a:lnTo>
                  <a:lnTo>
                    <a:pt x="0" y="74924"/>
                  </a:lnTo>
                  <a:lnTo>
                    <a:pt x="514949" y="74924"/>
                  </a:lnTo>
                  <a:lnTo>
                    <a:pt x="514949" y="0"/>
                  </a:lnTo>
                  <a:lnTo>
                    <a:pt x="664799" y="149849"/>
                  </a:lnTo>
                  <a:lnTo>
                    <a:pt x="514949" y="2996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16" name="Google Shape;2416;p241"/>
            <p:cNvSpPr/>
            <p:nvPr/>
          </p:nvSpPr>
          <p:spPr>
            <a:xfrm>
              <a:off x="4239559" y="2739515"/>
              <a:ext cx="664845" cy="299720"/>
            </a:xfrm>
            <a:custGeom>
              <a:rect b="b" l="l" r="r" t="t"/>
              <a:pathLst>
                <a:path extrusionOk="0" h="299719" w="664845">
                  <a:moveTo>
                    <a:pt x="0" y="74924"/>
                  </a:moveTo>
                  <a:lnTo>
                    <a:pt x="514949" y="74924"/>
                  </a:lnTo>
                  <a:lnTo>
                    <a:pt x="514949" y="0"/>
                  </a:lnTo>
                  <a:lnTo>
                    <a:pt x="664799" y="149849"/>
                  </a:lnTo>
                  <a:lnTo>
                    <a:pt x="514949" y="299699"/>
                  </a:lnTo>
                  <a:lnTo>
                    <a:pt x="514949" y="224774"/>
                  </a:lnTo>
                  <a:lnTo>
                    <a:pt x="0" y="224774"/>
                  </a:lnTo>
                  <a:lnTo>
                    <a:pt x="0" y="749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417" name="Google Shape;2417;p241"/>
          <p:cNvGrpSpPr/>
          <p:nvPr/>
        </p:nvGrpSpPr>
        <p:grpSpPr>
          <a:xfrm>
            <a:off x="2650209" y="3652687"/>
            <a:ext cx="2630305" cy="1415314"/>
            <a:chOff x="1987656" y="2739515"/>
            <a:chExt cx="1972729" cy="1061486"/>
          </a:xfrm>
        </p:grpSpPr>
        <p:sp>
          <p:nvSpPr>
            <p:cNvPr id="2418" name="Google Shape;2418;p241"/>
            <p:cNvSpPr/>
            <p:nvPr/>
          </p:nvSpPr>
          <p:spPr>
            <a:xfrm>
              <a:off x="1987656" y="2739515"/>
              <a:ext cx="664845" cy="299720"/>
            </a:xfrm>
            <a:custGeom>
              <a:rect b="b" l="l" r="r" t="t"/>
              <a:pathLst>
                <a:path extrusionOk="0" h="299719" w="664844">
                  <a:moveTo>
                    <a:pt x="514949" y="299699"/>
                  </a:moveTo>
                  <a:lnTo>
                    <a:pt x="514949" y="224774"/>
                  </a:lnTo>
                  <a:lnTo>
                    <a:pt x="0" y="224774"/>
                  </a:lnTo>
                  <a:lnTo>
                    <a:pt x="0" y="74924"/>
                  </a:lnTo>
                  <a:lnTo>
                    <a:pt x="514949" y="74924"/>
                  </a:lnTo>
                  <a:lnTo>
                    <a:pt x="514949" y="0"/>
                  </a:lnTo>
                  <a:lnTo>
                    <a:pt x="664799" y="149849"/>
                  </a:lnTo>
                  <a:lnTo>
                    <a:pt x="514949" y="2996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19" name="Google Shape;2419;p241"/>
            <p:cNvSpPr/>
            <p:nvPr/>
          </p:nvSpPr>
          <p:spPr>
            <a:xfrm>
              <a:off x="1987656" y="2739515"/>
              <a:ext cx="664845" cy="299720"/>
            </a:xfrm>
            <a:custGeom>
              <a:rect b="b" l="l" r="r" t="t"/>
              <a:pathLst>
                <a:path extrusionOk="0" h="299719" w="664844">
                  <a:moveTo>
                    <a:pt x="0" y="74924"/>
                  </a:moveTo>
                  <a:lnTo>
                    <a:pt x="514949" y="74924"/>
                  </a:lnTo>
                  <a:lnTo>
                    <a:pt x="514949" y="0"/>
                  </a:lnTo>
                  <a:lnTo>
                    <a:pt x="664799" y="149849"/>
                  </a:lnTo>
                  <a:lnTo>
                    <a:pt x="514949" y="299699"/>
                  </a:lnTo>
                  <a:lnTo>
                    <a:pt x="514949" y="224774"/>
                  </a:lnTo>
                  <a:lnTo>
                    <a:pt x="0" y="224774"/>
                  </a:lnTo>
                  <a:lnTo>
                    <a:pt x="0" y="749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2420" name="Google Shape;2420;p241"/>
            <p:cNvPicPr preferRelativeResize="0"/>
            <p:nvPr/>
          </p:nvPicPr>
          <p:blipFill rotWithShape="1">
            <a:blip r:embed="rId3">
              <a:alphaModFix/>
            </a:blip>
            <a:srcRect b="0" l="0" r="0" t="0"/>
            <a:stretch/>
          </p:blipFill>
          <p:spPr>
            <a:xfrm>
              <a:off x="2656737" y="3684171"/>
              <a:ext cx="1303648" cy="116830"/>
            </a:xfrm>
            <a:prstGeom prst="rect">
              <a:avLst/>
            </a:prstGeom>
            <a:noFill/>
            <a:ln>
              <a:noFill/>
            </a:ln>
          </p:spPr>
        </p:pic>
      </p:grpSp>
      <p:sp>
        <p:nvSpPr>
          <p:cNvPr id="2421" name="Google Shape;2421;p241"/>
          <p:cNvSpPr txBox="1"/>
          <p:nvPr/>
        </p:nvSpPr>
        <p:spPr>
          <a:xfrm>
            <a:off x="6929124" y="3911471"/>
            <a:ext cx="1015153" cy="304421"/>
          </a:xfrm>
          <a:prstGeom prst="rect">
            <a:avLst/>
          </a:prstGeom>
          <a:noFill/>
          <a:ln>
            <a:noFill/>
          </a:ln>
        </p:spPr>
        <p:txBody>
          <a:bodyPr anchorCtr="0" anchor="t" bIns="0" lIns="0" spcFirstLastPara="1" rIns="0" wrap="square" tIns="16925">
            <a:spAutoFit/>
          </a:bodyPr>
          <a:lstStyle/>
          <a:p>
            <a:pPr indent="0" lvl="0" marL="265000" marR="0" rtl="0" algn="l">
              <a:spcBef>
                <a:spcPts val="0"/>
              </a:spcBef>
              <a:spcAft>
                <a:spcPts val="0"/>
              </a:spcAft>
              <a:buNone/>
            </a:pPr>
            <a:r>
              <a:rPr lang="en-US" sz="1867">
                <a:solidFill>
                  <a:srgbClr val="FFFFFF"/>
                </a:solidFill>
                <a:latin typeface="Roboto"/>
                <a:ea typeface="Roboto"/>
                <a:cs typeface="Roboto"/>
                <a:sym typeface="Roboto"/>
              </a:rPr>
              <a:t>CNN</a:t>
            </a:r>
            <a:endParaRPr sz="1867">
              <a:solidFill>
                <a:schemeClr val="dk1"/>
              </a:solidFill>
              <a:latin typeface="Roboto"/>
              <a:ea typeface="Roboto"/>
              <a:cs typeface="Roboto"/>
              <a:sym typeface="Roboto"/>
            </a:endParaRPr>
          </a:p>
        </p:txBody>
      </p:sp>
      <p:grpSp>
        <p:nvGrpSpPr>
          <p:cNvPr id="2422" name="Google Shape;2422;p241"/>
          <p:cNvGrpSpPr/>
          <p:nvPr/>
        </p:nvGrpSpPr>
        <p:grpSpPr>
          <a:xfrm>
            <a:off x="8655260" y="3294588"/>
            <a:ext cx="2612434" cy="1253067"/>
            <a:chOff x="6491445" y="2470941"/>
            <a:chExt cx="1959325" cy="939800"/>
          </a:xfrm>
        </p:grpSpPr>
        <p:sp>
          <p:nvSpPr>
            <p:cNvPr id="2423" name="Google Shape;2423;p241"/>
            <p:cNvSpPr/>
            <p:nvPr/>
          </p:nvSpPr>
          <p:spPr>
            <a:xfrm>
              <a:off x="6491445" y="2739505"/>
              <a:ext cx="664845" cy="299720"/>
            </a:xfrm>
            <a:custGeom>
              <a:rect b="b" l="l" r="r" t="t"/>
              <a:pathLst>
                <a:path extrusionOk="0" h="299719" w="664845">
                  <a:moveTo>
                    <a:pt x="514949" y="299699"/>
                  </a:moveTo>
                  <a:lnTo>
                    <a:pt x="514949" y="224774"/>
                  </a:lnTo>
                  <a:lnTo>
                    <a:pt x="0" y="224774"/>
                  </a:lnTo>
                  <a:lnTo>
                    <a:pt x="0" y="74924"/>
                  </a:lnTo>
                  <a:lnTo>
                    <a:pt x="514949" y="74924"/>
                  </a:lnTo>
                  <a:lnTo>
                    <a:pt x="514949" y="0"/>
                  </a:lnTo>
                  <a:lnTo>
                    <a:pt x="664799" y="149849"/>
                  </a:lnTo>
                  <a:lnTo>
                    <a:pt x="514949" y="2996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24" name="Google Shape;2424;p241"/>
            <p:cNvSpPr/>
            <p:nvPr/>
          </p:nvSpPr>
          <p:spPr>
            <a:xfrm>
              <a:off x="6491445" y="2739505"/>
              <a:ext cx="664845" cy="299720"/>
            </a:xfrm>
            <a:custGeom>
              <a:rect b="b" l="l" r="r" t="t"/>
              <a:pathLst>
                <a:path extrusionOk="0" h="299719" w="664845">
                  <a:moveTo>
                    <a:pt x="0" y="74924"/>
                  </a:moveTo>
                  <a:lnTo>
                    <a:pt x="514949" y="74924"/>
                  </a:lnTo>
                  <a:lnTo>
                    <a:pt x="514949" y="0"/>
                  </a:lnTo>
                  <a:lnTo>
                    <a:pt x="664799" y="149849"/>
                  </a:lnTo>
                  <a:lnTo>
                    <a:pt x="514949" y="299699"/>
                  </a:lnTo>
                  <a:lnTo>
                    <a:pt x="514949" y="224774"/>
                  </a:lnTo>
                  <a:lnTo>
                    <a:pt x="0" y="224774"/>
                  </a:lnTo>
                  <a:lnTo>
                    <a:pt x="0" y="74924"/>
                  </a:lnTo>
                  <a:close/>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25" name="Google Shape;2425;p241"/>
            <p:cNvSpPr/>
            <p:nvPr/>
          </p:nvSpPr>
          <p:spPr>
            <a:xfrm>
              <a:off x="7448721" y="2705841"/>
              <a:ext cx="767715" cy="704850"/>
            </a:xfrm>
            <a:custGeom>
              <a:rect b="b" l="l" r="r" t="t"/>
              <a:pathLst>
                <a:path extrusionOk="0" h="704850" w="767715">
                  <a:moveTo>
                    <a:pt x="767099" y="704699"/>
                  </a:moveTo>
                  <a:lnTo>
                    <a:pt x="0" y="704699"/>
                  </a:lnTo>
                  <a:lnTo>
                    <a:pt x="0" y="0"/>
                  </a:lnTo>
                  <a:lnTo>
                    <a:pt x="767099" y="0"/>
                  </a:lnTo>
                  <a:lnTo>
                    <a:pt x="767099" y="704699"/>
                  </a:lnTo>
                  <a:close/>
                </a:path>
              </a:pathLst>
            </a:custGeom>
            <a:solidFill>
              <a:srgbClr val="4472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26" name="Google Shape;2426;p241"/>
            <p:cNvSpPr/>
            <p:nvPr/>
          </p:nvSpPr>
          <p:spPr>
            <a:xfrm>
              <a:off x="8215820" y="2470941"/>
              <a:ext cx="234950" cy="939800"/>
            </a:xfrm>
            <a:custGeom>
              <a:rect b="b" l="l" r="r" t="t"/>
              <a:pathLst>
                <a:path extrusionOk="0" h="939800" w="234950">
                  <a:moveTo>
                    <a:pt x="0" y="939599"/>
                  </a:moveTo>
                  <a:lnTo>
                    <a:pt x="0" y="234899"/>
                  </a:lnTo>
                  <a:lnTo>
                    <a:pt x="234899" y="0"/>
                  </a:lnTo>
                  <a:lnTo>
                    <a:pt x="234899" y="704699"/>
                  </a:lnTo>
                  <a:lnTo>
                    <a:pt x="0" y="939599"/>
                  </a:lnTo>
                  <a:close/>
                </a:path>
              </a:pathLst>
            </a:custGeom>
            <a:solidFill>
              <a:srgbClr val="365B9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27" name="Google Shape;2427;p241"/>
            <p:cNvSpPr/>
            <p:nvPr/>
          </p:nvSpPr>
          <p:spPr>
            <a:xfrm>
              <a:off x="7448721" y="2470941"/>
              <a:ext cx="1002030" cy="234950"/>
            </a:xfrm>
            <a:custGeom>
              <a:rect b="b" l="l" r="r" t="t"/>
              <a:pathLst>
                <a:path extrusionOk="0" h="234950" w="1002029">
                  <a:moveTo>
                    <a:pt x="767099" y="234899"/>
                  </a:moveTo>
                  <a:lnTo>
                    <a:pt x="0" y="234899"/>
                  </a:lnTo>
                  <a:lnTo>
                    <a:pt x="234899" y="0"/>
                  </a:lnTo>
                  <a:lnTo>
                    <a:pt x="1001999" y="0"/>
                  </a:lnTo>
                  <a:lnTo>
                    <a:pt x="767099" y="234899"/>
                  </a:lnTo>
                  <a:close/>
                </a:path>
              </a:pathLst>
            </a:custGeom>
            <a:solidFill>
              <a:srgbClr val="688EC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28" name="Google Shape;2428;p241"/>
            <p:cNvSpPr/>
            <p:nvPr/>
          </p:nvSpPr>
          <p:spPr>
            <a:xfrm>
              <a:off x="7448721" y="2470941"/>
              <a:ext cx="1002030" cy="939800"/>
            </a:xfrm>
            <a:custGeom>
              <a:rect b="b" l="l" r="r" t="t"/>
              <a:pathLst>
                <a:path extrusionOk="0" h="939800" w="1002029">
                  <a:moveTo>
                    <a:pt x="0" y="234899"/>
                  </a:moveTo>
                  <a:lnTo>
                    <a:pt x="234899" y="0"/>
                  </a:lnTo>
                  <a:lnTo>
                    <a:pt x="1001999" y="0"/>
                  </a:lnTo>
                  <a:lnTo>
                    <a:pt x="1001999" y="704699"/>
                  </a:lnTo>
                  <a:lnTo>
                    <a:pt x="767099" y="939599"/>
                  </a:lnTo>
                  <a:lnTo>
                    <a:pt x="0" y="939599"/>
                  </a:lnTo>
                  <a:lnTo>
                    <a:pt x="0" y="234899"/>
                  </a:lnTo>
                  <a:close/>
                </a:path>
                <a:path extrusionOk="0" h="939800" w="1002029">
                  <a:moveTo>
                    <a:pt x="0" y="234899"/>
                  </a:moveTo>
                  <a:lnTo>
                    <a:pt x="767099" y="234899"/>
                  </a:lnTo>
                  <a:lnTo>
                    <a:pt x="1001999" y="0"/>
                  </a:lnTo>
                </a:path>
                <a:path extrusionOk="0" h="939800" w="1002029">
                  <a:moveTo>
                    <a:pt x="767099" y="234899"/>
                  </a:moveTo>
                  <a:lnTo>
                    <a:pt x="767099" y="939599"/>
                  </a:lnTo>
                </a:path>
              </a:pathLst>
            </a:custGeom>
            <a:noFill/>
            <a:ln cap="flat" cmpd="sng" w="126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429" name="Google Shape;2429;p241"/>
          <p:cNvSpPr txBox="1"/>
          <p:nvPr/>
        </p:nvSpPr>
        <p:spPr>
          <a:xfrm>
            <a:off x="9931629" y="3911473"/>
            <a:ext cx="1015153" cy="304421"/>
          </a:xfrm>
          <a:prstGeom prst="rect">
            <a:avLst/>
          </a:prstGeom>
          <a:noFill/>
          <a:ln>
            <a:noFill/>
          </a:ln>
        </p:spPr>
        <p:txBody>
          <a:bodyPr anchorCtr="0" anchor="t" bIns="0" lIns="0" spcFirstLastPara="1" rIns="0" wrap="square" tIns="16925">
            <a:spAutoFit/>
          </a:bodyPr>
          <a:lstStyle/>
          <a:p>
            <a:pPr indent="0" lvl="0" marL="221821" marR="0" rtl="0" algn="l">
              <a:spcBef>
                <a:spcPts val="0"/>
              </a:spcBef>
              <a:spcAft>
                <a:spcPts val="0"/>
              </a:spcAft>
              <a:buNone/>
            </a:pPr>
            <a:r>
              <a:rPr lang="en-US" sz="1867">
                <a:solidFill>
                  <a:srgbClr val="FFFFFF"/>
                </a:solidFill>
                <a:latin typeface="Roboto"/>
                <a:ea typeface="Roboto"/>
                <a:cs typeface="Roboto"/>
                <a:sym typeface="Roboto"/>
              </a:rPr>
              <a:t>Mask</a:t>
            </a:r>
            <a:endParaRPr sz="1867">
              <a:solidFill>
                <a:schemeClr val="dk1"/>
              </a:solidFill>
              <a:latin typeface="Roboto"/>
              <a:ea typeface="Roboto"/>
              <a:cs typeface="Roboto"/>
              <a:sym typeface="Roboto"/>
            </a:endParaRPr>
          </a:p>
        </p:txBody>
      </p:sp>
      <p:pic>
        <p:nvPicPr>
          <p:cNvPr id="2430" name="Google Shape;2430;p241"/>
          <p:cNvPicPr preferRelativeResize="0"/>
          <p:nvPr/>
        </p:nvPicPr>
        <p:blipFill rotWithShape="1">
          <a:blip r:embed="rId4">
            <a:alphaModFix/>
          </a:blip>
          <a:srcRect b="0" l="0" r="0" t="0"/>
          <a:stretch/>
        </p:blipFill>
        <p:spPr>
          <a:xfrm>
            <a:off x="6813905" y="4904686"/>
            <a:ext cx="3402848" cy="203397"/>
          </a:xfrm>
          <a:prstGeom prst="rect">
            <a:avLst/>
          </a:prstGeom>
          <a:noFill/>
          <a:ln>
            <a:noFill/>
          </a:ln>
        </p:spPr>
      </p:pic>
      <p:sp>
        <p:nvSpPr>
          <p:cNvPr id="2431" name="Google Shape;2431;p241"/>
          <p:cNvSpPr txBox="1"/>
          <p:nvPr/>
        </p:nvSpPr>
        <p:spPr>
          <a:xfrm>
            <a:off x="2540673" y="5506783"/>
            <a:ext cx="1144692"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Encoder</a:t>
            </a:r>
            <a:endParaRPr sz="2400">
              <a:solidFill>
                <a:schemeClr val="dk1"/>
              </a:solidFill>
              <a:latin typeface="Roboto"/>
              <a:ea typeface="Roboto"/>
              <a:cs typeface="Roboto"/>
              <a:sym typeface="Roboto"/>
            </a:endParaRPr>
          </a:p>
        </p:txBody>
      </p:sp>
      <p:sp>
        <p:nvSpPr>
          <p:cNvPr id="2432" name="Google Shape;2432;p241"/>
          <p:cNvSpPr txBox="1"/>
          <p:nvPr/>
        </p:nvSpPr>
        <p:spPr>
          <a:xfrm>
            <a:off x="8515827" y="5506783"/>
            <a:ext cx="1164167"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Decoder</a:t>
            </a:r>
            <a:endParaRPr sz="2400">
              <a:solidFill>
                <a:schemeClr val="dk1"/>
              </a:solidFill>
              <a:latin typeface="Roboto"/>
              <a:ea typeface="Roboto"/>
              <a:cs typeface="Roboto"/>
              <a:sym typeface="Roboto"/>
            </a:endParaRPr>
          </a:p>
        </p:txBody>
      </p:sp>
      <p:pic>
        <p:nvPicPr>
          <p:cNvPr id="2433" name="Google Shape;2433;p241"/>
          <p:cNvPicPr preferRelativeResize="0"/>
          <p:nvPr/>
        </p:nvPicPr>
        <p:blipFill rotWithShape="1">
          <a:blip r:embed="rId5">
            <a:alphaModFix/>
          </a:blip>
          <a:srcRect b="0" l="0" r="0" t="0"/>
          <a:stretch/>
        </p:blipFill>
        <p:spPr>
          <a:xfrm>
            <a:off x="5697173" y="3242582"/>
            <a:ext cx="807783" cy="151804"/>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pic>
        <p:nvPicPr>
          <p:cNvPr id="2438" name="Google Shape;2438;p242"/>
          <p:cNvPicPr preferRelativeResize="0"/>
          <p:nvPr/>
        </p:nvPicPr>
        <p:blipFill rotWithShape="1">
          <a:blip r:embed="rId3">
            <a:alphaModFix/>
          </a:blip>
          <a:srcRect b="0" l="0" r="0" t="0"/>
          <a:stretch/>
        </p:blipFill>
        <p:spPr>
          <a:xfrm>
            <a:off x="2173900" y="2772000"/>
            <a:ext cx="7652333" cy="3222000"/>
          </a:xfrm>
          <a:prstGeom prst="rect">
            <a:avLst/>
          </a:prstGeom>
          <a:noFill/>
          <a:ln>
            <a:noFill/>
          </a:ln>
        </p:spPr>
      </p:pic>
      <p:sp>
        <p:nvSpPr>
          <p:cNvPr id="2439" name="Google Shape;2439;p242"/>
          <p:cNvSpPr txBox="1"/>
          <p:nvPr/>
        </p:nvSpPr>
        <p:spPr>
          <a:xfrm>
            <a:off x="969666" y="1903741"/>
            <a:ext cx="9371753"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Encoder-Decoder Network with depthwise separable convolutions</a:t>
            </a:r>
            <a:endParaRPr sz="2400">
              <a:solidFill>
                <a:schemeClr val="dk1"/>
              </a:solidFill>
              <a:latin typeface="Roboto"/>
              <a:ea typeface="Roboto"/>
              <a:cs typeface="Roboto"/>
              <a:sym typeface="Roboto"/>
            </a:endParaRPr>
          </a:p>
        </p:txBody>
      </p:sp>
      <p:sp>
        <p:nvSpPr>
          <p:cNvPr id="2440" name="Google Shape;2440;p242"/>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sp>
        <p:nvSpPr>
          <p:cNvPr id="2441" name="Google Shape;2441;p242"/>
          <p:cNvSpPr txBox="1"/>
          <p:nvPr/>
        </p:nvSpPr>
        <p:spPr>
          <a:xfrm>
            <a:off x="1196781" y="6418994"/>
            <a:ext cx="7268633" cy="222219"/>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i="1" lang="en-US" sz="1333">
                <a:solidFill>
                  <a:schemeClr val="dk1"/>
                </a:solidFill>
                <a:latin typeface="Roboto"/>
                <a:ea typeface="Roboto"/>
                <a:cs typeface="Roboto"/>
                <a:sym typeface="Roboto"/>
              </a:rPr>
              <a:t>Source: Lin Bai et. al. (2018) “A CNN Accelerator on FPGA Using Depthwise Separable Convolution”</a:t>
            </a:r>
            <a:endParaRPr sz="1333">
              <a:solidFill>
                <a:schemeClr val="dk1"/>
              </a:solidFill>
              <a:latin typeface="Roboto"/>
              <a:ea typeface="Roboto"/>
              <a:cs typeface="Roboto"/>
              <a:sym typeface="Roboto"/>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243"/>
          <p:cNvSpPr txBox="1"/>
          <p:nvPr/>
        </p:nvSpPr>
        <p:spPr>
          <a:xfrm>
            <a:off x="969666" y="1903741"/>
            <a:ext cx="9371753"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Encoder-Decoder Network with depthwise separable convolutions</a:t>
            </a:r>
            <a:endParaRPr sz="2400">
              <a:solidFill>
                <a:schemeClr val="dk1"/>
              </a:solidFill>
              <a:latin typeface="Roboto"/>
              <a:ea typeface="Roboto"/>
              <a:cs typeface="Roboto"/>
              <a:sym typeface="Roboto"/>
            </a:endParaRPr>
          </a:p>
        </p:txBody>
      </p:sp>
      <p:sp>
        <p:nvSpPr>
          <p:cNvPr id="2447" name="Google Shape;2447;p243"/>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pic>
        <p:nvPicPr>
          <p:cNvPr id="2448" name="Google Shape;2448;p243"/>
          <p:cNvPicPr preferRelativeResize="0"/>
          <p:nvPr/>
        </p:nvPicPr>
        <p:blipFill rotWithShape="1">
          <a:blip r:embed="rId3">
            <a:alphaModFix/>
          </a:blip>
          <a:srcRect b="0" l="0" r="0" t="0"/>
          <a:stretch/>
        </p:blipFill>
        <p:spPr>
          <a:xfrm>
            <a:off x="2780700" y="2581067"/>
            <a:ext cx="6003299" cy="3520932"/>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2" name="Shape 2452"/>
        <p:cNvGrpSpPr/>
        <p:nvPr/>
      </p:nvGrpSpPr>
      <p:grpSpPr>
        <a:xfrm>
          <a:off x="0" y="0"/>
          <a:ext cx="0" cy="0"/>
          <a:chOff x="0" y="0"/>
          <a:chExt cx="0" cy="0"/>
        </a:xfrm>
      </p:grpSpPr>
      <p:pic>
        <p:nvPicPr>
          <p:cNvPr id="2453" name="Google Shape;2453;p244"/>
          <p:cNvPicPr preferRelativeResize="0"/>
          <p:nvPr/>
        </p:nvPicPr>
        <p:blipFill rotWithShape="1">
          <a:blip r:embed="rId3">
            <a:alphaModFix/>
          </a:blip>
          <a:srcRect b="0" l="0" r="0" t="0"/>
          <a:stretch/>
        </p:blipFill>
        <p:spPr>
          <a:xfrm>
            <a:off x="2803900" y="2862000"/>
            <a:ext cx="6913565" cy="3209233"/>
          </a:xfrm>
          <a:prstGeom prst="rect">
            <a:avLst/>
          </a:prstGeom>
          <a:noFill/>
          <a:ln>
            <a:noFill/>
          </a:ln>
        </p:spPr>
      </p:pic>
      <p:sp>
        <p:nvSpPr>
          <p:cNvPr id="2454" name="Google Shape;2454;p244"/>
          <p:cNvSpPr txBox="1"/>
          <p:nvPr/>
        </p:nvSpPr>
        <p:spPr>
          <a:xfrm>
            <a:off x="969665" y="1903741"/>
            <a:ext cx="9291320"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Encoder-Decoder Network with pointwise separable convolutions</a:t>
            </a:r>
            <a:endParaRPr sz="2400">
              <a:solidFill>
                <a:schemeClr val="dk1"/>
              </a:solidFill>
              <a:latin typeface="Roboto"/>
              <a:ea typeface="Roboto"/>
              <a:cs typeface="Roboto"/>
              <a:sym typeface="Roboto"/>
            </a:endParaRPr>
          </a:p>
        </p:txBody>
      </p:sp>
      <p:sp>
        <p:nvSpPr>
          <p:cNvPr id="2455" name="Google Shape;2455;p244"/>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245"/>
          <p:cNvSpPr txBox="1"/>
          <p:nvPr/>
        </p:nvSpPr>
        <p:spPr>
          <a:xfrm>
            <a:off x="969666" y="1903742"/>
            <a:ext cx="9755293" cy="1494426"/>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Encoder-Decoder Network with pointwise separable convolutions</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489361" lvl="0" marL="505447"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Spatial Pyramid Pooling Networks to capture multi-scale information</a:t>
            </a:r>
            <a:endParaRPr sz="2400">
              <a:solidFill>
                <a:schemeClr val="dk1"/>
              </a:solidFill>
              <a:latin typeface="Roboto"/>
              <a:ea typeface="Roboto"/>
              <a:cs typeface="Roboto"/>
              <a:sym typeface="Roboto"/>
            </a:endParaRPr>
          </a:p>
        </p:txBody>
      </p:sp>
      <p:sp>
        <p:nvSpPr>
          <p:cNvPr id="2461" name="Google Shape;2461;p245"/>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sp>
        <p:nvSpPr>
          <p:cNvPr id="2462" name="Google Shape;2462;p245"/>
          <p:cNvSpPr/>
          <p:nvPr/>
        </p:nvSpPr>
        <p:spPr>
          <a:xfrm>
            <a:off x="751599" y="1540934"/>
            <a:ext cx="10018607" cy="1001607"/>
          </a:xfrm>
          <a:custGeom>
            <a:rect b="b" l="l" r="r" t="t"/>
            <a:pathLst>
              <a:path extrusionOk="0" h="751205" w="7513955">
                <a:moveTo>
                  <a:pt x="7513499" y="750599"/>
                </a:moveTo>
                <a:lnTo>
                  <a:pt x="0" y="750599"/>
                </a:lnTo>
                <a:lnTo>
                  <a:pt x="0" y="0"/>
                </a:lnTo>
                <a:lnTo>
                  <a:pt x="7513499" y="0"/>
                </a:lnTo>
                <a:lnTo>
                  <a:pt x="7513499" y="7505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246"/>
          <p:cNvSpPr txBox="1"/>
          <p:nvPr/>
        </p:nvSpPr>
        <p:spPr>
          <a:xfrm>
            <a:off x="969666" y="1903741"/>
            <a:ext cx="9755293"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Spatial Pyramid Pooling Networks to capture multi-scale information</a:t>
            </a:r>
            <a:endParaRPr sz="2400">
              <a:solidFill>
                <a:schemeClr val="dk1"/>
              </a:solidFill>
              <a:latin typeface="Roboto"/>
              <a:ea typeface="Roboto"/>
              <a:cs typeface="Roboto"/>
              <a:sym typeface="Roboto"/>
            </a:endParaRPr>
          </a:p>
        </p:txBody>
      </p:sp>
      <p:sp>
        <p:nvSpPr>
          <p:cNvPr id="2468" name="Google Shape;2468;p246"/>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pic>
        <p:nvPicPr>
          <p:cNvPr id="2473" name="Google Shape;2473;p247"/>
          <p:cNvPicPr preferRelativeResize="0"/>
          <p:nvPr/>
        </p:nvPicPr>
        <p:blipFill rotWithShape="1">
          <a:blip r:embed="rId3">
            <a:alphaModFix/>
          </a:blip>
          <a:srcRect b="0" l="0" r="0" t="0"/>
          <a:stretch/>
        </p:blipFill>
        <p:spPr>
          <a:xfrm>
            <a:off x="2336668" y="2378965"/>
            <a:ext cx="7518633" cy="3862699"/>
          </a:xfrm>
          <a:prstGeom prst="rect">
            <a:avLst/>
          </a:prstGeom>
          <a:noFill/>
          <a:ln>
            <a:noFill/>
          </a:ln>
        </p:spPr>
      </p:pic>
      <p:sp>
        <p:nvSpPr>
          <p:cNvPr id="2474" name="Google Shape;2474;p247"/>
          <p:cNvSpPr txBox="1"/>
          <p:nvPr/>
        </p:nvSpPr>
        <p:spPr>
          <a:xfrm>
            <a:off x="969666" y="1903741"/>
            <a:ext cx="9755293"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Spatial Pyramid Pooling Networks to capture multi-scale information</a:t>
            </a:r>
            <a:endParaRPr sz="2400">
              <a:solidFill>
                <a:schemeClr val="dk1"/>
              </a:solidFill>
              <a:latin typeface="Roboto"/>
              <a:ea typeface="Roboto"/>
              <a:cs typeface="Roboto"/>
              <a:sym typeface="Roboto"/>
            </a:endParaRPr>
          </a:p>
        </p:txBody>
      </p:sp>
      <p:sp>
        <p:nvSpPr>
          <p:cNvPr id="2475" name="Google Shape;2475;p247"/>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248"/>
          <p:cNvSpPr txBox="1"/>
          <p:nvPr/>
        </p:nvSpPr>
        <p:spPr>
          <a:xfrm>
            <a:off x="969666" y="1903742"/>
            <a:ext cx="10248053" cy="3090889"/>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Encoder-Decoder Network with depthwise separable convolutions</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489361" lvl="0" marL="505447"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Spatial Pyramid Pooling Networks to capture multi-scale information</a:t>
            </a:r>
            <a:endParaRPr sz="2400">
              <a:solidFill>
                <a:schemeClr val="dk1"/>
              </a:solidFill>
              <a:latin typeface="Roboto"/>
              <a:ea typeface="Roboto"/>
              <a:cs typeface="Roboto"/>
              <a:sym typeface="Roboto"/>
            </a:endParaRPr>
          </a:p>
          <a:p>
            <a:pPr indent="0" lvl="0" marL="0" marR="0" rtl="0" algn="l">
              <a:spcBef>
                <a:spcPts val="53"/>
              </a:spcBef>
              <a:spcAft>
                <a:spcPts val="0"/>
              </a:spcAft>
              <a:buClr>
                <a:schemeClr val="dk1"/>
              </a:buClr>
              <a:buSzPts val="3533"/>
              <a:buFont typeface="Arial"/>
              <a:buNone/>
            </a:pPr>
            <a:r>
              <a:t/>
            </a:r>
            <a:endParaRPr sz="3533">
              <a:solidFill>
                <a:schemeClr val="dk1"/>
              </a:solidFill>
              <a:latin typeface="Roboto"/>
              <a:ea typeface="Roboto"/>
              <a:cs typeface="Roboto"/>
              <a:sym typeface="Roboto"/>
            </a:endParaRPr>
          </a:p>
          <a:p>
            <a:pPr indent="-489361" lvl="0" marL="505447" marR="6773" rtl="0" algn="l">
              <a:lnSpc>
                <a:spcPct val="149000"/>
              </a:lnSpc>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Atrous Convolutions (or Dilated Convolutions) for larger effective ﬁeld of  view and to reduce computational complexity</a:t>
            </a:r>
            <a:endParaRPr sz="2400">
              <a:solidFill>
                <a:schemeClr val="dk1"/>
              </a:solidFill>
              <a:latin typeface="Roboto"/>
              <a:ea typeface="Roboto"/>
              <a:cs typeface="Roboto"/>
              <a:sym typeface="Roboto"/>
            </a:endParaRPr>
          </a:p>
        </p:txBody>
      </p:sp>
      <p:sp>
        <p:nvSpPr>
          <p:cNvPr id="2481" name="Google Shape;2481;p248"/>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sp>
        <p:nvSpPr>
          <p:cNvPr id="2482" name="Google Shape;2482;p248"/>
          <p:cNvSpPr/>
          <p:nvPr/>
        </p:nvSpPr>
        <p:spPr>
          <a:xfrm>
            <a:off x="751599" y="1540934"/>
            <a:ext cx="10463107" cy="2129367"/>
          </a:xfrm>
          <a:custGeom>
            <a:rect b="b" l="l" r="r" t="t"/>
            <a:pathLst>
              <a:path extrusionOk="0" h="1597025" w="7847330">
                <a:moveTo>
                  <a:pt x="7846799" y="1596899"/>
                </a:moveTo>
                <a:lnTo>
                  <a:pt x="0" y="1596899"/>
                </a:lnTo>
                <a:lnTo>
                  <a:pt x="0" y="0"/>
                </a:lnTo>
                <a:lnTo>
                  <a:pt x="7846799" y="0"/>
                </a:lnTo>
                <a:lnTo>
                  <a:pt x="7846799" y="15968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6" name="Shape 2486"/>
        <p:cNvGrpSpPr/>
        <p:nvPr/>
      </p:nvGrpSpPr>
      <p:grpSpPr>
        <a:xfrm>
          <a:off x="0" y="0"/>
          <a:ext cx="0" cy="0"/>
          <a:chOff x="0" y="0"/>
          <a:chExt cx="0" cy="0"/>
        </a:xfrm>
      </p:grpSpPr>
      <p:sp>
        <p:nvSpPr>
          <p:cNvPr id="2487" name="Google Shape;2487;p249"/>
          <p:cNvSpPr txBox="1"/>
          <p:nvPr/>
        </p:nvSpPr>
        <p:spPr>
          <a:xfrm>
            <a:off x="969666" y="1723401"/>
            <a:ext cx="10248053" cy="1057063"/>
          </a:xfrm>
          <a:prstGeom prst="rect">
            <a:avLst/>
          </a:prstGeom>
          <a:noFill/>
          <a:ln>
            <a:noFill/>
          </a:ln>
        </p:spPr>
        <p:txBody>
          <a:bodyPr anchorCtr="0" anchor="t" bIns="0" lIns="0" spcFirstLastPara="1" rIns="0" wrap="square" tIns="16925">
            <a:spAutoFit/>
          </a:bodyPr>
          <a:lstStyle/>
          <a:p>
            <a:pPr indent="-489361" lvl="0" marL="505447" marR="6773" rtl="0" algn="l">
              <a:lnSpc>
                <a:spcPct val="149000"/>
              </a:lnSpc>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Atrous Convolutions (or Dilated Convolutions) for larger effective ﬁeld of  view and to reduce computational complexity</a:t>
            </a:r>
            <a:endParaRPr sz="2400">
              <a:solidFill>
                <a:schemeClr val="dk1"/>
              </a:solidFill>
              <a:latin typeface="Roboto"/>
              <a:ea typeface="Roboto"/>
              <a:cs typeface="Roboto"/>
              <a:sym typeface="Roboto"/>
            </a:endParaRPr>
          </a:p>
        </p:txBody>
      </p:sp>
      <p:sp>
        <p:nvSpPr>
          <p:cNvPr id="2488" name="Google Shape;2488;p249"/>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pic>
        <p:nvPicPr>
          <p:cNvPr id="2489" name="Google Shape;2489;p249"/>
          <p:cNvPicPr preferRelativeResize="0"/>
          <p:nvPr/>
        </p:nvPicPr>
        <p:blipFill rotWithShape="1">
          <a:blip r:embed="rId3">
            <a:alphaModFix/>
          </a:blip>
          <a:srcRect b="0" l="0" r="0" t="0"/>
          <a:stretch/>
        </p:blipFill>
        <p:spPr>
          <a:xfrm>
            <a:off x="4402933" y="2975532"/>
            <a:ext cx="3386132" cy="3266133"/>
          </a:xfrm>
          <a:prstGeom prst="rect">
            <a:avLst/>
          </a:prstGeom>
          <a:noFill/>
          <a:ln>
            <a:noFill/>
          </a:ln>
        </p:spPr>
      </p:pic>
      <p:sp>
        <p:nvSpPr>
          <p:cNvPr id="2490" name="Google Shape;2490;p249"/>
          <p:cNvSpPr txBox="1"/>
          <p:nvPr/>
        </p:nvSpPr>
        <p:spPr>
          <a:xfrm>
            <a:off x="1543700" y="6418994"/>
            <a:ext cx="6573520" cy="222219"/>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i="1" lang="en-US" sz="1333">
                <a:solidFill>
                  <a:schemeClr val="dk1"/>
                </a:solidFill>
                <a:latin typeface="Roboto"/>
                <a:ea typeface="Roboto"/>
                <a:cs typeface="Roboto"/>
                <a:sym typeface="Roboto"/>
              </a:rPr>
              <a:t>Source - Francesco Visin et. al. (2016) A guide to convolution arithmetic for deep learning</a:t>
            </a:r>
            <a:endParaRPr sz="1333">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ph type="title"/>
          </p:nvPr>
        </p:nvSpPr>
        <p:spPr>
          <a:xfrm>
            <a:off x="2243474" y="66174"/>
            <a:ext cx="76953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Applications of Image Segmentation</a:t>
            </a:r>
            <a:endParaRPr/>
          </a:p>
        </p:txBody>
      </p:sp>
      <p:pic>
        <p:nvPicPr>
          <p:cNvPr id="260" name="Google Shape;260;p25"/>
          <p:cNvPicPr preferRelativeResize="0"/>
          <p:nvPr/>
        </p:nvPicPr>
        <p:blipFill rotWithShape="1">
          <a:blip r:embed="rId3">
            <a:alphaModFix/>
          </a:blip>
          <a:srcRect b="0" l="0" r="0" t="0"/>
          <a:stretch/>
        </p:blipFill>
        <p:spPr>
          <a:xfrm>
            <a:off x="5976667" y="1646977"/>
            <a:ext cx="5949932" cy="3945032"/>
          </a:xfrm>
          <a:prstGeom prst="rect">
            <a:avLst/>
          </a:prstGeom>
          <a:noFill/>
          <a:ln>
            <a:noFill/>
          </a:ln>
        </p:spPr>
      </p:pic>
      <p:sp>
        <p:nvSpPr>
          <p:cNvPr id="261" name="Google Shape;261;p25"/>
          <p:cNvSpPr txBox="1"/>
          <p:nvPr/>
        </p:nvSpPr>
        <p:spPr>
          <a:xfrm>
            <a:off x="722633" y="1771100"/>
            <a:ext cx="4731172" cy="1084912"/>
          </a:xfrm>
          <a:prstGeom prst="rect">
            <a:avLst/>
          </a:prstGeom>
          <a:noFill/>
          <a:ln>
            <a:noFill/>
          </a:ln>
        </p:spPr>
        <p:txBody>
          <a:bodyPr anchorCtr="0" anchor="t" bIns="0" lIns="0" spcFirstLastPara="1" rIns="0" wrap="square" tIns="0">
            <a:spAutoFit/>
          </a:bodyPr>
          <a:lstStyle/>
          <a:p>
            <a:pPr indent="0" lvl="0" marL="0" marR="0" rtl="0" algn="l">
              <a:lnSpc>
                <a:spcPct val="112791"/>
              </a:lnSpc>
              <a:spcBef>
                <a:spcPts val="0"/>
              </a:spcBef>
              <a:spcAft>
                <a:spcPts val="0"/>
              </a:spcAft>
              <a:buNone/>
            </a:pP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Medical Imaging</a:t>
            </a:r>
            <a:endParaRPr sz="2400">
              <a:solidFill>
                <a:schemeClr val="dk1"/>
              </a:solidFill>
              <a:latin typeface="Roboto"/>
              <a:ea typeface="Roboto"/>
              <a:cs typeface="Roboto"/>
              <a:sym typeface="Roboto"/>
            </a:endParaRPr>
          </a:p>
          <a:p>
            <a:pPr indent="0" lvl="0" marL="609585" marR="0" rtl="0" algn="l">
              <a:spcBef>
                <a:spcPts val="20"/>
              </a:spcBef>
              <a:spcAft>
                <a:spcPts val="0"/>
              </a:spcAft>
              <a:buNone/>
            </a:pP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Cancer Cell Segmentation</a:t>
            </a:r>
            <a:endParaRPr sz="2400">
              <a:solidFill>
                <a:schemeClr val="dk1"/>
              </a:solidFill>
              <a:latin typeface="Roboto"/>
              <a:ea typeface="Roboto"/>
              <a:cs typeface="Roboto"/>
              <a:sym typeface="Roboto"/>
            </a:endParaRPr>
          </a:p>
          <a:p>
            <a:pPr indent="0" lvl="0" marL="609585" marR="0" rtl="0" algn="l">
              <a:spcBef>
                <a:spcPts val="20"/>
              </a:spcBef>
              <a:spcAft>
                <a:spcPts val="0"/>
              </a:spcAft>
              <a:buNone/>
            </a:pP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Brain Lesion Segmentation</a:t>
            </a:r>
            <a:endParaRPr sz="2400">
              <a:solidFill>
                <a:schemeClr val="dk1"/>
              </a:solidFill>
              <a:latin typeface="Roboto"/>
              <a:ea typeface="Roboto"/>
              <a:cs typeface="Roboto"/>
              <a:sym typeface="Roboto"/>
            </a:endParaRPr>
          </a:p>
        </p:txBody>
      </p:sp>
      <p:sp>
        <p:nvSpPr>
          <p:cNvPr id="262" name="Google Shape;262;p25"/>
          <p:cNvSpPr txBox="1"/>
          <p:nvPr/>
        </p:nvSpPr>
        <p:spPr>
          <a:xfrm>
            <a:off x="705699" y="3205342"/>
            <a:ext cx="4420447" cy="1125094"/>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Self Driving Cars</a:t>
            </a:r>
            <a:endParaRPr sz="2400">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Lane Segmentation</a:t>
            </a:r>
            <a:endParaRPr b="0" i="0" sz="2400" u="none" cap="none" strike="noStrike">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Pedestrian Identiﬁcation</a:t>
            </a:r>
            <a:endParaRPr b="0" i="0" sz="2400" u="none" cap="none" strike="noStrike">
              <a:solidFill>
                <a:schemeClr val="dk1"/>
              </a:solidFill>
              <a:latin typeface="Roboto"/>
              <a:ea typeface="Roboto"/>
              <a:cs typeface="Roboto"/>
              <a:sym typeface="Roboto"/>
            </a:endParaRPr>
          </a:p>
        </p:txBody>
      </p:sp>
      <p:sp>
        <p:nvSpPr>
          <p:cNvPr id="263" name="Google Shape;263;p25"/>
          <p:cNvSpPr/>
          <p:nvPr/>
        </p:nvSpPr>
        <p:spPr>
          <a:xfrm>
            <a:off x="664600" y="1252200"/>
            <a:ext cx="4870027" cy="2077720"/>
          </a:xfrm>
          <a:custGeom>
            <a:rect b="b" l="l" r="r" t="t"/>
            <a:pathLst>
              <a:path extrusionOk="0" h="1558289" w="3652520">
                <a:moveTo>
                  <a:pt x="3652499" y="1557899"/>
                </a:moveTo>
                <a:lnTo>
                  <a:pt x="0" y="1557899"/>
                </a:lnTo>
                <a:lnTo>
                  <a:pt x="0" y="0"/>
                </a:lnTo>
                <a:lnTo>
                  <a:pt x="3652499" y="0"/>
                </a:lnTo>
                <a:lnTo>
                  <a:pt x="3652499" y="15578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4" name="Google Shape;264;p25"/>
          <p:cNvSpPr txBox="1"/>
          <p:nvPr/>
        </p:nvSpPr>
        <p:spPr>
          <a:xfrm>
            <a:off x="6074034" y="5682594"/>
            <a:ext cx="5366172" cy="427339"/>
          </a:xfrm>
          <a:prstGeom prst="rect">
            <a:avLst/>
          </a:prstGeom>
          <a:noFill/>
          <a:ln>
            <a:noFill/>
          </a:ln>
        </p:spPr>
        <p:txBody>
          <a:bodyPr anchorCtr="0" anchor="t" bIns="0" lIns="0" spcFirstLastPara="1" rIns="0" wrap="square" tIns="16925">
            <a:spAutoFit/>
          </a:bodyPr>
          <a:lstStyle/>
          <a:p>
            <a:pPr indent="0" lvl="0" marL="16933" marR="6773" rtl="0" algn="l">
              <a:spcBef>
                <a:spcPts val="0"/>
              </a:spcBef>
              <a:spcAft>
                <a:spcPts val="0"/>
              </a:spcAft>
              <a:buNone/>
            </a:pPr>
            <a:r>
              <a:rPr i="1" lang="en-US" sz="1333">
                <a:solidFill>
                  <a:schemeClr val="dk1"/>
                </a:solidFill>
                <a:latin typeface="Roboto"/>
                <a:ea typeface="Roboto"/>
                <a:cs typeface="Roboto"/>
                <a:sym typeface="Roboto"/>
              </a:rPr>
              <a:t>Source: Marius Cordts et al: “The Cityscapes Dataset for Semantic Urban  Scene Understanding”, 2016</a:t>
            </a:r>
            <a:endParaRPr sz="1333">
              <a:solidFill>
                <a:schemeClr val="dk1"/>
              </a:solidFill>
              <a:latin typeface="Roboto"/>
              <a:ea typeface="Roboto"/>
              <a:cs typeface="Roboto"/>
              <a:sym typeface="Roboto"/>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250"/>
          <p:cNvSpPr txBox="1"/>
          <p:nvPr/>
        </p:nvSpPr>
        <p:spPr>
          <a:xfrm>
            <a:off x="969666" y="1903741"/>
            <a:ext cx="6691207"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Atrous Convolutions (or Dilated Convolutions)</a:t>
            </a:r>
            <a:endParaRPr sz="2400">
              <a:solidFill>
                <a:schemeClr val="dk1"/>
              </a:solidFill>
              <a:latin typeface="Roboto"/>
              <a:ea typeface="Roboto"/>
              <a:cs typeface="Roboto"/>
              <a:sym typeface="Roboto"/>
            </a:endParaRPr>
          </a:p>
        </p:txBody>
      </p:sp>
      <p:sp>
        <p:nvSpPr>
          <p:cNvPr id="2496" name="Google Shape;2496;p250"/>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pic>
        <p:nvPicPr>
          <p:cNvPr id="2497" name="Google Shape;2497;p250"/>
          <p:cNvPicPr preferRelativeResize="0"/>
          <p:nvPr/>
        </p:nvPicPr>
        <p:blipFill rotWithShape="1">
          <a:blip r:embed="rId3">
            <a:alphaModFix/>
          </a:blip>
          <a:srcRect b="0" l="0" r="0" t="0"/>
          <a:stretch/>
        </p:blipFill>
        <p:spPr>
          <a:xfrm>
            <a:off x="698501" y="2430916"/>
            <a:ext cx="10794999" cy="3416299"/>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pic>
        <p:nvPicPr>
          <p:cNvPr id="2502" name="Google Shape;2502;p251"/>
          <p:cNvPicPr preferRelativeResize="0"/>
          <p:nvPr/>
        </p:nvPicPr>
        <p:blipFill rotWithShape="1">
          <a:blip r:embed="rId3">
            <a:alphaModFix/>
          </a:blip>
          <a:srcRect b="0" l="0" r="0" t="0"/>
          <a:stretch/>
        </p:blipFill>
        <p:spPr>
          <a:xfrm>
            <a:off x="1798333" y="1930766"/>
            <a:ext cx="8595299" cy="3963599"/>
          </a:xfrm>
          <a:prstGeom prst="rect">
            <a:avLst/>
          </a:prstGeom>
          <a:noFill/>
          <a:ln>
            <a:noFill/>
          </a:ln>
        </p:spPr>
      </p:pic>
      <p:sp>
        <p:nvSpPr>
          <p:cNvPr id="2503" name="Google Shape;2503;p251"/>
          <p:cNvSpPr txBox="1"/>
          <p:nvPr/>
        </p:nvSpPr>
        <p:spPr>
          <a:xfrm>
            <a:off x="969666" y="1357641"/>
            <a:ext cx="4129193"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Overall DeepLabv3+ model</a:t>
            </a:r>
            <a:endParaRPr sz="2400">
              <a:solidFill>
                <a:schemeClr val="dk1"/>
              </a:solidFill>
              <a:latin typeface="Roboto"/>
              <a:ea typeface="Roboto"/>
              <a:cs typeface="Roboto"/>
              <a:sym typeface="Roboto"/>
            </a:endParaRPr>
          </a:p>
        </p:txBody>
      </p:sp>
      <p:sp>
        <p:nvSpPr>
          <p:cNvPr id="2504" name="Google Shape;2504;p251"/>
          <p:cNvSpPr txBox="1"/>
          <p:nvPr>
            <p:ph type="title"/>
          </p:nvPr>
        </p:nvSpPr>
        <p:spPr>
          <a:xfrm>
            <a:off x="2460372" y="66174"/>
            <a:ext cx="72609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Takeaways of DeepLab Family</a:t>
            </a:r>
            <a:endParaRPr/>
          </a:p>
        </p:txBody>
      </p:sp>
      <p:sp>
        <p:nvSpPr>
          <p:cNvPr id="2505" name="Google Shape;2505;p251"/>
          <p:cNvSpPr txBox="1"/>
          <p:nvPr/>
        </p:nvSpPr>
        <p:spPr>
          <a:xfrm>
            <a:off x="190095" y="6418994"/>
            <a:ext cx="8860367" cy="222219"/>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i="1" lang="en-US" sz="1333">
                <a:solidFill>
                  <a:schemeClr val="dk1"/>
                </a:solidFill>
                <a:latin typeface="Roboto"/>
                <a:ea typeface="Roboto"/>
                <a:cs typeface="Roboto"/>
                <a:sym typeface="Roboto"/>
              </a:rPr>
              <a:t>Source - Yukun Zhu et. al. (2018) Encoder-Decoder with Atrous Separable Convolution for Semantic Image Segmentation</a:t>
            </a:r>
            <a:endParaRPr sz="1333">
              <a:solidFill>
                <a:schemeClr val="dk1"/>
              </a:solidFill>
              <a:latin typeface="Roboto"/>
              <a:ea typeface="Roboto"/>
              <a:cs typeface="Roboto"/>
              <a:sym typeface="Roboto"/>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252"/>
          <p:cNvSpPr txBox="1"/>
          <p:nvPr>
            <p:ph type="title"/>
          </p:nvPr>
        </p:nvSpPr>
        <p:spPr>
          <a:xfrm>
            <a:off x="290608" y="66174"/>
            <a:ext cx="115968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Steps for Image Segmentation using DeepLabv3 model</a:t>
            </a:r>
            <a:endParaRPr/>
          </a:p>
        </p:txBody>
      </p:sp>
      <p:sp>
        <p:nvSpPr>
          <p:cNvPr id="2511" name="Google Shape;2511;p252"/>
          <p:cNvSpPr txBox="1"/>
          <p:nvPr/>
        </p:nvSpPr>
        <p:spPr>
          <a:xfrm>
            <a:off x="878267" y="1396735"/>
            <a:ext cx="6884247" cy="4969736"/>
          </a:xfrm>
          <a:prstGeom prst="rect">
            <a:avLst/>
          </a:prstGeom>
          <a:noFill/>
          <a:ln>
            <a:noFill/>
          </a:ln>
        </p:spPr>
        <p:txBody>
          <a:bodyPr anchorCtr="0" anchor="t" bIns="0" lIns="0" spcFirstLastPara="1" rIns="0" wrap="square" tIns="197250">
            <a:spAutoFit/>
          </a:bodyPr>
          <a:lstStyle/>
          <a:p>
            <a:pPr indent="-338658" lvl="0" marL="354744"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Deﬁne custom dataset and dataloader</a:t>
            </a:r>
            <a:endParaRPr b="0" i="0" sz="2400" u="none" cap="none" strike="noStrike">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8658" lvl="0" marL="354744"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DeepLabv3 model</a:t>
            </a:r>
            <a:endParaRPr sz="2400">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Deﬁne model architecture</a:t>
            </a:r>
            <a:endParaRPr b="0" i="0" sz="2400" u="none" cap="none" strike="noStrike">
              <a:solidFill>
                <a:schemeClr val="dk1"/>
              </a:solidFill>
              <a:latin typeface="Roboto"/>
              <a:ea typeface="Roboto"/>
              <a:cs typeface="Roboto"/>
              <a:sym typeface="Roboto"/>
            </a:endParaRPr>
          </a:p>
          <a:p>
            <a:pPr indent="-491054" lvl="1" marL="111757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Train the model</a:t>
            </a:r>
            <a:endParaRPr b="0" i="0" sz="2400" u="none" cap="none" strike="noStrike">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Calculate IoU score</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253"/>
          <p:cNvSpPr txBox="1"/>
          <p:nvPr>
            <p:ph type="title"/>
          </p:nvPr>
        </p:nvSpPr>
        <p:spPr>
          <a:xfrm>
            <a:off x="2657215" y="2459947"/>
            <a:ext cx="69165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Code Walkthrough of DeepLabv3</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p254"/>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62652" rtl="0" algn="l">
              <a:lnSpc>
                <a:spcPct val="100000"/>
              </a:lnSpc>
              <a:spcBef>
                <a:spcPts val="0"/>
              </a:spcBef>
              <a:spcAft>
                <a:spcPts val="0"/>
              </a:spcAft>
              <a:buClr>
                <a:schemeClr val="dk1"/>
              </a:buClr>
              <a:buSzPts val="4400"/>
              <a:buFont typeface="Calibri"/>
              <a:buNone/>
            </a:pPr>
            <a:r>
              <a:rPr lang="en-US"/>
              <a:t>Thank you</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g1f597ec4d6f_0_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16932" rtl="0" algn="l">
              <a:lnSpc>
                <a:spcPct val="100000"/>
              </a:lnSpc>
              <a:spcBef>
                <a:spcPts val="0"/>
              </a:spcBef>
              <a:spcAft>
                <a:spcPts val="0"/>
              </a:spcAft>
              <a:buClr>
                <a:schemeClr val="dk1"/>
              </a:buClr>
              <a:buSzPct val="118918"/>
              <a:buFont typeface="Calibri"/>
              <a:buNone/>
            </a:pPr>
            <a:r>
              <a:rPr lang="en-US"/>
              <a:t>Understanding DL Architectures for Image Segmentation</a:t>
            </a:r>
            <a:endParaRPr/>
          </a:p>
          <a:p>
            <a:pPr indent="0" lvl="0" marL="0" rtl="0" algn="l">
              <a:spcBef>
                <a:spcPts val="0"/>
              </a:spcBef>
              <a:spcAft>
                <a:spcPts val="0"/>
              </a:spcAft>
              <a:buNone/>
            </a:pPr>
            <a:r>
              <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256"/>
          <p:cNvSpPr txBox="1"/>
          <p:nvPr>
            <p:ph type="title"/>
          </p:nvPr>
        </p:nvSpPr>
        <p:spPr>
          <a:xfrm>
            <a:off x="1529711" y="66174"/>
            <a:ext cx="91221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Approach to solve Blood Cell Segmentation</a:t>
            </a:r>
            <a:endParaRPr/>
          </a:p>
        </p:txBody>
      </p:sp>
      <p:pic>
        <p:nvPicPr>
          <p:cNvPr id="2533" name="Google Shape;2533;p256"/>
          <p:cNvPicPr preferRelativeResize="0"/>
          <p:nvPr/>
        </p:nvPicPr>
        <p:blipFill rotWithShape="1">
          <a:blip r:embed="rId3">
            <a:alphaModFix/>
          </a:blip>
          <a:srcRect b="0" l="0" r="0" t="0"/>
          <a:stretch/>
        </p:blipFill>
        <p:spPr>
          <a:xfrm>
            <a:off x="7512088" y="2541737"/>
            <a:ext cx="4002611" cy="2944652"/>
          </a:xfrm>
          <a:prstGeom prst="rect">
            <a:avLst/>
          </a:prstGeom>
          <a:noFill/>
          <a:ln>
            <a:noFill/>
          </a:ln>
        </p:spPr>
      </p:pic>
      <p:pic>
        <p:nvPicPr>
          <p:cNvPr id="2534" name="Google Shape;2534;p256"/>
          <p:cNvPicPr preferRelativeResize="0"/>
          <p:nvPr/>
        </p:nvPicPr>
        <p:blipFill rotWithShape="1">
          <a:blip r:embed="rId4">
            <a:alphaModFix/>
          </a:blip>
          <a:srcRect b="0" l="0" r="0" t="0"/>
          <a:stretch/>
        </p:blipFill>
        <p:spPr>
          <a:xfrm>
            <a:off x="919566" y="2541732"/>
            <a:ext cx="4088004" cy="2944667"/>
          </a:xfrm>
          <a:prstGeom prst="rect">
            <a:avLst/>
          </a:prstGeom>
          <a:noFill/>
          <a:ln>
            <a:noFill/>
          </a:ln>
        </p:spPr>
      </p:pic>
      <p:grpSp>
        <p:nvGrpSpPr>
          <p:cNvPr id="2535" name="Google Shape;2535;p256"/>
          <p:cNvGrpSpPr/>
          <p:nvPr/>
        </p:nvGrpSpPr>
        <p:grpSpPr>
          <a:xfrm>
            <a:off x="5615834" y="3778265"/>
            <a:ext cx="1288625" cy="471593"/>
            <a:chOff x="4211875" y="2833699"/>
            <a:chExt cx="966469" cy="353695"/>
          </a:xfrm>
        </p:grpSpPr>
        <p:sp>
          <p:nvSpPr>
            <p:cNvPr id="2536" name="Google Shape;2536;p256"/>
            <p:cNvSpPr/>
            <p:nvPr/>
          </p:nvSpPr>
          <p:spPr>
            <a:xfrm>
              <a:off x="4211875" y="28336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37" name="Google Shape;2537;p256"/>
            <p:cNvSpPr/>
            <p:nvPr/>
          </p:nvSpPr>
          <p:spPr>
            <a:xfrm>
              <a:off x="4211875" y="28336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538" name="Google Shape;2538;p256"/>
          <p:cNvSpPr txBox="1"/>
          <p:nvPr/>
        </p:nvSpPr>
        <p:spPr>
          <a:xfrm>
            <a:off x="5486919" y="3237485"/>
            <a:ext cx="1545167" cy="595035"/>
          </a:xfrm>
          <a:prstGeom prst="rect">
            <a:avLst/>
          </a:prstGeom>
          <a:noFill/>
          <a:ln>
            <a:noFill/>
          </a:ln>
        </p:spPr>
        <p:txBody>
          <a:bodyPr anchorCtr="0" anchor="t" bIns="0" lIns="0" spcFirstLastPara="1" rIns="0" wrap="square" tIns="30475">
            <a:spAutoFit/>
          </a:bodyPr>
          <a:lstStyle/>
          <a:p>
            <a:pPr indent="233673" lvl="0" marL="16933" marR="6773" rtl="0" algn="l">
              <a:lnSpc>
                <a:spcPct val="117836"/>
              </a:lnSpc>
              <a:spcBef>
                <a:spcPts val="0"/>
              </a:spcBef>
              <a:spcAft>
                <a:spcPts val="0"/>
              </a:spcAft>
              <a:buNone/>
            </a:pPr>
            <a:r>
              <a:rPr lang="en-US" sz="1867">
                <a:solidFill>
                  <a:schemeClr val="dk1"/>
                </a:solidFill>
                <a:latin typeface="Roboto"/>
                <a:ea typeface="Roboto"/>
                <a:cs typeface="Roboto"/>
                <a:sym typeface="Roboto"/>
              </a:rPr>
              <a:t>Advanced  Deep Learning</a:t>
            </a:r>
            <a:endParaRPr sz="1867">
              <a:solidFill>
                <a:schemeClr val="dk1"/>
              </a:solidFill>
              <a:latin typeface="Roboto"/>
              <a:ea typeface="Roboto"/>
              <a:cs typeface="Roboto"/>
              <a:sym typeface="Roboto"/>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sp>
        <p:nvSpPr>
          <p:cNvPr id="2543" name="Google Shape;2543;p257"/>
          <p:cNvSpPr txBox="1"/>
          <p:nvPr/>
        </p:nvSpPr>
        <p:spPr>
          <a:xfrm>
            <a:off x="969665" y="2449842"/>
            <a:ext cx="2677160" cy="2602421"/>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UNet Family</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489361" lvl="0" marL="505447"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DeepLab Family</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489361" lvl="0" marL="505447" marR="0" rtl="0" algn="l">
              <a:spcBef>
                <a:spcPts val="2360"/>
              </a:spcBef>
              <a:spcAft>
                <a:spcPts val="0"/>
              </a:spcAft>
              <a:buClr>
                <a:schemeClr val="dk1"/>
              </a:buClr>
              <a:buSzPts val="2400"/>
              <a:buFont typeface="Arial"/>
              <a:buChar char="●"/>
            </a:pPr>
            <a:r>
              <a:rPr lang="en-US" sz="2400">
                <a:solidFill>
                  <a:schemeClr val="dk1"/>
                </a:solidFill>
                <a:latin typeface="Roboto"/>
                <a:ea typeface="Roboto"/>
                <a:cs typeface="Roboto"/>
                <a:sym typeface="Roboto"/>
              </a:rPr>
              <a:t>R-CNN Family</a:t>
            </a:r>
            <a:endParaRPr sz="2400">
              <a:solidFill>
                <a:schemeClr val="dk1"/>
              </a:solidFill>
              <a:latin typeface="Roboto"/>
              <a:ea typeface="Roboto"/>
              <a:cs typeface="Roboto"/>
              <a:sym typeface="Roboto"/>
            </a:endParaRPr>
          </a:p>
        </p:txBody>
      </p:sp>
      <p:sp>
        <p:nvSpPr>
          <p:cNvPr id="2544" name="Google Shape;2544;p257"/>
          <p:cNvSpPr txBox="1"/>
          <p:nvPr>
            <p:ph type="title"/>
          </p:nvPr>
        </p:nvSpPr>
        <p:spPr>
          <a:xfrm>
            <a:off x="130658" y="66174"/>
            <a:ext cx="11914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Understanding DL Architectures for Image Segmentation</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258"/>
          <p:cNvSpPr txBox="1"/>
          <p:nvPr/>
        </p:nvSpPr>
        <p:spPr>
          <a:xfrm>
            <a:off x="969665" y="1723401"/>
            <a:ext cx="10322560" cy="1057063"/>
          </a:xfrm>
          <a:prstGeom prst="rect">
            <a:avLst/>
          </a:prstGeom>
          <a:noFill/>
          <a:ln>
            <a:noFill/>
          </a:ln>
        </p:spPr>
        <p:txBody>
          <a:bodyPr anchorCtr="0" anchor="t" bIns="0" lIns="0" spcFirstLastPara="1" rIns="0" wrap="square" tIns="16925">
            <a:spAutoFit/>
          </a:bodyPr>
          <a:lstStyle/>
          <a:p>
            <a:pPr indent="-489361" lvl="0" marL="505447" marR="6773" rtl="0" algn="l">
              <a:lnSpc>
                <a:spcPct val="149000"/>
              </a:lnSpc>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Builds upon Faster R-CNN architecture, but we apply Segmentation mask  along with Classiﬁcation and Box Regression</a:t>
            </a:r>
            <a:endParaRPr sz="2400">
              <a:solidFill>
                <a:schemeClr val="dk1"/>
              </a:solidFill>
              <a:latin typeface="Roboto"/>
              <a:ea typeface="Roboto"/>
              <a:cs typeface="Roboto"/>
              <a:sym typeface="Roboto"/>
            </a:endParaRPr>
          </a:p>
        </p:txBody>
      </p:sp>
      <p:sp>
        <p:nvSpPr>
          <p:cNvPr id="2550" name="Google Shape;2550;p258"/>
          <p:cNvSpPr txBox="1"/>
          <p:nvPr>
            <p:ph type="title"/>
          </p:nvPr>
        </p:nvSpPr>
        <p:spPr>
          <a:xfrm>
            <a:off x="2428310" y="66174"/>
            <a:ext cx="73176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Contributions of R-CNN Family</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sp>
        <p:nvSpPr>
          <p:cNvPr id="2555" name="Google Shape;2555;p259"/>
          <p:cNvSpPr txBox="1"/>
          <p:nvPr>
            <p:ph type="title"/>
          </p:nvPr>
        </p:nvSpPr>
        <p:spPr>
          <a:xfrm>
            <a:off x="2745310" y="-182006"/>
            <a:ext cx="5555100" cy="1784700"/>
          </a:xfrm>
          <a:prstGeom prst="rect">
            <a:avLst/>
          </a:prstGeom>
          <a:noFill/>
          <a:ln>
            <a:noFill/>
          </a:ln>
        </p:spPr>
        <p:txBody>
          <a:bodyPr anchorCtr="0" anchor="ctr" bIns="0" lIns="0" spcFirstLastPara="1" rIns="0" wrap="square" tIns="173550">
            <a:spAutoFit/>
          </a:bodyPr>
          <a:lstStyle/>
          <a:p>
            <a:pPr indent="0" lvl="0" marL="1153131" rtl="0" algn="l">
              <a:lnSpc>
                <a:spcPct val="100000"/>
              </a:lnSpc>
              <a:spcBef>
                <a:spcPts val="0"/>
              </a:spcBef>
              <a:spcAft>
                <a:spcPts val="0"/>
              </a:spcAft>
              <a:buClr>
                <a:schemeClr val="dk1"/>
              </a:buClr>
              <a:buSzPts val="4400"/>
              <a:buFont typeface="Calibri"/>
              <a:buNone/>
            </a:pPr>
            <a:r>
              <a:rPr lang="en-US"/>
              <a:t>Recap: Faster R-CNN</a:t>
            </a:r>
            <a:endParaRPr/>
          </a:p>
          <a:p>
            <a:pPr indent="0" lvl="0" marL="16933" rtl="0" algn="l">
              <a:lnSpc>
                <a:spcPct val="100000"/>
              </a:lnSpc>
              <a:spcBef>
                <a:spcPts val="787"/>
              </a:spcBef>
              <a:spcAft>
                <a:spcPts val="0"/>
              </a:spcAft>
              <a:buClr>
                <a:srgbClr val="000000"/>
              </a:buClr>
              <a:buSzPts val="2400"/>
              <a:buFont typeface="Calibri"/>
              <a:buNone/>
            </a:pPr>
            <a:r>
              <a:rPr lang="en-US" sz="2400">
                <a:solidFill>
                  <a:srgbClr val="000000"/>
                </a:solidFill>
              </a:rPr>
              <a:t>Input Image</a:t>
            </a:r>
            <a:endParaRPr sz="2400"/>
          </a:p>
        </p:txBody>
      </p:sp>
      <p:grpSp>
        <p:nvGrpSpPr>
          <p:cNvPr id="2556" name="Google Shape;2556;p259"/>
          <p:cNvGrpSpPr/>
          <p:nvPr/>
        </p:nvGrpSpPr>
        <p:grpSpPr>
          <a:xfrm>
            <a:off x="3547991" y="1407467"/>
            <a:ext cx="42333" cy="441020"/>
            <a:chOff x="2660992" y="1055600"/>
            <a:chExt cx="31750" cy="330765"/>
          </a:xfrm>
        </p:grpSpPr>
        <p:sp>
          <p:nvSpPr>
            <p:cNvPr id="2557" name="Google Shape;2557;p259"/>
            <p:cNvSpPr/>
            <p:nvPr/>
          </p:nvSpPr>
          <p:spPr>
            <a:xfrm>
              <a:off x="2676724" y="1055600"/>
              <a:ext cx="0" cy="287020"/>
            </a:xfrm>
            <a:custGeom>
              <a:rect b="b" l="l" r="r" t="t"/>
              <a:pathLst>
                <a:path extrusionOk="0" h="287019" w="120000">
                  <a:moveTo>
                    <a:pt x="0" y="0"/>
                  </a:moveTo>
                  <a:lnTo>
                    <a:pt x="0" y="286949"/>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58" name="Google Shape;2558;p259"/>
            <p:cNvSpPr/>
            <p:nvPr/>
          </p:nvSpPr>
          <p:spPr>
            <a:xfrm>
              <a:off x="2660992" y="1342550"/>
              <a:ext cx="31750" cy="43815"/>
            </a:xfrm>
            <a:custGeom>
              <a:rect b="b" l="l" r="r" t="t"/>
              <a:pathLst>
                <a:path extrusionOk="0" h="43815" w="31750">
                  <a:moveTo>
                    <a:pt x="15732" y="43225"/>
                  </a:moveTo>
                  <a:lnTo>
                    <a:pt x="0" y="0"/>
                  </a:lnTo>
                  <a:lnTo>
                    <a:pt x="31465" y="0"/>
                  </a:lnTo>
                  <a:lnTo>
                    <a:pt x="15732" y="4322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59" name="Google Shape;2559;p259"/>
            <p:cNvSpPr/>
            <p:nvPr/>
          </p:nvSpPr>
          <p:spPr>
            <a:xfrm>
              <a:off x="2660992" y="1342550"/>
              <a:ext cx="31750" cy="43815"/>
            </a:xfrm>
            <a:custGeom>
              <a:rect b="b" l="l" r="r" t="t"/>
              <a:pathLst>
                <a:path extrusionOk="0" h="43815" w="31750">
                  <a:moveTo>
                    <a:pt x="0" y="0"/>
                  </a:moveTo>
                  <a:lnTo>
                    <a:pt x="15732" y="43225"/>
                  </a:lnTo>
                  <a:lnTo>
                    <a:pt x="31465" y="0"/>
                  </a:lnTo>
                  <a:lnTo>
                    <a:pt x="0" y="0"/>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560" name="Google Shape;2560;p259"/>
          <p:cNvGrpSpPr/>
          <p:nvPr/>
        </p:nvGrpSpPr>
        <p:grpSpPr>
          <a:xfrm>
            <a:off x="5833765" y="2201334"/>
            <a:ext cx="1959990" cy="473418"/>
            <a:chOff x="4375324" y="1651000"/>
            <a:chExt cx="1469993" cy="355064"/>
          </a:xfrm>
        </p:grpSpPr>
        <p:sp>
          <p:nvSpPr>
            <p:cNvPr id="2561" name="Google Shape;2561;p259"/>
            <p:cNvSpPr/>
            <p:nvPr/>
          </p:nvSpPr>
          <p:spPr>
            <a:xfrm>
              <a:off x="4375324" y="1651000"/>
              <a:ext cx="1454150" cy="311785"/>
            </a:xfrm>
            <a:custGeom>
              <a:rect b="b" l="l" r="r" t="t"/>
              <a:pathLst>
                <a:path extrusionOk="0" h="311785" w="1454150">
                  <a:moveTo>
                    <a:pt x="0" y="22974"/>
                  </a:moveTo>
                  <a:lnTo>
                    <a:pt x="1441199" y="12774"/>
                  </a:lnTo>
                </a:path>
                <a:path extrusionOk="0" h="311785" w="1454150">
                  <a:moveTo>
                    <a:pt x="1453974" y="0"/>
                  </a:moveTo>
                  <a:lnTo>
                    <a:pt x="1453974" y="311249"/>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62" name="Google Shape;2562;p259"/>
            <p:cNvSpPr/>
            <p:nvPr/>
          </p:nvSpPr>
          <p:spPr>
            <a:xfrm>
              <a:off x="5813567" y="1962249"/>
              <a:ext cx="31750" cy="43815"/>
            </a:xfrm>
            <a:custGeom>
              <a:rect b="b" l="l" r="r" t="t"/>
              <a:pathLst>
                <a:path extrusionOk="0" h="43814" w="31750">
                  <a:moveTo>
                    <a:pt x="15732" y="43225"/>
                  </a:moveTo>
                  <a:lnTo>
                    <a:pt x="0" y="0"/>
                  </a:lnTo>
                  <a:lnTo>
                    <a:pt x="31465" y="0"/>
                  </a:lnTo>
                  <a:lnTo>
                    <a:pt x="15732" y="4322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63" name="Google Shape;2563;p259"/>
            <p:cNvSpPr/>
            <p:nvPr/>
          </p:nvSpPr>
          <p:spPr>
            <a:xfrm>
              <a:off x="5813567" y="1962249"/>
              <a:ext cx="31750" cy="43815"/>
            </a:xfrm>
            <a:custGeom>
              <a:rect b="b" l="l" r="r" t="t"/>
              <a:pathLst>
                <a:path extrusionOk="0" h="43814" w="31750">
                  <a:moveTo>
                    <a:pt x="0" y="0"/>
                  </a:moveTo>
                  <a:lnTo>
                    <a:pt x="15732" y="43225"/>
                  </a:lnTo>
                  <a:lnTo>
                    <a:pt x="31465" y="0"/>
                  </a:lnTo>
                  <a:lnTo>
                    <a:pt x="0" y="0"/>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564" name="Google Shape;2564;p259"/>
          <p:cNvSpPr txBox="1"/>
          <p:nvPr/>
        </p:nvSpPr>
        <p:spPr>
          <a:xfrm>
            <a:off x="6468832" y="2692532"/>
            <a:ext cx="3759200" cy="540319"/>
          </a:xfrm>
          <a:prstGeom prst="rect">
            <a:avLst/>
          </a:prstGeom>
          <a:solidFill>
            <a:srgbClr val="C9DAF7"/>
          </a:solidFill>
          <a:ln>
            <a:noFill/>
          </a:ln>
        </p:spPr>
        <p:txBody>
          <a:bodyPr anchorCtr="0" anchor="t" bIns="0" lIns="0" spcFirstLastPara="1" rIns="0" wrap="square" tIns="169325">
            <a:spAutoFit/>
          </a:bodyPr>
          <a:lstStyle/>
          <a:p>
            <a:pPr indent="0" lvl="0" marL="161709" marR="0" rtl="0" algn="l">
              <a:spcBef>
                <a:spcPts val="0"/>
              </a:spcBef>
              <a:spcAft>
                <a:spcPts val="0"/>
              </a:spcAft>
              <a:buNone/>
            </a:pPr>
            <a:r>
              <a:rPr lang="en-US" sz="2400">
                <a:solidFill>
                  <a:schemeClr val="dk1"/>
                </a:solidFill>
                <a:latin typeface="Roboto"/>
                <a:ea typeface="Roboto"/>
                <a:cs typeface="Roboto"/>
                <a:sym typeface="Roboto"/>
              </a:rPr>
              <a:t>Region Proposal Network</a:t>
            </a:r>
            <a:endParaRPr sz="2400">
              <a:solidFill>
                <a:schemeClr val="dk1"/>
              </a:solidFill>
              <a:latin typeface="Roboto"/>
              <a:ea typeface="Roboto"/>
              <a:cs typeface="Roboto"/>
              <a:sym typeface="Roboto"/>
            </a:endParaRPr>
          </a:p>
        </p:txBody>
      </p:sp>
      <p:sp>
        <p:nvSpPr>
          <p:cNvPr id="2565" name="Google Shape;2565;p259"/>
          <p:cNvSpPr txBox="1"/>
          <p:nvPr/>
        </p:nvSpPr>
        <p:spPr>
          <a:xfrm>
            <a:off x="1738399" y="4617933"/>
            <a:ext cx="3820160" cy="524075"/>
          </a:xfrm>
          <a:prstGeom prst="rect">
            <a:avLst/>
          </a:prstGeom>
          <a:solidFill>
            <a:srgbClr val="C9DAF7"/>
          </a:solidFill>
          <a:ln>
            <a:noFill/>
          </a:ln>
        </p:spPr>
        <p:txBody>
          <a:bodyPr anchorCtr="0" anchor="t" bIns="0" lIns="0" spcFirstLastPara="1" rIns="0" wrap="square" tIns="153225">
            <a:spAutoFit/>
          </a:bodyPr>
          <a:lstStyle/>
          <a:p>
            <a:pPr indent="0" lvl="0" marL="343738" marR="0" rtl="0" algn="l">
              <a:spcBef>
                <a:spcPts val="0"/>
              </a:spcBef>
              <a:spcAft>
                <a:spcPts val="0"/>
              </a:spcAft>
              <a:buNone/>
            </a:pPr>
            <a:r>
              <a:rPr lang="en-US" sz="2400">
                <a:solidFill>
                  <a:schemeClr val="dk1"/>
                </a:solidFill>
                <a:latin typeface="Roboto"/>
                <a:ea typeface="Roboto"/>
                <a:cs typeface="Roboto"/>
                <a:sym typeface="Roboto"/>
              </a:rPr>
              <a:t>Fully Connected Layers</a:t>
            </a:r>
            <a:endParaRPr sz="2400">
              <a:solidFill>
                <a:schemeClr val="dk1"/>
              </a:solidFill>
              <a:latin typeface="Roboto"/>
              <a:ea typeface="Roboto"/>
              <a:cs typeface="Roboto"/>
              <a:sym typeface="Roboto"/>
            </a:endParaRPr>
          </a:p>
        </p:txBody>
      </p:sp>
      <p:grpSp>
        <p:nvGrpSpPr>
          <p:cNvPr id="2566" name="Google Shape;2566;p259"/>
          <p:cNvGrpSpPr/>
          <p:nvPr/>
        </p:nvGrpSpPr>
        <p:grpSpPr>
          <a:xfrm>
            <a:off x="3626694" y="3987000"/>
            <a:ext cx="42333" cy="613009"/>
            <a:chOff x="2720020" y="2990250"/>
            <a:chExt cx="31750" cy="459757"/>
          </a:xfrm>
        </p:grpSpPr>
        <p:sp>
          <p:nvSpPr>
            <p:cNvPr id="2567" name="Google Shape;2567;p259"/>
            <p:cNvSpPr/>
            <p:nvPr/>
          </p:nvSpPr>
          <p:spPr>
            <a:xfrm>
              <a:off x="2734001" y="2990250"/>
              <a:ext cx="0" cy="421005"/>
            </a:xfrm>
            <a:custGeom>
              <a:rect b="b" l="l" r="r" t="t"/>
              <a:pathLst>
                <a:path extrusionOk="0" h="421004" w="120000">
                  <a:moveTo>
                    <a:pt x="0" y="0"/>
                  </a:moveTo>
                  <a:lnTo>
                    <a:pt x="0" y="420813"/>
                  </a:lnTo>
                </a:path>
              </a:pathLst>
            </a:custGeom>
            <a:noFill/>
            <a:ln cap="flat" cmpd="sng" w="13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68" name="Google Shape;2568;p259"/>
            <p:cNvSpPr/>
            <p:nvPr/>
          </p:nvSpPr>
          <p:spPr>
            <a:xfrm>
              <a:off x="2720020" y="3406192"/>
              <a:ext cx="31750" cy="43815"/>
            </a:xfrm>
            <a:custGeom>
              <a:rect b="b" l="l" r="r" t="t"/>
              <a:pathLst>
                <a:path extrusionOk="0" h="43814" w="31750">
                  <a:moveTo>
                    <a:pt x="16032" y="43333"/>
                  </a:moveTo>
                  <a:lnTo>
                    <a:pt x="0" y="218"/>
                  </a:lnTo>
                  <a:lnTo>
                    <a:pt x="31464" y="0"/>
                  </a:lnTo>
                  <a:lnTo>
                    <a:pt x="16032" y="43333"/>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69" name="Google Shape;2569;p259"/>
            <p:cNvSpPr/>
            <p:nvPr/>
          </p:nvSpPr>
          <p:spPr>
            <a:xfrm>
              <a:off x="2720020" y="3406192"/>
              <a:ext cx="31750" cy="43815"/>
            </a:xfrm>
            <a:custGeom>
              <a:rect b="b" l="l" r="r" t="t"/>
              <a:pathLst>
                <a:path extrusionOk="0" h="43814" w="31750">
                  <a:moveTo>
                    <a:pt x="0" y="218"/>
                  </a:moveTo>
                  <a:lnTo>
                    <a:pt x="16032" y="43333"/>
                  </a:lnTo>
                  <a:lnTo>
                    <a:pt x="31464" y="0"/>
                  </a:lnTo>
                  <a:lnTo>
                    <a:pt x="0" y="218"/>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570" name="Google Shape;2570;p259"/>
          <p:cNvSpPr txBox="1"/>
          <p:nvPr/>
        </p:nvSpPr>
        <p:spPr>
          <a:xfrm>
            <a:off x="2101501" y="3255800"/>
            <a:ext cx="2860887" cy="728405"/>
          </a:xfrm>
          <a:prstGeom prst="rect">
            <a:avLst/>
          </a:prstGeom>
          <a:solidFill>
            <a:srgbClr val="C9DAF7"/>
          </a:solid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lang="en-US" sz="2400">
                <a:solidFill>
                  <a:schemeClr val="dk1"/>
                </a:solidFill>
                <a:latin typeface="Roboto"/>
                <a:ea typeface="Roboto"/>
                <a:cs typeface="Roboto"/>
                <a:sym typeface="Roboto"/>
              </a:rPr>
              <a:t>Region of Interest</a:t>
            </a:r>
            <a:endParaRPr sz="2400">
              <a:solidFill>
                <a:schemeClr val="dk1"/>
              </a:solidFill>
              <a:latin typeface="Roboto"/>
              <a:ea typeface="Roboto"/>
              <a:cs typeface="Roboto"/>
              <a:sym typeface="Roboto"/>
            </a:endParaRPr>
          </a:p>
          <a:p>
            <a:pPr indent="0" lvl="0" marL="0" marR="0" rtl="0" algn="ctr">
              <a:spcBef>
                <a:spcPts val="20"/>
              </a:spcBef>
              <a:spcAft>
                <a:spcPts val="0"/>
              </a:spcAft>
              <a:buNone/>
            </a:pPr>
            <a:r>
              <a:rPr lang="en-US" sz="2400">
                <a:solidFill>
                  <a:schemeClr val="dk1"/>
                </a:solidFill>
                <a:latin typeface="Roboto"/>
                <a:ea typeface="Roboto"/>
                <a:cs typeface="Roboto"/>
                <a:sym typeface="Roboto"/>
              </a:rPr>
              <a:t>(RoI) Pooling</a:t>
            </a:r>
            <a:endParaRPr sz="2400">
              <a:solidFill>
                <a:schemeClr val="dk1"/>
              </a:solidFill>
              <a:latin typeface="Roboto"/>
              <a:ea typeface="Roboto"/>
              <a:cs typeface="Roboto"/>
              <a:sym typeface="Roboto"/>
            </a:endParaRPr>
          </a:p>
        </p:txBody>
      </p:sp>
      <p:grpSp>
        <p:nvGrpSpPr>
          <p:cNvPr id="2571" name="Google Shape;2571;p259"/>
          <p:cNvGrpSpPr/>
          <p:nvPr/>
        </p:nvGrpSpPr>
        <p:grpSpPr>
          <a:xfrm>
            <a:off x="4980367" y="3423734"/>
            <a:ext cx="4583882" cy="642388"/>
            <a:chOff x="3735275" y="2567800"/>
            <a:chExt cx="3437912" cy="481791"/>
          </a:xfrm>
        </p:grpSpPr>
        <p:sp>
          <p:nvSpPr>
            <p:cNvPr id="2572" name="Google Shape;2572;p259"/>
            <p:cNvSpPr/>
            <p:nvPr/>
          </p:nvSpPr>
          <p:spPr>
            <a:xfrm>
              <a:off x="3778428" y="2567800"/>
              <a:ext cx="2482850" cy="145415"/>
            </a:xfrm>
            <a:custGeom>
              <a:rect b="b" l="l" r="r" t="t"/>
              <a:pathLst>
                <a:path extrusionOk="0" h="145414" w="2482850">
                  <a:moveTo>
                    <a:pt x="2482746" y="0"/>
                  </a:moveTo>
                  <a:lnTo>
                    <a:pt x="0" y="14487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73" name="Google Shape;2573;p259"/>
            <p:cNvSpPr/>
            <p:nvPr/>
          </p:nvSpPr>
          <p:spPr>
            <a:xfrm>
              <a:off x="3735275" y="2696964"/>
              <a:ext cx="44450" cy="31750"/>
            </a:xfrm>
            <a:custGeom>
              <a:rect b="b" l="l" r="r" t="t"/>
              <a:pathLst>
                <a:path extrusionOk="0" h="31750" w="44450">
                  <a:moveTo>
                    <a:pt x="44068" y="31412"/>
                  </a:moveTo>
                  <a:lnTo>
                    <a:pt x="0" y="18224"/>
                  </a:lnTo>
                  <a:lnTo>
                    <a:pt x="42235" y="0"/>
                  </a:lnTo>
                  <a:lnTo>
                    <a:pt x="44068" y="31412"/>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74" name="Google Shape;2574;p259"/>
            <p:cNvSpPr/>
            <p:nvPr/>
          </p:nvSpPr>
          <p:spPr>
            <a:xfrm>
              <a:off x="3735275" y="2696964"/>
              <a:ext cx="44450" cy="31750"/>
            </a:xfrm>
            <a:custGeom>
              <a:rect b="b" l="l" r="r" t="t"/>
              <a:pathLst>
                <a:path extrusionOk="0" h="31750" w="44450">
                  <a:moveTo>
                    <a:pt x="42235" y="0"/>
                  </a:moveTo>
                  <a:lnTo>
                    <a:pt x="0" y="18224"/>
                  </a:lnTo>
                  <a:lnTo>
                    <a:pt x="44068" y="31412"/>
                  </a:lnTo>
                  <a:lnTo>
                    <a:pt x="42235" y="0"/>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75" name="Google Shape;2575;p259"/>
            <p:cNvSpPr/>
            <p:nvPr/>
          </p:nvSpPr>
          <p:spPr>
            <a:xfrm>
              <a:off x="5558486" y="2567800"/>
              <a:ext cx="702945" cy="457200"/>
            </a:xfrm>
            <a:custGeom>
              <a:rect b="b" l="l" r="r" t="t"/>
              <a:pathLst>
                <a:path extrusionOk="0" h="457200" w="702945">
                  <a:moveTo>
                    <a:pt x="702688" y="0"/>
                  </a:moveTo>
                  <a:lnTo>
                    <a:pt x="0" y="456944"/>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76" name="Google Shape;2576;p259"/>
            <p:cNvSpPr/>
            <p:nvPr/>
          </p:nvSpPr>
          <p:spPr>
            <a:xfrm>
              <a:off x="5522248" y="3011555"/>
              <a:ext cx="45085" cy="36830"/>
            </a:xfrm>
            <a:custGeom>
              <a:rect b="b" l="l" r="r" t="t"/>
              <a:pathLst>
                <a:path extrusionOk="0" h="36830" w="45085">
                  <a:moveTo>
                    <a:pt x="0" y="36753"/>
                  </a:moveTo>
                  <a:lnTo>
                    <a:pt x="27660" y="0"/>
                  </a:lnTo>
                  <a:lnTo>
                    <a:pt x="44813" y="26378"/>
                  </a:lnTo>
                  <a:lnTo>
                    <a:pt x="0" y="36753"/>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77" name="Google Shape;2577;p259"/>
            <p:cNvSpPr/>
            <p:nvPr/>
          </p:nvSpPr>
          <p:spPr>
            <a:xfrm>
              <a:off x="5522248" y="3011555"/>
              <a:ext cx="45085" cy="36830"/>
            </a:xfrm>
            <a:custGeom>
              <a:rect b="b" l="l" r="r" t="t"/>
              <a:pathLst>
                <a:path extrusionOk="0" h="36830" w="45085">
                  <a:moveTo>
                    <a:pt x="27660" y="0"/>
                  </a:moveTo>
                  <a:lnTo>
                    <a:pt x="0" y="36753"/>
                  </a:lnTo>
                  <a:lnTo>
                    <a:pt x="44813" y="26378"/>
                  </a:lnTo>
                  <a:lnTo>
                    <a:pt x="27660" y="0"/>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78" name="Google Shape;2578;p259"/>
            <p:cNvSpPr/>
            <p:nvPr/>
          </p:nvSpPr>
          <p:spPr>
            <a:xfrm>
              <a:off x="6261050" y="2567800"/>
              <a:ext cx="873760" cy="461645"/>
            </a:xfrm>
            <a:custGeom>
              <a:rect b="b" l="l" r="r" t="t"/>
              <a:pathLst>
                <a:path extrusionOk="0" h="461644" w="873759">
                  <a:moveTo>
                    <a:pt x="0" y="0"/>
                  </a:moveTo>
                  <a:lnTo>
                    <a:pt x="873763" y="461412"/>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79" name="Google Shape;2579;p259"/>
            <p:cNvSpPr/>
            <p:nvPr/>
          </p:nvSpPr>
          <p:spPr>
            <a:xfrm>
              <a:off x="7127467" y="3015301"/>
              <a:ext cx="45720" cy="34290"/>
            </a:xfrm>
            <a:custGeom>
              <a:rect b="b" l="l" r="r" t="t"/>
              <a:pathLst>
                <a:path extrusionOk="0" h="34289" w="45720">
                  <a:moveTo>
                    <a:pt x="45569" y="34096"/>
                  </a:moveTo>
                  <a:lnTo>
                    <a:pt x="0" y="27823"/>
                  </a:lnTo>
                  <a:lnTo>
                    <a:pt x="14692" y="0"/>
                  </a:lnTo>
                  <a:lnTo>
                    <a:pt x="45569" y="34096"/>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80" name="Google Shape;2580;p259"/>
            <p:cNvSpPr/>
            <p:nvPr/>
          </p:nvSpPr>
          <p:spPr>
            <a:xfrm>
              <a:off x="7127467" y="3015301"/>
              <a:ext cx="45720" cy="34290"/>
            </a:xfrm>
            <a:custGeom>
              <a:rect b="b" l="l" r="r" t="t"/>
              <a:pathLst>
                <a:path extrusionOk="0" h="34289" w="45720">
                  <a:moveTo>
                    <a:pt x="0" y="27823"/>
                  </a:moveTo>
                  <a:lnTo>
                    <a:pt x="45569" y="34096"/>
                  </a:lnTo>
                  <a:lnTo>
                    <a:pt x="14692" y="0"/>
                  </a:lnTo>
                  <a:lnTo>
                    <a:pt x="0" y="27823"/>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581" name="Google Shape;2581;p259"/>
          <p:cNvGrpSpPr/>
          <p:nvPr/>
        </p:nvGrpSpPr>
        <p:grpSpPr>
          <a:xfrm>
            <a:off x="3510198" y="2597567"/>
            <a:ext cx="42333" cy="640310"/>
            <a:chOff x="2632648" y="1948175"/>
            <a:chExt cx="31750" cy="480233"/>
          </a:xfrm>
        </p:grpSpPr>
        <p:sp>
          <p:nvSpPr>
            <p:cNvPr id="2582" name="Google Shape;2582;p259"/>
            <p:cNvSpPr/>
            <p:nvPr/>
          </p:nvSpPr>
          <p:spPr>
            <a:xfrm>
              <a:off x="2646628" y="1948175"/>
              <a:ext cx="0" cy="441325"/>
            </a:xfrm>
            <a:custGeom>
              <a:rect b="b" l="l" r="r" t="t"/>
              <a:pathLst>
                <a:path extrusionOk="0" h="441325" w="120000">
                  <a:moveTo>
                    <a:pt x="0" y="0"/>
                  </a:moveTo>
                  <a:lnTo>
                    <a:pt x="0" y="441288"/>
                  </a:lnTo>
                </a:path>
              </a:pathLst>
            </a:custGeom>
            <a:noFill/>
            <a:ln cap="flat" cmpd="sng" w="13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83" name="Google Shape;2583;p259"/>
            <p:cNvSpPr/>
            <p:nvPr/>
          </p:nvSpPr>
          <p:spPr>
            <a:xfrm>
              <a:off x="2632648" y="2384593"/>
              <a:ext cx="31750" cy="43815"/>
            </a:xfrm>
            <a:custGeom>
              <a:rect b="b" l="l" r="r" t="t"/>
              <a:pathLst>
                <a:path extrusionOk="0" h="43814" w="31750">
                  <a:moveTo>
                    <a:pt x="16030" y="43332"/>
                  </a:moveTo>
                  <a:lnTo>
                    <a:pt x="0" y="216"/>
                  </a:lnTo>
                  <a:lnTo>
                    <a:pt x="31464" y="0"/>
                  </a:lnTo>
                  <a:lnTo>
                    <a:pt x="16030" y="43332"/>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84" name="Google Shape;2584;p259"/>
            <p:cNvSpPr/>
            <p:nvPr/>
          </p:nvSpPr>
          <p:spPr>
            <a:xfrm>
              <a:off x="2632648" y="2384593"/>
              <a:ext cx="31750" cy="43815"/>
            </a:xfrm>
            <a:custGeom>
              <a:rect b="b" l="l" r="r" t="t"/>
              <a:pathLst>
                <a:path extrusionOk="0" h="43814" w="31750">
                  <a:moveTo>
                    <a:pt x="0" y="216"/>
                  </a:moveTo>
                  <a:lnTo>
                    <a:pt x="16030" y="43332"/>
                  </a:lnTo>
                  <a:lnTo>
                    <a:pt x="31464" y="0"/>
                  </a:lnTo>
                  <a:lnTo>
                    <a:pt x="0" y="216"/>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585" name="Google Shape;2585;p259"/>
          <p:cNvGrpSpPr/>
          <p:nvPr/>
        </p:nvGrpSpPr>
        <p:grpSpPr>
          <a:xfrm>
            <a:off x="2856057" y="5318332"/>
            <a:ext cx="1585304" cy="472840"/>
            <a:chOff x="2142042" y="3988749"/>
            <a:chExt cx="1188978" cy="354630"/>
          </a:xfrm>
        </p:grpSpPr>
        <p:sp>
          <p:nvSpPr>
            <p:cNvPr id="2586" name="Google Shape;2586;p259"/>
            <p:cNvSpPr/>
            <p:nvPr/>
          </p:nvSpPr>
          <p:spPr>
            <a:xfrm>
              <a:off x="2179889" y="3988749"/>
              <a:ext cx="556260" cy="307340"/>
            </a:xfrm>
            <a:custGeom>
              <a:rect b="b" l="l" r="r" t="t"/>
              <a:pathLst>
                <a:path extrusionOk="0" h="307339" w="556260">
                  <a:moveTo>
                    <a:pt x="556260" y="0"/>
                  </a:moveTo>
                  <a:lnTo>
                    <a:pt x="0" y="306892"/>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87" name="Google Shape;2587;p259"/>
            <p:cNvSpPr/>
            <p:nvPr/>
          </p:nvSpPr>
          <p:spPr>
            <a:xfrm>
              <a:off x="2142042" y="4281867"/>
              <a:ext cx="45720" cy="34925"/>
            </a:xfrm>
            <a:custGeom>
              <a:rect b="b" l="l" r="r" t="t"/>
              <a:pathLst>
                <a:path extrusionOk="0" h="34925" w="45719">
                  <a:moveTo>
                    <a:pt x="0" y="34655"/>
                  </a:moveTo>
                  <a:lnTo>
                    <a:pt x="30247" y="0"/>
                  </a:lnTo>
                  <a:lnTo>
                    <a:pt x="45447" y="27550"/>
                  </a:lnTo>
                  <a:lnTo>
                    <a:pt x="0" y="3465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88" name="Google Shape;2588;p259"/>
            <p:cNvSpPr/>
            <p:nvPr/>
          </p:nvSpPr>
          <p:spPr>
            <a:xfrm>
              <a:off x="2142042" y="4281867"/>
              <a:ext cx="45720" cy="34925"/>
            </a:xfrm>
            <a:custGeom>
              <a:rect b="b" l="l" r="r" t="t"/>
              <a:pathLst>
                <a:path extrusionOk="0" h="34925" w="45719">
                  <a:moveTo>
                    <a:pt x="30247" y="0"/>
                  </a:moveTo>
                  <a:lnTo>
                    <a:pt x="0" y="34655"/>
                  </a:lnTo>
                  <a:lnTo>
                    <a:pt x="45447" y="27550"/>
                  </a:lnTo>
                  <a:lnTo>
                    <a:pt x="30247" y="0"/>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89" name="Google Shape;2589;p259"/>
            <p:cNvSpPr/>
            <p:nvPr/>
          </p:nvSpPr>
          <p:spPr>
            <a:xfrm>
              <a:off x="2736150" y="3988749"/>
              <a:ext cx="557530" cy="332105"/>
            </a:xfrm>
            <a:custGeom>
              <a:rect b="b" l="l" r="r" t="t"/>
              <a:pathLst>
                <a:path extrusionOk="0" h="332104" w="557529">
                  <a:moveTo>
                    <a:pt x="0" y="0"/>
                  </a:moveTo>
                  <a:lnTo>
                    <a:pt x="557202" y="331950"/>
                  </a:lnTo>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90" name="Google Shape;2590;p259"/>
            <p:cNvSpPr/>
            <p:nvPr/>
          </p:nvSpPr>
          <p:spPr>
            <a:xfrm>
              <a:off x="3285300" y="4307184"/>
              <a:ext cx="45720" cy="36195"/>
            </a:xfrm>
            <a:custGeom>
              <a:rect b="b" l="l" r="r" t="t"/>
              <a:pathLst>
                <a:path extrusionOk="0" h="36195" w="45720">
                  <a:moveTo>
                    <a:pt x="45186" y="35638"/>
                  </a:moveTo>
                  <a:lnTo>
                    <a:pt x="0" y="27031"/>
                  </a:lnTo>
                  <a:lnTo>
                    <a:pt x="16103" y="0"/>
                  </a:lnTo>
                  <a:lnTo>
                    <a:pt x="45186" y="35638"/>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91" name="Google Shape;2591;p259"/>
            <p:cNvSpPr/>
            <p:nvPr/>
          </p:nvSpPr>
          <p:spPr>
            <a:xfrm>
              <a:off x="3285300" y="4307184"/>
              <a:ext cx="45720" cy="36195"/>
            </a:xfrm>
            <a:custGeom>
              <a:rect b="b" l="l" r="r" t="t"/>
              <a:pathLst>
                <a:path extrusionOk="0" h="36195" w="45720">
                  <a:moveTo>
                    <a:pt x="0" y="27031"/>
                  </a:moveTo>
                  <a:lnTo>
                    <a:pt x="45186" y="35638"/>
                  </a:lnTo>
                  <a:lnTo>
                    <a:pt x="16103" y="0"/>
                  </a:lnTo>
                  <a:lnTo>
                    <a:pt x="0" y="27031"/>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592" name="Google Shape;2592;p259"/>
          <p:cNvSpPr txBox="1"/>
          <p:nvPr/>
        </p:nvSpPr>
        <p:spPr>
          <a:xfrm>
            <a:off x="1032933" y="5847667"/>
            <a:ext cx="2499360" cy="689291"/>
          </a:xfrm>
          <a:prstGeom prst="rect">
            <a:avLst/>
          </a:prstGeom>
          <a:solidFill>
            <a:srgbClr val="C9DAF7"/>
          </a:solid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2400">
                <a:solidFill>
                  <a:schemeClr val="dk1"/>
                </a:solidFill>
                <a:latin typeface="Roboto"/>
                <a:ea typeface="Roboto"/>
                <a:cs typeface="Roboto"/>
                <a:sym typeface="Roboto"/>
              </a:rPr>
              <a:t>Object</a:t>
            </a:r>
            <a:endParaRPr sz="2400">
              <a:solidFill>
                <a:schemeClr val="dk1"/>
              </a:solidFill>
              <a:latin typeface="Roboto"/>
              <a:ea typeface="Roboto"/>
              <a:cs typeface="Roboto"/>
              <a:sym typeface="Roboto"/>
            </a:endParaRPr>
          </a:p>
          <a:p>
            <a:pPr indent="0" lvl="0" marL="0" marR="0" rtl="0" algn="ctr">
              <a:lnSpc>
                <a:spcPct val="118875"/>
              </a:lnSpc>
              <a:spcBef>
                <a:spcPts val="20"/>
              </a:spcBef>
              <a:spcAft>
                <a:spcPts val="0"/>
              </a:spcAft>
              <a:buNone/>
            </a:pPr>
            <a:r>
              <a:rPr lang="en-US" sz="2400">
                <a:solidFill>
                  <a:schemeClr val="dk1"/>
                </a:solidFill>
                <a:latin typeface="Roboto"/>
                <a:ea typeface="Roboto"/>
                <a:cs typeface="Roboto"/>
                <a:sym typeface="Roboto"/>
              </a:rPr>
              <a:t>Classiﬁcation</a:t>
            </a:r>
            <a:endParaRPr sz="2400">
              <a:solidFill>
                <a:schemeClr val="dk1"/>
              </a:solidFill>
              <a:latin typeface="Roboto"/>
              <a:ea typeface="Roboto"/>
              <a:cs typeface="Roboto"/>
              <a:sym typeface="Roboto"/>
            </a:endParaRPr>
          </a:p>
        </p:txBody>
      </p:sp>
      <p:sp>
        <p:nvSpPr>
          <p:cNvPr id="2593" name="Google Shape;2593;p259"/>
          <p:cNvSpPr txBox="1"/>
          <p:nvPr/>
        </p:nvSpPr>
        <p:spPr>
          <a:xfrm>
            <a:off x="1304165" y="1866367"/>
            <a:ext cx="4529667" cy="540319"/>
          </a:xfrm>
          <a:prstGeom prst="rect">
            <a:avLst/>
          </a:prstGeom>
          <a:solidFill>
            <a:srgbClr val="C9DAF7"/>
          </a:solidFill>
          <a:ln>
            <a:noFill/>
          </a:ln>
        </p:spPr>
        <p:txBody>
          <a:bodyPr anchorCtr="0" anchor="t" bIns="0" lIns="0" spcFirstLastPara="1" rIns="0" wrap="square" tIns="169325">
            <a:spAutoFit/>
          </a:bodyPr>
          <a:lstStyle/>
          <a:p>
            <a:pPr indent="0" lvl="0" marL="273466" marR="0" rtl="0" algn="l">
              <a:spcBef>
                <a:spcPts val="0"/>
              </a:spcBef>
              <a:spcAft>
                <a:spcPts val="0"/>
              </a:spcAft>
              <a:buNone/>
            </a:pPr>
            <a:r>
              <a:rPr lang="en-US" sz="2400">
                <a:solidFill>
                  <a:schemeClr val="dk1"/>
                </a:solidFill>
                <a:latin typeface="Roboto"/>
                <a:ea typeface="Roboto"/>
                <a:cs typeface="Roboto"/>
                <a:sym typeface="Roboto"/>
              </a:rPr>
              <a:t>Feature Extraction using CNN</a:t>
            </a:r>
            <a:endParaRPr sz="2400">
              <a:solidFill>
                <a:schemeClr val="dk1"/>
              </a:solidFill>
              <a:latin typeface="Roboto"/>
              <a:ea typeface="Roboto"/>
              <a:cs typeface="Roboto"/>
              <a:sym typeface="Roboto"/>
            </a:endParaRPr>
          </a:p>
        </p:txBody>
      </p:sp>
      <p:sp>
        <p:nvSpPr>
          <p:cNvPr id="2594" name="Google Shape;2594;p259"/>
          <p:cNvSpPr txBox="1"/>
          <p:nvPr/>
        </p:nvSpPr>
        <p:spPr>
          <a:xfrm>
            <a:off x="3872301" y="5875699"/>
            <a:ext cx="2393527" cy="689291"/>
          </a:xfrm>
          <a:prstGeom prst="rect">
            <a:avLst/>
          </a:prstGeom>
          <a:solidFill>
            <a:srgbClr val="C9DAF7"/>
          </a:solid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2400">
                <a:solidFill>
                  <a:schemeClr val="dk1"/>
                </a:solidFill>
                <a:latin typeface="Roboto"/>
                <a:ea typeface="Roboto"/>
                <a:cs typeface="Roboto"/>
                <a:sym typeface="Roboto"/>
              </a:rPr>
              <a:t>Object</a:t>
            </a:r>
            <a:endParaRPr sz="2400">
              <a:solidFill>
                <a:schemeClr val="dk1"/>
              </a:solidFill>
              <a:latin typeface="Roboto"/>
              <a:ea typeface="Roboto"/>
              <a:cs typeface="Roboto"/>
              <a:sym typeface="Roboto"/>
            </a:endParaRPr>
          </a:p>
          <a:p>
            <a:pPr indent="0" lvl="0" marL="0" marR="0" rtl="0" algn="ctr">
              <a:lnSpc>
                <a:spcPct val="118875"/>
              </a:lnSpc>
              <a:spcBef>
                <a:spcPts val="20"/>
              </a:spcBef>
              <a:spcAft>
                <a:spcPts val="0"/>
              </a:spcAft>
              <a:buNone/>
            </a:pPr>
            <a:r>
              <a:rPr lang="en-US" sz="2400">
                <a:solidFill>
                  <a:schemeClr val="dk1"/>
                </a:solidFill>
                <a:latin typeface="Roboto"/>
                <a:ea typeface="Roboto"/>
                <a:cs typeface="Roboto"/>
                <a:sym typeface="Roboto"/>
              </a:rPr>
              <a:t>Localization</a:t>
            </a:r>
            <a:endParaRPr sz="2400">
              <a:solidFill>
                <a:schemeClr val="dk1"/>
              </a:solidFill>
              <a:latin typeface="Roboto"/>
              <a:ea typeface="Roboto"/>
              <a:cs typeface="Roboto"/>
              <a:sym typeface="Roboto"/>
            </a:endParaRPr>
          </a:p>
        </p:txBody>
      </p:sp>
      <p:sp>
        <p:nvSpPr>
          <p:cNvPr id="2595" name="Google Shape;2595;p259"/>
          <p:cNvSpPr txBox="1"/>
          <p:nvPr/>
        </p:nvSpPr>
        <p:spPr>
          <a:xfrm>
            <a:off x="6468832" y="4074533"/>
            <a:ext cx="1757680" cy="367687"/>
          </a:xfrm>
          <a:prstGeom prst="rect">
            <a:avLst/>
          </a:prstGeom>
          <a:solidFill>
            <a:srgbClr val="C9DAF7"/>
          </a:solidFill>
          <a:ln>
            <a:noFill/>
          </a:ln>
        </p:spPr>
        <p:txBody>
          <a:bodyPr anchorCtr="0" anchor="t" bIns="0" lIns="0" spcFirstLastPara="1" rIns="0" wrap="square" tIns="79575">
            <a:spAutoFit/>
          </a:bodyPr>
          <a:lstStyle/>
          <a:p>
            <a:pPr indent="0" lvl="0" marL="114297" marR="0" rtl="0" algn="l">
              <a:spcBef>
                <a:spcPts val="0"/>
              </a:spcBef>
              <a:spcAft>
                <a:spcPts val="0"/>
              </a:spcAft>
              <a:buNone/>
            </a:pPr>
            <a:r>
              <a:rPr lang="en-US" sz="1867">
                <a:solidFill>
                  <a:schemeClr val="dk1"/>
                </a:solidFill>
                <a:latin typeface="Arial"/>
                <a:ea typeface="Arial"/>
                <a:cs typeface="Arial"/>
                <a:sym typeface="Arial"/>
              </a:rPr>
              <a:t>Classification</a:t>
            </a:r>
            <a:endParaRPr sz="1867">
              <a:solidFill>
                <a:schemeClr val="dk1"/>
              </a:solidFill>
              <a:latin typeface="Arial"/>
              <a:ea typeface="Arial"/>
              <a:cs typeface="Arial"/>
              <a:sym typeface="Arial"/>
            </a:endParaRPr>
          </a:p>
        </p:txBody>
      </p:sp>
      <p:sp>
        <p:nvSpPr>
          <p:cNvPr id="2596" name="Google Shape;2596;p259"/>
          <p:cNvSpPr txBox="1"/>
          <p:nvPr/>
        </p:nvSpPr>
        <p:spPr>
          <a:xfrm>
            <a:off x="8701867" y="4074532"/>
            <a:ext cx="1757680" cy="367687"/>
          </a:xfrm>
          <a:prstGeom prst="rect">
            <a:avLst/>
          </a:prstGeom>
          <a:solidFill>
            <a:srgbClr val="C9DAF7"/>
          </a:solidFill>
          <a:ln>
            <a:noFill/>
          </a:ln>
        </p:spPr>
        <p:txBody>
          <a:bodyPr anchorCtr="0" anchor="t" bIns="0" lIns="0" spcFirstLastPara="1" rIns="0" wrap="square" tIns="79575">
            <a:spAutoFit/>
          </a:bodyPr>
          <a:lstStyle/>
          <a:p>
            <a:pPr indent="0" lvl="0" marL="114297" marR="0" rtl="0" algn="l">
              <a:spcBef>
                <a:spcPts val="0"/>
              </a:spcBef>
              <a:spcAft>
                <a:spcPts val="0"/>
              </a:spcAft>
              <a:buNone/>
            </a:pPr>
            <a:r>
              <a:rPr lang="en-US" sz="1867">
                <a:solidFill>
                  <a:schemeClr val="dk1"/>
                </a:solidFill>
                <a:latin typeface="Arial"/>
                <a:ea typeface="Arial"/>
                <a:cs typeface="Arial"/>
                <a:sym typeface="Arial"/>
              </a:rPr>
              <a:t>Regression</a:t>
            </a:r>
            <a:endParaRPr sz="1867">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ph type="title"/>
          </p:nvPr>
        </p:nvSpPr>
        <p:spPr>
          <a:xfrm>
            <a:off x="2243474" y="404728"/>
            <a:ext cx="91719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Applications of Image Segmentation</a:t>
            </a:r>
            <a:endParaRPr/>
          </a:p>
        </p:txBody>
      </p:sp>
      <p:pic>
        <p:nvPicPr>
          <p:cNvPr id="270" name="Google Shape;270;p26"/>
          <p:cNvPicPr preferRelativeResize="0"/>
          <p:nvPr/>
        </p:nvPicPr>
        <p:blipFill rotWithShape="1">
          <a:blip r:embed="rId3">
            <a:alphaModFix/>
          </a:blip>
          <a:srcRect b="0" l="0" r="0" t="0"/>
          <a:stretch/>
        </p:blipFill>
        <p:spPr>
          <a:xfrm>
            <a:off x="5976667" y="1646978"/>
            <a:ext cx="5949932" cy="3945033"/>
          </a:xfrm>
          <a:prstGeom prst="rect">
            <a:avLst/>
          </a:prstGeom>
          <a:noFill/>
          <a:ln>
            <a:noFill/>
          </a:ln>
        </p:spPr>
      </p:pic>
      <p:sp>
        <p:nvSpPr>
          <p:cNvPr id="271" name="Google Shape;271;p26"/>
          <p:cNvSpPr txBox="1"/>
          <p:nvPr/>
        </p:nvSpPr>
        <p:spPr>
          <a:xfrm>
            <a:off x="722633" y="1771101"/>
            <a:ext cx="4731172" cy="2562240"/>
          </a:xfrm>
          <a:prstGeom prst="rect">
            <a:avLst/>
          </a:prstGeom>
          <a:noFill/>
          <a:ln>
            <a:noFill/>
          </a:ln>
        </p:spPr>
        <p:txBody>
          <a:bodyPr anchorCtr="0" anchor="t" bIns="0" lIns="0" spcFirstLastPara="1" rIns="0" wrap="square" tIns="0">
            <a:spAutoFit/>
          </a:bodyPr>
          <a:lstStyle/>
          <a:p>
            <a:pPr indent="0" lvl="0" marL="0" marR="0" rtl="0" algn="l">
              <a:lnSpc>
                <a:spcPct val="112791"/>
              </a:lnSpc>
              <a:spcBef>
                <a:spcPts val="0"/>
              </a:spcBef>
              <a:spcAft>
                <a:spcPts val="0"/>
              </a:spcAft>
              <a:buNone/>
            </a:pP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Medical Imaging</a:t>
            </a:r>
            <a:endParaRPr sz="2400">
              <a:solidFill>
                <a:schemeClr val="dk1"/>
              </a:solidFill>
              <a:latin typeface="Roboto"/>
              <a:ea typeface="Roboto"/>
              <a:cs typeface="Roboto"/>
              <a:sym typeface="Roboto"/>
            </a:endParaRPr>
          </a:p>
          <a:p>
            <a:pPr indent="0" lvl="0" marL="609585" marR="0" rtl="0" algn="l">
              <a:spcBef>
                <a:spcPts val="20"/>
              </a:spcBef>
              <a:spcAft>
                <a:spcPts val="0"/>
              </a:spcAft>
              <a:buNone/>
            </a:pP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Cancer Cell Segmentation</a:t>
            </a:r>
            <a:endParaRPr sz="2400">
              <a:solidFill>
                <a:schemeClr val="dk1"/>
              </a:solidFill>
              <a:latin typeface="Roboto"/>
              <a:ea typeface="Roboto"/>
              <a:cs typeface="Roboto"/>
              <a:sym typeface="Roboto"/>
            </a:endParaRPr>
          </a:p>
          <a:p>
            <a:pPr indent="0" lvl="0" marL="609585" marR="0" rtl="0" algn="l">
              <a:spcBef>
                <a:spcPts val="20"/>
              </a:spcBef>
              <a:spcAft>
                <a:spcPts val="0"/>
              </a:spcAft>
              <a:buNone/>
            </a:pP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Brain Lesion Segmentation</a:t>
            </a:r>
            <a:endParaRPr sz="2400">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0" lvl="0" marL="0" marR="0" rtl="0" algn="l">
              <a:spcBef>
                <a:spcPts val="7"/>
              </a:spcBef>
              <a:spcAft>
                <a:spcPts val="0"/>
              </a:spcAft>
              <a:buNone/>
            </a:pP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Self Driving Cars</a:t>
            </a:r>
            <a:endParaRPr sz="2400">
              <a:solidFill>
                <a:schemeClr val="dk1"/>
              </a:solidFill>
              <a:latin typeface="Roboto"/>
              <a:ea typeface="Roboto"/>
              <a:cs typeface="Roboto"/>
              <a:sym typeface="Roboto"/>
            </a:endParaRPr>
          </a:p>
          <a:p>
            <a:pPr indent="0" lvl="0" marL="609585" marR="0" rtl="0" algn="l">
              <a:spcBef>
                <a:spcPts val="20"/>
              </a:spcBef>
              <a:spcAft>
                <a:spcPts val="0"/>
              </a:spcAft>
              <a:buNone/>
            </a:pP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Lane Segmentation</a:t>
            </a:r>
            <a:endParaRPr sz="2400">
              <a:solidFill>
                <a:schemeClr val="dk1"/>
              </a:solidFill>
              <a:latin typeface="Roboto"/>
              <a:ea typeface="Roboto"/>
              <a:cs typeface="Roboto"/>
              <a:sym typeface="Roboto"/>
            </a:endParaRPr>
          </a:p>
          <a:p>
            <a:pPr indent="0" lvl="0" marL="609585" marR="0" rtl="0" algn="l">
              <a:spcBef>
                <a:spcPts val="20"/>
              </a:spcBef>
              <a:spcAft>
                <a:spcPts val="0"/>
              </a:spcAft>
              <a:buNone/>
            </a:pPr>
            <a:r>
              <a:rPr lang="en-US" sz="2400">
                <a:solidFill>
                  <a:schemeClr val="dk1"/>
                </a:solidFill>
                <a:latin typeface="Tahoma"/>
                <a:ea typeface="Tahoma"/>
                <a:cs typeface="Tahoma"/>
                <a:sym typeface="Tahoma"/>
              </a:rPr>
              <a:t>○	</a:t>
            </a:r>
            <a:r>
              <a:rPr lang="en-US" sz="2400">
                <a:solidFill>
                  <a:schemeClr val="dk1"/>
                </a:solidFill>
                <a:latin typeface="Roboto"/>
                <a:ea typeface="Roboto"/>
                <a:cs typeface="Roboto"/>
                <a:sym typeface="Roboto"/>
              </a:rPr>
              <a:t>Pedestrian Identiﬁcation</a:t>
            </a:r>
            <a:endParaRPr sz="2400">
              <a:solidFill>
                <a:schemeClr val="dk1"/>
              </a:solidFill>
              <a:latin typeface="Roboto"/>
              <a:ea typeface="Roboto"/>
              <a:cs typeface="Roboto"/>
              <a:sym typeface="Roboto"/>
            </a:endParaRPr>
          </a:p>
        </p:txBody>
      </p:sp>
      <p:sp>
        <p:nvSpPr>
          <p:cNvPr id="272" name="Google Shape;272;p26"/>
          <p:cNvSpPr txBox="1"/>
          <p:nvPr/>
        </p:nvSpPr>
        <p:spPr>
          <a:xfrm>
            <a:off x="705700" y="4678540"/>
            <a:ext cx="5231553"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Satellite imaging / Remote sensing</a:t>
            </a:r>
            <a:endParaRPr sz="2400">
              <a:solidFill>
                <a:schemeClr val="dk1"/>
              </a:solidFill>
              <a:latin typeface="Roboto"/>
              <a:ea typeface="Roboto"/>
              <a:cs typeface="Roboto"/>
              <a:sym typeface="Roboto"/>
            </a:endParaRPr>
          </a:p>
        </p:txBody>
      </p:sp>
      <p:sp>
        <p:nvSpPr>
          <p:cNvPr id="273" name="Google Shape;273;p26"/>
          <p:cNvSpPr txBox="1"/>
          <p:nvPr/>
        </p:nvSpPr>
        <p:spPr>
          <a:xfrm>
            <a:off x="1315299" y="5046840"/>
            <a:ext cx="4462780" cy="1116245"/>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Forest Area Segmentation</a:t>
            </a:r>
            <a:endParaRPr sz="2400">
              <a:solidFill>
                <a:schemeClr val="dk1"/>
              </a:solidFill>
              <a:latin typeface="Roboto"/>
              <a:ea typeface="Roboto"/>
              <a:cs typeface="Roboto"/>
              <a:sym typeface="Roboto"/>
            </a:endParaRPr>
          </a:p>
          <a:p>
            <a:pPr indent="-489361" lvl="0" marL="505447" marR="6773" rtl="0" algn="l">
              <a:lnSpc>
                <a:spcPct val="101000"/>
              </a:lnSpc>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Locating water bodies (lakes,  rivers, oceans)</a:t>
            </a:r>
            <a:endParaRPr sz="2400">
              <a:solidFill>
                <a:schemeClr val="dk1"/>
              </a:solidFill>
              <a:latin typeface="Roboto"/>
              <a:ea typeface="Roboto"/>
              <a:cs typeface="Roboto"/>
              <a:sym typeface="Roboto"/>
            </a:endParaRPr>
          </a:p>
        </p:txBody>
      </p:sp>
      <p:sp>
        <p:nvSpPr>
          <p:cNvPr id="274" name="Google Shape;274;p26"/>
          <p:cNvSpPr/>
          <p:nvPr/>
        </p:nvSpPr>
        <p:spPr>
          <a:xfrm>
            <a:off x="664600" y="1252200"/>
            <a:ext cx="5139267" cy="3156373"/>
          </a:xfrm>
          <a:custGeom>
            <a:rect b="b" l="l" r="r" t="t"/>
            <a:pathLst>
              <a:path extrusionOk="0" h="2367279" w="3854450">
                <a:moveTo>
                  <a:pt x="3854399" y="2366699"/>
                </a:moveTo>
                <a:lnTo>
                  <a:pt x="0" y="2366699"/>
                </a:lnTo>
                <a:lnTo>
                  <a:pt x="0" y="0"/>
                </a:lnTo>
                <a:lnTo>
                  <a:pt x="3854399" y="0"/>
                </a:lnTo>
                <a:lnTo>
                  <a:pt x="3854399" y="23666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75" name="Google Shape;275;p26"/>
          <p:cNvSpPr txBox="1"/>
          <p:nvPr/>
        </p:nvSpPr>
        <p:spPr>
          <a:xfrm>
            <a:off x="6074034" y="5682594"/>
            <a:ext cx="5600700" cy="427339"/>
          </a:xfrm>
          <a:prstGeom prst="rect">
            <a:avLst/>
          </a:prstGeom>
          <a:noFill/>
          <a:ln>
            <a:noFill/>
          </a:ln>
        </p:spPr>
        <p:txBody>
          <a:bodyPr anchorCtr="0" anchor="t" bIns="0" lIns="0" spcFirstLastPara="1" rIns="0" wrap="square" tIns="16925">
            <a:spAutoFit/>
          </a:bodyPr>
          <a:lstStyle/>
          <a:p>
            <a:pPr indent="0" lvl="0" marL="16933" marR="6773" rtl="0" algn="l">
              <a:spcBef>
                <a:spcPts val="0"/>
              </a:spcBef>
              <a:spcAft>
                <a:spcPts val="0"/>
              </a:spcAft>
              <a:buNone/>
            </a:pPr>
            <a:r>
              <a:rPr i="1" lang="en-US" sz="1333">
                <a:solidFill>
                  <a:schemeClr val="dk1"/>
                </a:solidFill>
                <a:latin typeface="Roboto"/>
                <a:ea typeface="Roboto"/>
                <a:cs typeface="Roboto"/>
                <a:sym typeface="Roboto"/>
              </a:rPr>
              <a:t>Source: McMahon CA. 2019. Remote sensing pipeline for tree segmentation  and classiﬁcation in a mixed softwood and hardwood system</a:t>
            </a:r>
            <a:endParaRPr sz="1333">
              <a:solidFill>
                <a:schemeClr val="dk1"/>
              </a:solidFill>
              <a:latin typeface="Roboto"/>
              <a:ea typeface="Roboto"/>
              <a:cs typeface="Roboto"/>
              <a:sym typeface="Roboto"/>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g1f597ec4d6f_0_8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603" name="Google Shape;2603;g1f597ec4d6f_0_8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id="2604" name="Google Shape;2604;g1f597ec4d6f_0_87"/>
          <p:cNvPicPr preferRelativeResize="0"/>
          <p:nvPr/>
        </p:nvPicPr>
        <p:blipFill>
          <a:blip r:embed="rId3">
            <a:alphaModFix/>
          </a:blip>
          <a:stretch>
            <a:fillRect/>
          </a:stretch>
        </p:blipFill>
        <p:spPr>
          <a:xfrm>
            <a:off x="876300" y="365125"/>
            <a:ext cx="10625224" cy="599757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8" name="Shape 2608"/>
        <p:cNvGrpSpPr/>
        <p:nvPr/>
      </p:nvGrpSpPr>
      <p:grpSpPr>
        <a:xfrm>
          <a:off x="0" y="0"/>
          <a:ext cx="0" cy="0"/>
          <a:chOff x="0" y="0"/>
          <a:chExt cx="0" cy="0"/>
        </a:xfrm>
      </p:grpSpPr>
      <p:sp>
        <p:nvSpPr>
          <p:cNvPr id="2609" name="Google Shape;2609;p263"/>
          <p:cNvSpPr txBox="1"/>
          <p:nvPr>
            <p:ph idx="1" type="body"/>
          </p:nvPr>
        </p:nvSpPr>
        <p:spPr>
          <a:xfrm>
            <a:off x="838200" y="1825625"/>
            <a:ext cx="10515600" cy="4004100"/>
          </a:xfrm>
          <a:prstGeom prst="rect">
            <a:avLst/>
          </a:prstGeom>
          <a:noFill/>
          <a:ln>
            <a:noFill/>
          </a:ln>
        </p:spPr>
        <p:txBody>
          <a:bodyPr anchorCtr="0" anchor="t" bIns="0" lIns="0" spcFirstLastPara="1" rIns="0" wrap="square" tIns="16925">
            <a:spAutoFit/>
          </a:bodyPr>
          <a:lstStyle/>
          <a:p>
            <a:pPr indent="-489360" lvl="0" marL="574872" marR="6773" rtl="0" algn="l">
              <a:lnSpc>
                <a:spcPct val="149000"/>
              </a:lnSpc>
              <a:spcBef>
                <a:spcPts val="0"/>
              </a:spcBef>
              <a:spcAft>
                <a:spcPts val="0"/>
              </a:spcAft>
              <a:buClr>
                <a:schemeClr val="dk1"/>
              </a:buClr>
              <a:buSzPts val="2800"/>
              <a:buFont typeface="Arial"/>
              <a:buChar char="●"/>
            </a:pPr>
            <a:r>
              <a:rPr lang="en-US"/>
              <a:t>Builds upon Faster R-CNN architecture, but we apply Segmentation mask  along with Classiﬁcation and Box Regression</a:t>
            </a:r>
            <a:endParaRPr/>
          </a:p>
          <a:p>
            <a:pPr indent="108375" lvl="0" marL="69425" rtl="0" algn="l">
              <a:lnSpc>
                <a:spcPct val="100000"/>
              </a:lnSpc>
              <a:spcBef>
                <a:spcPts val="1000"/>
              </a:spcBef>
              <a:spcAft>
                <a:spcPts val="0"/>
              </a:spcAft>
              <a:buClr>
                <a:schemeClr val="dk1"/>
              </a:buClr>
              <a:buSzPts val="2800"/>
              <a:buFont typeface="Arial"/>
              <a:buNone/>
            </a:pPr>
            <a:r>
              <a:t/>
            </a:r>
            <a:endParaRPr/>
          </a:p>
          <a:p>
            <a:pPr indent="-489360" lvl="0" marL="574872" rtl="0" algn="l">
              <a:lnSpc>
                <a:spcPct val="100000"/>
              </a:lnSpc>
              <a:spcBef>
                <a:spcPts val="2360"/>
              </a:spcBef>
              <a:spcAft>
                <a:spcPts val="0"/>
              </a:spcAft>
              <a:buClr>
                <a:schemeClr val="dk1"/>
              </a:buClr>
              <a:buSzPts val="2800"/>
              <a:buFont typeface="Arial"/>
              <a:buChar char="●"/>
            </a:pPr>
            <a:r>
              <a:rPr lang="en-US"/>
              <a:t>Multi-task training for Image Segmentation</a:t>
            </a:r>
            <a:endParaRPr/>
          </a:p>
          <a:p>
            <a:pPr indent="154920" lvl="0" marL="69425" rtl="0" algn="l">
              <a:lnSpc>
                <a:spcPct val="100000"/>
              </a:lnSpc>
              <a:spcBef>
                <a:spcPts val="53"/>
              </a:spcBef>
              <a:spcAft>
                <a:spcPts val="0"/>
              </a:spcAft>
              <a:buClr>
                <a:schemeClr val="dk1"/>
              </a:buClr>
              <a:buSzPts val="3533"/>
              <a:buFont typeface="Arial"/>
              <a:buNone/>
            </a:pPr>
            <a:r>
              <a:t/>
            </a:r>
            <a:endParaRPr sz="3533"/>
          </a:p>
          <a:p>
            <a:pPr indent="-489360" lvl="0" marL="574872" marR="198962" rtl="0" algn="l">
              <a:lnSpc>
                <a:spcPct val="149000"/>
              </a:lnSpc>
              <a:spcBef>
                <a:spcPts val="7"/>
              </a:spcBef>
              <a:spcAft>
                <a:spcPts val="1600"/>
              </a:spcAft>
              <a:buClr>
                <a:schemeClr val="dk1"/>
              </a:buClr>
              <a:buSzPts val="2800"/>
              <a:buFont typeface="Arial"/>
              <a:buChar char="●"/>
            </a:pPr>
            <a:r>
              <a:rPr lang="en-US"/>
              <a:t>Feature extraction using either pretrained models like Resnet or Feature  Pyramid Networks</a:t>
            </a:r>
            <a:endParaRPr/>
          </a:p>
        </p:txBody>
      </p:sp>
      <p:sp>
        <p:nvSpPr>
          <p:cNvPr id="2610" name="Google Shape;2610;p263"/>
          <p:cNvSpPr txBox="1"/>
          <p:nvPr>
            <p:ph type="title"/>
          </p:nvPr>
        </p:nvSpPr>
        <p:spPr>
          <a:xfrm>
            <a:off x="2428310" y="66174"/>
            <a:ext cx="73176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Contributions of R-CNN Family</a:t>
            </a:r>
            <a:endParaRPr/>
          </a:p>
        </p:txBody>
      </p:sp>
      <p:sp>
        <p:nvSpPr>
          <p:cNvPr id="2611" name="Google Shape;2611;p263"/>
          <p:cNvSpPr/>
          <p:nvPr/>
        </p:nvSpPr>
        <p:spPr>
          <a:xfrm>
            <a:off x="751599" y="1540934"/>
            <a:ext cx="10689167" cy="2597573"/>
          </a:xfrm>
          <a:custGeom>
            <a:rect b="b" l="l" r="r" t="t"/>
            <a:pathLst>
              <a:path extrusionOk="0" h="1948180" w="8016875">
                <a:moveTo>
                  <a:pt x="8016599" y="1947599"/>
                </a:moveTo>
                <a:lnTo>
                  <a:pt x="0" y="1947599"/>
                </a:lnTo>
                <a:lnTo>
                  <a:pt x="0" y="0"/>
                </a:lnTo>
                <a:lnTo>
                  <a:pt x="8016599" y="0"/>
                </a:lnTo>
                <a:lnTo>
                  <a:pt x="8016599" y="19475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g1f597ec4d6f_0_7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618" name="Google Shape;2618;g1f597ec4d6f_0_7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id="2619" name="Google Shape;2619;g1f597ec4d6f_0_72"/>
          <p:cNvPicPr preferRelativeResize="0"/>
          <p:nvPr/>
        </p:nvPicPr>
        <p:blipFill>
          <a:blip r:embed="rId3">
            <a:alphaModFix/>
          </a:blip>
          <a:stretch>
            <a:fillRect/>
          </a:stretch>
        </p:blipFill>
        <p:spPr>
          <a:xfrm>
            <a:off x="876300" y="365125"/>
            <a:ext cx="10736624" cy="5954725"/>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265"/>
          <p:cNvSpPr txBox="1"/>
          <p:nvPr>
            <p:ph type="title"/>
          </p:nvPr>
        </p:nvSpPr>
        <p:spPr>
          <a:xfrm>
            <a:off x="2428310" y="66174"/>
            <a:ext cx="73176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Key Contributions of R-CNN Family</a:t>
            </a:r>
            <a:endParaRPr/>
          </a:p>
        </p:txBody>
      </p:sp>
      <p:grpSp>
        <p:nvGrpSpPr>
          <p:cNvPr id="2625" name="Google Shape;2625;p265"/>
          <p:cNvGrpSpPr/>
          <p:nvPr/>
        </p:nvGrpSpPr>
        <p:grpSpPr>
          <a:xfrm>
            <a:off x="243783" y="2669184"/>
            <a:ext cx="3731260" cy="2558627"/>
            <a:chOff x="182837" y="2001887"/>
            <a:chExt cx="2798445" cy="1918970"/>
          </a:xfrm>
        </p:grpSpPr>
        <p:pic>
          <p:nvPicPr>
            <p:cNvPr id="2626" name="Google Shape;2626;p265"/>
            <p:cNvPicPr preferRelativeResize="0"/>
            <p:nvPr/>
          </p:nvPicPr>
          <p:blipFill rotWithShape="1">
            <a:blip r:embed="rId3">
              <a:alphaModFix/>
            </a:blip>
            <a:srcRect b="0" l="0" r="0" t="0"/>
            <a:stretch/>
          </p:blipFill>
          <p:spPr>
            <a:xfrm>
              <a:off x="197125" y="2016175"/>
              <a:ext cx="2769700" cy="1889899"/>
            </a:xfrm>
            <a:prstGeom prst="rect">
              <a:avLst/>
            </a:prstGeom>
            <a:noFill/>
            <a:ln>
              <a:noFill/>
            </a:ln>
          </p:spPr>
        </p:pic>
        <p:sp>
          <p:nvSpPr>
            <p:cNvPr id="2627" name="Google Shape;2627;p265"/>
            <p:cNvSpPr/>
            <p:nvPr/>
          </p:nvSpPr>
          <p:spPr>
            <a:xfrm>
              <a:off x="182837" y="2001887"/>
              <a:ext cx="2798445" cy="1918970"/>
            </a:xfrm>
            <a:custGeom>
              <a:rect b="b" l="l" r="r" t="t"/>
              <a:pathLst>
                <a:path extrusionOk="0" h="1918970" w="2798445">
                  <a:moveTo>
                    <a:pt x="0" y="0"/>
                  </a:moveTo>
                  <a:lnTo>
                    <a:pt x="2798275" y="0"/>
                  </a:lnTo>
                  <a:lnTo>
                    <a:pt x="2798275" y="1918474"/>
                  </a:lnTo>
                  <a:lnTo>
                    <a:pt x="0" y="1918474"/>
                  </a:lnTo>
                  <a:lnTo>
                    <a:pt x="0" y="0"/>
                  </a:lnTo>
                  <a:close/>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28" name="Google Shape;2628;p265"/>
            <p:cNvSpPr/>
            <p:nvPr/>
          </p:nvSpPr>
          <p:spPr>
            <a:xfrm>
              <a:off x="351274" y="2172331"/>
              <a:ext cx="2495550" cy="1701800"/>
            </a:xfrm>
            <a:custGeom>
              <a:rect b="b" l="l" r="r" t="t"/>
              <a:pathLst>
                <a:path extrusionOk="0" h="1701800" w="2495550">
                  <a:moveTo>
                    <a:pt x="0" y="66353"/>
                  </a:moveTo>
                  <a:lnTo>
                    <a:pt x="788399" y="66353"/>
                  </a:lnTo>
                  <a:lnTo>
                    <a:pt x="788399" y="1685153"/>
                  </a:lnTo>
                  <a:lnTo>
                    <a:pt x="0" y="1685153"/>
                  </a:lnTo>
                  <a:lnTo>
                    <a:pt x="0" y="66353"/>
                  </a:lnTo>
                  <a:close/>
                </a:path>
                <a:path extrusionOk="0" h="1701800" w="2495550">
                  <a:moveTo>
                    <a:pt x="856478" y="276480"/>
                  </a:moveTo>
                  <a:lnTo>
                    <a:pt x="1644878" y="276480"/>
                  </a:lnTo>
                  <a:lnTo>
                    <a:pt x="1644878" y="1701480"/>
                  </a:lnTo>
                  <a:lnTo>
                    <a:pt x="856478" y="1701480"/>
                  </a:lnTo>
                  <a:lnTo>
                    <a:pt x="856478" y="276480"/>
                  </a:lnTo>
                  <a:close/>
                </a:path>
                <a:path extrusionOk="0" h="1701800" w="2495550">
                  <a:moveTo>
                    <a:pt x="1706935" y="0"/>
                  </a:moveTo>
                  <a:lnTo>
                    <a:pt x="2495335" y="0"/>
                  </a:lnTo>
                  <a:lnTo>
                    <a:pt x="2495335" y="1618800"/>
                  </a:lnTo>
                  <a:lnTo>
                    <a:pt x="1706935" y="1618800"/>
                  </a:lnTo>
                  <a:lnTo>
                    <a:pt x="1706935" y="0"/>
                  </a:lnTo>
                  <a:close/>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2629" name="Google Shape;2629;p265"/>
          <p:cNvGrpSpPr/>
          <p:nvPr/>
        </p:nvGrpSpPr>
        <p:grpSpPr>
          <a:xfrm>
            <a:off x="4151683" y="2669184"/>
            <a:ext cx="3731260" cy="2586563"/>
            <a:chOff x="3113762" y="2001887"/>
            <a:chExt cx="2798445" cy="1939922"/>
          </a:xfrm>
        </p:grpSpPr>
        <p:pic>
          <p:nvPicPr>
            <p:cNvPr id="2630" name="Google Shape;2630;p265"/>
            <p:cNvPicPr preferRelativeResize="0"/>
            <p:nvPr/>
          </p:nvPicPr>
          <p:blipFill rotWithShape="1">
            <a:blip r:embed="rId3">
              <a:alphaModFix/>
            </a:blip>
            <a:srcRect b="0" l="0" r="0" t="0"/>
            <a:stretch/>
          </p:blipFill>
          <p:spPr>
            <a:xfrm>
              <a:off x="3128050" y="2016175"/>
              <a:ext cx="2769700" cy="1889899"/>
            </a:xfrm>
            <a:prstGeom prst="rect">
              <a:avLst/>
            </a:prstGeom>
            <a:noFill/>
            <a:ln>
              <a:noFill/>
            </a:ln>
          </p:spPr>
        </p:pic>
        <p:sp>
          <p:nvSpPr>
            <p:cNvPr id="2631" name="Google Shape;2631;p265"/>
            <p:cNvSpPr/>
            <p:nvPr/>
          </p:nvSpPr>
          <p:spPr>
            <a:xfrm>
              <a:off x="3113762" y="2001887"/>
              <a:ext cx="2798445" cy="1918970"/>
            </a:xfrm>
            <a:custGeom>
              <a:rect b="b" l="l" r="r" t="t"/>
              <a:pathLst>
                <a:path extrusionOk="0" h="1918970" w="2798445">
                  <a:moveTo>
                    <a:pt x="0" y="0"/>
                  </a:moveTo>
                  <a:lnTo>
                    <a:pt x="2798275" y="0"/>
                  </a:lnTo>
                  <a:lnTo>
                    <a:pt x="2798275" y="1918474"/>
                  </a:lnTo>
                  <a:lnTo>
                    <a:pt x="0" y="1918474"/>
                  </a:lnTo>
                  <a:lnTo>
                    <a:pt x="0" y="0"/>
                  </a:lnTo>
                  <a:close/>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32" name="Google Shape;2632;p265"/>
            <p:cNvSpPr/>
            <p:nvPr/>
          </p:nvSpPr>
          <p:spPr>
            <a:xfrm>
              <a:off x="3337998" y="2354211"/>
              <a:ext cx="912494" cy="1572260"/>
            </a:xfrm>
            <a:custGeom>
              <a:rect b="b" l="l" r="r" t="t"/>
              <a:pathLst>
                <a:path extrusionOk="0" h="1572260" w="912495">
                  <a:moveTo>
                    <a:pt x="487006" y="1572045"/>
                  </a:moveTo>
                  <a:lnTo>
                    <a:pt x="435041" y="1571616"/>
                  </a:lnTo>
                  <a:lnTo>
                    <a:pt x="388658" y="1564314"/>
                  </a:lnTo>
                  <a:lnTo>
                    <a:pt x="350433" y="1546274"/>
                  </a:lnTo>
                  <a:lnTo>
                    <a:pt x="323114" y="1513201"/>
                  </a:lnTo>
                  <a:lnTo>
                    <a:pt x="304983" y="1467671"/>
                  </a:lnTo>
                  <a:lnTo>
                    <a:pt x="291920" y="1416127"/>
                  </a:lnTo>
                  <a:lnTo>
                    <a:pt x="279802" y="1365014"/>
                  </a:lnTo>
                  <a:lnTo>
                    <a:pt x="264508" y="1320774"/>
                  </a:lnTo>
                  <a:lnTo>
                    <a:pt x="244494" y="1275850"/>
                  </a:lnTo>
                  <a:lnTo>
                    <a:pt x="222507" y="1225944"/>
                  </a:lnTo>
                  <a:lnTo>
                    <a:pt x="200864" y="1182396"/>
                  </a:lnTo>
                  <a:lnTo>
                    <a:pt x="181884" y="1156543"/>
                  </a:lnTo>
                  <a:lnTo>
                    <a:pt x="167883" y="1159724"/>
                  </a:lnTo>
                  <a:lnTo>
                    <a:pt x="163186" y="1183845"/>
                  </a:lnTo>
                  <a:lnTo>
                    <a:pt x="161748" y="1225642"/>
                  </a:lnTo>
                  <a:lnTo>
                    <a:pt x="162418" y="1279545"/>
                  </a:lnTo>
                  <a:lnTo>
                    <a:pt x="164047" y="1339978"/>
                  </a:lnTo>
                  <a:lnTo>
                    <a:pt x="165484" y="1401368"/>
                  </a:lnTo>
                  <a:lnTo>
                    <a:pt x="165578" y="1458142"/>
                  </a:lnTo>
                  <a:lnTo>
                    <a:pt x="163178" y="1504727"/>
                  </a:lnTo>
                  <a:lnTo>
                    <a:pt x="131423" y="1565081"/>
                  </a:lnTo>
                  <a:lnTo>
                    <a:pt x="94969" y="1568926"/>
                  </a:lnTo>
                  <a:lnTo>
                    <a:pt x="59285" y="1546458"/>
                  </a:lnTo>
                  <a:lnTo>
                    <a:pt x="35883" y="1497049"/>
                  </a:lnTo>
                  <a:lnTo>
                    <a:pt x="31511" y="1462880"/>
                  </a:lnTo>
                  <a:lnTo>
                    <a:pt x="29944" y="1418193"/>
                  </a:lnTo>
                  <a:lnTo>
                    <a:pt x="30615" y="1365609"/>
                  </a:lnTo>
                  <a:lnTo>
                    <a:pt x="32953" y="1307744"/>
                  </a:lnTo>
                  <a:lnTo>
                    <a:pt x="36392" y="1247217"/>
                  </a:lnTo>
                  <a:lnTo>
                    <a:pt x="40360" y="1186646"/>
                  </a:lnTo>
                  <a:lnTo>
                    <a:pt x="44290" y="1128649"/>
                  </a:lnTo>
                  <a:lnTo>
                    <a:pt x="47612" y="1075844"/>
                  </a:lnTo>
                  <a:lnTo>
                    <a:pt x="49758" y="1030849"/>
                  </a:lnTo>
                  <a:lnTo>
                    <a:pt x="50734" y="965279"/>
                  </a:lnTo>
                  <a:lnTo>
                    <a:pt x="50161" y="910697"/>
                  </a:lnTo>
                  <a:lnTo>
                    <a:pt x="50175" y="863131"/>
                  </a:lnTo>
                  <a:lnTo>
                    <a:pt x="52912" y="818606"/>
                  </a:lnTo>
                  <a:lnTo>
                    <a:pt x="60508" y="773149"/>
                  </a:lnTo>
                  <a:lnTo>
                    <a:pt x="77945" y="727103"/>
                  </a:lnTo>
                  <a:lnTo>
                    <a:pt x="103798" y="683117"/>
                  </a:lnTo>
                  <a:lnTo>
                    <a:pt x="130595" y="640676"/>
                  </a:lnTo>
                  <a:lnTo>
                    <a:pt x="150865" y="599267"/>
                  </a:lnTo>
                  <a:lnTo>
                    <a:pt x="157133" y="558374"/>
                  </a:lnTo>
                  <a:lnTo>
                    <a:pt x="144076" y="516969"/>
                  </a:lnTo>
                  <a:lnTo>
                    <a:pt x="116673" y="475393"/>
                  </a:lnTo>
                  <a:lnTo>
                    <a:pt x="82915" y="435193"/>
                  </a:lnTo>
                  <a:lnTo>
                    <a:pt x="50789" y="397913"/>
                  </a:lnTo>
                  <a:lnTo>
                    <a:pt x="28283" y="365099"/>
                  </a:lnTo>
                  <a:lnTo>
                    <a:pt x="12144" y="332549"/>
                  </a:lnTo>
                  <a:lnTo>
                    <a:pt x="2247" y="306931"/>
                  </a:lnTo>
                  <a:lnTo>
                    <a:pt x="0" y="283553"/>
                  </a:lnTo>
                  <a:lnTo>
                    <a:pt x="6808" y="257724"/>
                  </a:lnTo>
                  <a:lnTo>
                    <a:pt x="26529" y="228671"/>
                  </a:lnTo>
                  <a:lnTo>
                    <a:pt x="57252" y="198735"/>
                  </a:lnTo>
                  <a:lnTo>
                    <a:pt x="91734" y="167901"/>
                  </a:lnTo>
                  <a:lnTo>
                    <a:pt x="122733" y="136149"/>
                  </a:lnTo>
                  <a:lnTo>
                    <a:pt x="143911" y="96674"/>
                  </a:lnTo>
                  <a:lnTo>
                    <a:pt x="160599" y="51751"/>
                  </a:lnTo>
                  <a:lnTo>
                    <a:pt x="183060" y="14990"/>
                  </a:lnTo>
                  <a:lnTo>
                    <a:pt x="221558" y="0"/>
                  </a:lnTo>
                  <a:lnTo>
                    <a:pt x="255234" y="5096"/>
                  </a:lnTo>
                  <a:lnTo>
                    <a:pt x="297137" y="18535"/>
                  </a:lnTo>
                  <a:lnTo>
                    <a:pt x="344185" y="38280"/>
                  </a:lnTo>
                  <a:lnTo>
                    <a:pt x="393300" y="62295"/>
                  </a:lnTo>
                  <a:lnTo>
                    <a:pt x="441400" y="88544"/>
                  </a:lnTo>
                  <a:lnTo>
                    <a:pt x="485404" y="114991"/>
                  </a:lnTo>
                  <a:lnTo>
                    <a:pt x="522233" y="139599"/>
                  </a:lnTo>
                  <a:lnTo>
                    <a:pt x="566216" y="173533"/>
                  </a:lnTo>
                  <a:lnTo>
                    <a:pt x="606074" y="210043"/>
                  </a:lnTo>
                  <a:lnTo>
                    <a:pt x="638973" y="247842"/>
                  </a:lnTo>
                  <a:lnTo>
                    <a:pt x="662080" y="285640"/>
                  </a:lnTo>
                  <a:lnTo>
                    <a:pt x="672558" y="322149"/>
                  </a:lnTo>
                  <a:lnTo>
                    <a:pt x="663435" y="349416"/>
                  </a:lnTo>
                  <a:lnTo>
                    <a:pt x="637160" y="373849"/>
                  </a:lnTo>
                  <a:lnTo>
                    <a:pt x="603429" y="397982"/>
                  </a:lnTo>
                  <a:lnTo>
                    <a:pt x="571934" y="424353"/>
                  </a:lnTo>
                  <a:lnTo>
                    <a:pt x="552371" y="455497"/>
                  </a:lnTo>
                  <a:lnTo>
                    <a:pt x="554433" y="493949"/>
                  </a:lnTo>
                  <a:lnTo>
                    <a:pt x="571888" y="525530"/>
                  </a:lnTo>
                  <a:lnTo>
                    <a:pt x="600743" y="562061"/>
                  </a:lnTo>
                  <a:lnTo>
                    <a:pt x="637950" y="602127"/>
                  </a:lnTo>
                  <a:lnTo>
                    <a:pt x="680460" y="644315"/>
                  </a:lnTo>
                  <a:lnTo>
                    <a:pt x="725224" y="687209"/>
                  </a:lnTo>
                  <a:lnTo>
                    <a:pt x="769192" y="729397"/>
                  </a:lnTo>
                  <a:lnTo>
                    <a:pt x="809316" y="769463"/>
                  </a:lnTo>
                  <a:lnTo>
                    <a:pt x="842546" y="805994"/>
                  </a:lnTo>
                  <a:lnTo>
                    <a:pt x="865833" y="837574"/>
                  </a:lnTo>
                  <a:lnTo>
                    <a:pt x="885763" y="880011"/>
                  </a:lnTo>
                  <a:lnTo>
                    <a:pt x="888254" y="909904"/>
                  </a:lnTo>
                  <a:lnTo>
                    <a:pt x="880781" y="935759"/>
                  </a:lnTo>
                  <a:lnTo>
                    <a:pt x="870816" y="966081"/>
                  </a:lnTo>
                  <a:lnTo>
                    <a:pt x="865833" y="1009374"/>
                  </a:lnTo>
                  <a:lnTo>
                    <a:pt x="865552" y="1051919"/>
                  </a:lnTo>
                  <a:lnTo>
                    <a:pt x="864894" y="1102321"/>
                  </a:lnTo>
                  <a:lnTo>
                    <a:pt x="864142" y="1157481"/>
                  </a:lnTo>
                  <a:lnTo>
                    <a:pt x="863578" y="1214301"/>
                  </a:lnTo>
                  <a:lnTo>
                    <a:pt x="863485" y="1269681"/>
                  </a:lnTo>
                  <a:lnTo>
                    <a:pt x="864142" y="1320522"/>
                  </a:lnTo>
                  <a:lnTo>
                    <a:pt x="865833" y="1363724"/>
                  </a:lnTo>
                  <a:lnTo>
                    <a:pt x="875542" y="1413807"/>
                  </a:lnTo>
                  <a:lnTo>
                    <a:pt x="892382" y="1456846"/>
                  </a:lnTo>
                  <a:lnTo>
                    <a:pt x="907590" y="1493098"/>
                  </a:lnTo>
                  <a:lnTo>
                    <a:pt x="912403" y="1522822"/>
                  </a:lnTo>
                  <a:lnTo>
                    <a:pt x="898058" y="1546274"/>
                  </a:lnTo>
                  <a:lnTo>
                    <a:pt x="866589" y="1559672"/>
                  </a:lnTo>
                  <a:lnTo>
                    <a:pt x="820503" y="1566955"/>
                  </a:lnTo>
                  <a:lnTo>
                    <a:pt x="765169" y="1569764"/>
                  </a:lnTo>
                  <a:lnTo>
                    <a:pt x="705958" y="1569738"/>
                  </a:lnTo>
                  <a:lnTo>
                    <a:pt x="648240" y="1568520"/>
                  </a:lnTo>
                  <a:lnTo>
                    <a:pt x="597383" y="1567749"/>
                  </a:lnTo>
                  <a:lnTo>
                    <a:pt x="541978" y="1569468"/>
                  </a:lnTo>
                  <a:lnTo>
                    <a:pt x="487006" y="1572045"/>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33" name="Google Shape;2633;p265"/>
            <p:cNvSpPr/>
            <p:nvPr/>
          </p:nvSpPr>
          <p:spPr>
            <a:xfrm>
              <a:off x="3337998" y="2354211"/>
              <a:ext cx="912494" cy="1572260"/>
            </a:xfrm>
            <a:custGeom>
              <a:rect b="b" l="l" r="r" t="t"/>
              <a:pathLst>
                <a:path extrusionOk="0" h="1572260" w="912495">
                  <a:moveTo>
                    <a:pt x="122733" y="136149"/>
                  </a:moveTo>
                  <a:lnTo>
                    <a:pt x="143911" y="96674"/>
                  </a:lnTo>
                  <a:lnTo>
                    <a:pt x="160599" y="51751"/>
                  </a:lnTo>
                  <a:lnTo>
                    <a:pt x="183060" y="14990"/>
                  </a:lnTo>
                  <a:lnTo>
                    <a:pt x="221558" y="0"/>
                  </a:lnTo>
                  <a:lnTo>
                    <a:pt x="255234" y="5096"/>
                  </a:lnTo>
                  <a:lnTo>
                    <a:pt x="297137" y="18535"/>
                  </a:lnTo>
                  <a:lnTo>
                    <a:pt x="344185" y="38280"/>
                  </a:lnTo>
                  <a:lnTo>
                    <a:pt x="393300" y="62295"/>
                  </a:lnTo>
                  <a:lnTo>
                    <a:pt x="441400" y="88544"/>
                  </a:lnTo>
                  <a:lnTo>
                    <a:pt x="485404" y="114991"/>
                  </a:lnTo>
                  <a:lnTo>
                    <a:pt x="522233" y="139599"/>
                  </a:lnTo>
                  <a:lnTo>
                    <a:pt x="566216" y="173533"/>
                  </a:lnTo>
                  <a:lnTo>
                    <a:pt x="606074" y="210043"/>
                  </a:lnTo>
                  <a:lnTo>
                    <a:pt x="638973" y="247842"/>
                  </a:lnTo>
                  <a:lnTo>
                    <a:pt x="662080" y="285640"/>
                  </a:lnTo>
                  <a:lnTo>
                    <a:pt x="672558" y="322149"/>
                  </a:lnTo>
                  <a:lnTo>
                    <a:pt x="663435" y="349416"/>
                  </a:lnTo>
                  <a:lnTo>
                    <a:pt x="637160" y="373849"/>
                  </a:lnTo>
                  <a:lnTo>
                    <a:pt x="603429" y="397982"/>
                  </a:lnTo>
                  <a:lnTo>
                    <a:pt x="571934" y="424353"/>
                  </a:lnTo>
                  <a:lnTo>
                    <a:pt x="552371" y="455497"/>
                  </a:lnTo>
                  <a:lnTo>
                    <a:pt x="554433" y="493949"/>
                  </a:lnTo>
                  <a:lnTo>
                    <a:pt x="571888" y="525530"/>
                  </a:lnTo>
                  <a:lnTo>
                    <a:pt x="600743" y="562061"/>
                  </a:lnTo>
                  <a:lnTo>
                    <a:pt x="637950" y="602127"/>
                  </a:lnTo>
                  <a:lnTo>
                    <a:pt x="680460" y="644315"/>
                  </a:lnTo>
                  <a:lnTo>
                    <a:pt x="725224" y="687209"/>
                  </a:lnTo>
                  <a:lnTo>
                    <a:pt x="769192" y="729397"/>
                  </a:lnTo>
                  <a:lnTo>
                    <a:pt x="809316" y="769463"/>
                  </a:lnTo>
                  <a:lnTo>
                    <a:pt x="842546" y="805994"/>
                  </a:lnTo>
                  <a:lnTo>
                    <a:pt x="865833" y="837574"/>
                  </a:lnTo>
                  <a:lnTo>
                    <a:pt x="885763" y="880011"/>
                  </a:lnTo>
                  <a:lnTo>
                    <a:pt x="888254" y="909904"/>
                  </a:lnTo>
                  <a:lnTo>
                    <a:pt x="880781" y="935759"/>
                  </a:lnTo>
                  <a:lnTo>
                    <a:pt x="870816" y="966081"/>
                  </a:lnTo>
                  <a:lnTo>
                    <a:pt x="865833" y="1009374"/>
                  </a:lnTo>
                  <a:lnTo>
                    <a:pt x="865552" y="1051919"/>
                  </a:lnTo>
                  <a:lnTo>
                    <a:pt x="864894" y="1102321"/>
                  </a:lnTo>
                  <a:lnTo>
                    <a:pt x="864142" y="1157481"/>
                  </a:lnTo>
                  <a:lnTo>
                    <a:pt x="863578" y="1214301"/>
                  </a:lnTo>
                  <a:lnTo>
                    <a:pt x="863485" y="1269681"/>
                  </a:lnTo>
                  <a:lnTo>
                    <a:pt x="864142" y="1320522"/>
                  </a:lnTo>
                  <a:lnTo>
                    <a:pt x="865833" y="1363724"/>
                  </a:lnTo>
                  <a:lnTo>
                    <a:pt x="875542" y="1413807"/>
                  </a:lnTo>
                  <a:lnTo>
                    <a:pt x="892382" y="1456846"/>
                  </a:lnTo>
                  <a:lnTo>
                    <a:pt x="907590" y="1493098"/>
                  </a:lnTo>
                  <a:lnTo>
                    <a:pt x="912403" y="1522822"/>
                  </a:lnTo>
                  <a:lnTo>
                    <a:pt x="898058" y="1546274"/>
                  </a:lnTo>
                  <a:lnTo>
                    <a:pt x="866589" y="1559672"/>
                  </a:lnTo>
                  <a:lnTo>
                    <a:pt x="820503" y="1566955"/>
                  </a:lnTo>
                  <a:lnTo>
                    <a:pt x="765169" y="1569764"/>
                  </a:lnTo>
                  <a:lnTo>
                    <a:pt x="705958" y="1569738"/>
                  </a:lnTo>
                  <a:lnTo>
                    <a:pt x="648240" y="1568520"/>
                  </a:lnTo>
                  <a:lnTo>
                    <a:pt x="597383" y="1567749"/>
                  </a:lnTo>
                  <a:lnTo>
                    <a:pt x="541978" y="1569468"/>
                  </a:lnTo>
                  <a:lnTo>
                    <a:pt x="487006" y="1572045"/>
                  </a:lnTo>
                  <a:lnTo>
                    <a:pt x="435041" y="1571616"/>
                  </a:lnTo>
                  <a:lnTo>
                    <a:pt x="388658" y="1564314"/>
                  </a:lnTo>
                  <a:lnTo>
                    <a:pt x="350433" y="1546274"/>
                  </a:lnTo>
                  <a:lnTo>
                    <a:pt x="323114" y="1513201"/>
                  </a:lnTo>
                  <a:lnTo>
                    <a:pt x="304983" y="1467671"/>
                  </a:lnTo>
                  <a:lnTo>
                    <a:pt x="291920" y="1416127"/>
                  </a:lnTo>
                  <a:lnTo>
                    <a:pt x="279802" y="1365014"/>
                  </a:lnTo>
                  <a:lnTo>
                    <a:pt x="264508" y="1320774"/>
                  </a:lnTo>
                  <a:lnTo>
                    <a:pt x="244494" y="1275850"/>
                  </a:lnTo>
                  <a:lnTo>
                    <a:pt x="222507" y="1225944"/>
                  </a:lnTo>
                  <a:lnTo>
                    <a:pt x="200864" y="1182396"/>
                  </a:lnTo>
                  <a:lnTo>
                    <a:pt x="181884" y="1156543"/>
                  </a:lnTo>
                  <a:lnTo>
                    <a:pt x="167883" y="1159724"/>
                  </a:lnTo>
                  <a:lnTo>
                    <a:pt x="163186" y="1183845"/>
                  </a:lnTo>
                  <a:lnTo>
                    <a:pt x="161748" y="1225642"/>
                  </a:lnTo>
                  <a:lnTo>
                    <a:pt x="162418" y="1279545"/>
                  </a:lnTo>
                  <a:lnTo>
                    <a:pt x="164047" y="1339978"/>
                  </a:lnTo>
                  <a:lnTo>
                    <a:pt x="165484" y="1401368"/>
                  </a:lnTo>
                  <a:lnTo>
                    <a:pt x="165578" y="1458142"/>
                  </a:lnTo>
                  <a:lnTo>
                    <a:pt x="163178" y="1504727"/>
                  </a:lnTo>
                  <a:lnTo>
                    <a:pt x="131423" y="1565081"/>
                  </a:lnTo>
                  <a:lnTo>
                    <a:pt x="94969" y="1568926"/>
                  </a:lnTo>
                  <a:lnTo>
                    <a:pt x="59285" y="1546458"/>
                  </a:lnTo>
                  <a:lnTo>
                    <a:pt x="35883" y="1497049"/>
                  </a:lnTo>
                  <a:lnTo>
                    <a:pt x="31511" y="1462880"/>
                  </a:lnTo>
                  <a:lnTo>
                    <a:pt x="29944" y="1418193"/>
                  </a:lnTo>
                  <a:lnTo>
                    <a:pt x="30615" y="1365609"/>
                  </a:lnTo>
                  <a:lnTo>
                    <a:pt x="32953" y="1307744"/>
                  </a:lnTo>
                  <a:lnTo>
                    <a:pt x="36392" y="1247217"/>
                  </a:lnTo>
                  <a:lnTo>
                    <a:pt x="40360" y="1186646"/>
                  </a:lnTo>
                  <a:lnTo>
                    <a:pt x="44290" y="1128649"/>
                  </a:lnTo>
                  <a:lnTo>
                    <a:pt x="47612" y="1075844"/>
                  </a:lnTo>
                  <a:lnTo>
                    <a:pt x="49758" y="1030849"/>
                  </a:lnTo>
                  <a:lnTo>
                    <a:pt x="50734" y="965279"/>
                  </a:lnTo>
                  <a:lnTo>
                    <a:pt x="50161" y="910697"/>
                  </a:lnTo>
                  <a:lnTo>
                    <a:pt x="50175" y="863131"/>
                  </a:lnTo>
                  <a:lnTo>
                    <a:pt x="52912" y="818606"/>
                  </a:lnTo>
                  <a:lnTo>
                    <a:pt x="60508" y="773149"/>
                  </a:lnTo>
                  <a:lnTo>
                    <a:pt x="77945" y="727103"/>
                  </a:lnTo>
                  <a:lnTo>
                    <a:pt x="103798" y="683117"/>
                  </a:lnTo>
                  <a:lnTo>
                    <a:pt x="130595" y="640676"/>
                  </a:lnTo>
                  <a:lnTo>
                    <a:pt x="150865" y="599267"/>
                  </a:lnTo>
                  <a:lnTo>
                    <a:pt x="157133" y="558374"/>
                  </a:lnTo>
                  <a:lnTo>
                    <a:pt x="144076" y="516969"/>
                  </a:lnTo>
                  <a:lnTo>
                    <a:pt x="116673" y="475393"/>
                  </a:lnTo>
                  <a:lnTo>
                    <a:pt x="82915" y="435193"/>
                  </a:lnTo>
                  <a:lnTo>
                    <a:pt x="50789" y="397913"/>
                  </a:lnTo>
                  <a:lnTo>
                    <a:pt x="28283" y="365099"/>
                  </a:lnTo>
                  <a:lnTo>
                    <a:pt x="12144" y="332549"/>
                  </a:lnTo>
                  <a:lnTo>
                    <a:pt x="2247" y="306931"/>
                  </a:lnTo>
                  <a:lnTo>
                    <a:pt x="0" y="283553"/>
                  </a:lnTo>
                  <a:lnTo>
                    <a:pt x="6808" y="257724"/>
                  </a:lnTo>
                  <a:lnTo>
                    <a:pt x="26529" y="228671"/>
                  </a:lnTo>
                  <a:lnTo>
                    <a:pt x="57252" y="198735"/>
                  </a:lnTo>
                  <a:lnTo>
                    <a:pt x="91734" y="167901"/>
                  </a:lnTo>
                  <a:lnTo>
                    <a:pt x="122733" y="1361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34" name="Google Shape;2634;p265"/>
            <p:cNvSpPr/>
            <p:nvPr/>
          </p:nvSpPr>
          <p:spPr>
            <a:xfrm>
              <a:off x="4128679" y="2460186"/>
              <a:ext cx="993140" cy="1470025"/>
            </a:xfrm>
            <a:custGeom>
              <a:rect b="b" l="l" r="r" t="t"/>
              <a:pathLst>
                <a:path extrusionOk="0" h="1470025" w="993139">
                  <a:moveTo>
                    <a:pt x="190016" y="1469678"/>
                  </a:moveTo>
                  <a:lnTo>
                    <a:pt x="128849" y="1440300"/>
                  </a:lnTo>
                  <a:lnTo>
                    <a:pt x="103848" y="1363964"/>
                  </a:lnTo>
                  <a:lnTo>
                    <a:pt x="94555" y="1311514"/>
                  </a:lnTo>
                  <a:lnTo>
                    <a:pt x="87234" y="1253738"/>
                  </a:lnTo>
                  <a:lnTo>
                    <a:pt x="81758" y="1193780"/>
                  </a:lnTo>
                  <a:lnTo>
                    <a:pt x="78003" y="1134787"/>
                  </a:lnTo>
                  <a:lnTo>
                    <a:pt x="75842" y="1079903"/>
                  </a:lnTo>
                  <a:lnTo>
                    <a:pt x="75149" y="1032275"/>
                  </a:lnTo>
                  <a:lnTo>
                    <a:pt x="77636" y="978784"/>
                  </a:lnTo>
                  <a:lnTo>
                    <a:pt x="84299" y="931257"/>
                  </a:lnTo>
                  <a:lnTo>
                    <a:pt x="93945" y="887308"/>
                  </a:lnTo>
                  <a:lnTo>
                    <a:pt x="105381" y="844552"/>
                  </a:lnTo>
                  <a:lnTo>
                    <a:pt x="117414" y="800603"/>
                  </a:lnTo>
                  <a:lnTo>
                    <a:pt x="128849" y="753075"/>
                  </a:lnTo>
                  <a:lnTo>
                    <a:pt x="139589" y="708556"/>
                  </a:lnTo>
                  <a:lnTo>
                    <a:pt x="152520" y="661658"/>
                  </a:lnTo>
                  <a:lnTo>
                    <a:pt x="166328" y="613507"/>
                  </a:lnTo>
                  <a:lnTo>
                    <a:pt x="179697" y="565231"/>
                  </a:lnTo>
                  <a:lnTo>
                    <a:pt x="191313" y="517958"/>
                  </a:lnTo>
                  <a:lnTo>
                    <a:pt x="199860" y="472813"/>
                  </a:lnTo>
                  <a:lnTo>
                    <a:pt x="204024" y="430925"/>
                  </a:lnTo>
                  <a:lnTo>
                    <a:pt x="203078" y="375261"/>
                  </a:lnTo>
                  <a:lnTo>
                    <a:pt x="196461" y="321487"/>
                  </a:lnTo>
                  <a:lnTo>
                    <a:pt x="184947" y="271924"/>
                  </a:lnTo>
                  <a:lnTo>
                    <a:pt x="169310" y="228889"/>
                  </a:lnTo>
                  <a:lnTo>
                    <a:pt x="150324" y="194700"/>
                  </a:lnTo>
                  <a:lnTo>
                    <a:pt x="112994" y="169951"/>
                  </a:lnTo>
                  <a:lnTo>
                    <a:pt x="63752" y="160468"/>
                  </a:lnTo>
                  <a:lnTo>
                    <a:pt x="20216" y="154676"/>
                  </a:lnTo>
                  <a:lnTo>
                    <a:pt x="0" y="141000"/>
                  </a:lnTo>
                  <a:lnTo>
                    <a:pt x="42278" y="79936"/>
                  </a:lnTo>
                  <a:lnTo>
                    <a:pt x="84808" y="47141"/>
                  </a:lnTo>
                  <a:lnTo>
                    <a:pt x="128849" y="22900"/>
                  </a:lnTo>
                  <a:lnTo>
                    <a:pt x="172305" y="9228"/>
                  </a:lnTo>
                  <a:lnTo>
                    <a:pt x="220123" y="2097"/>
                  </a:lnTo>
                  <a:lnTo>
                    <a:pt x="273311" y="0"/>
                  </a:lnTo>
                  <a:lnTo>
                    <a:pt x="332874" y="1425"/>
                  </a:lnTo>
                  <a:lnTo>
                    <a:pt x="378140" y="3986"/>
                  </a:lnTo>
                  <a:lnTo>
                    <a:pt x="428327" y="8186"/>
                  </a:lnTo>
                  <a:lnTo>
                    <a:pt x="481199" y="14177"/>
                  </a:lnTo>
                  <a:lnTo>
                    <a:pt x="534519" y="22106"/>
                  </a:lnTo>
                  <a:lnTo>
                    <a:pt x="586048" y="32122"/>
                  </a:lnTo>
                  <a:lnTo>
                    <a:pt x="633549" y="44375"/>
                  </a:lnTo>
                  <a:lnTo>
                    <a:pt x="689386" y="62842"/>
                  </a:lnTo>
                  <a:lnTo>
                    <a:pt x="746080" y="85173"/>
                  </a:lnTo>
                  <a:lnTo>
                    <a:pt x="798479" y="110080"/>
                  </a:lnTo>
                  <a:lnTo>
                    <a:pt x="841428" y="136277"/>
                  </a:lnTo>
                  <a:lnTo>
                    <a:pt x="869774" y="162475"/>
                  </a:lnTo>
                  <a:lnTo>
                    <a:pt x="881686" y="198632"/>
                  </a:lnTo>
                  <a:lnTo>
                    <a:pt x="873801" y="238314"/>
                  </a:lnTo>
                  <a:lnTo>
                    <a:pt x="853165" y="274977"/>
                  </a:lnTo>
                  <a:lnTo>
                    <a:pt x="826824" y="302075"/>
                  </a:lnTo>
                  <a:lnTo>
                    <a:pt x="787398" y="309961"/>
                  </a:lnTo>
                  <a:lnTo>
                    <a:pt x="734213" y="304760"/>
                  </a:lnTo>
                  <a:lnTo>
                    <a:pt x="684385" y="303585"/>
                  </a:lnTo>
                  <a:lnTo>
                    <a:pt x="655024" y="323550"/>
                  </a:lnTo>
                  <a:lnTo>
                    <a:pt x="651470" y="353129"/>
                  </a:lnTo>
                  <a:lnTo>
                    <a:pt x="657013" y="391955"/>
                  </a:lnTo>
                  <a:lnTo>
                    <a:pt x="669118" y="437641"/>
                  </a:lnTo>
                  <a:lnTo>
                    <a:pt x="685249" y="487801"/>
                  </a:lnTo>
                  <a:lnTo>
                    <a:pt x="702872" y="540050"/>
                  </a:lnTo>
                  <a:lnTo>
                    <a:pt x="719449" y="592000"/>
                  </a:lnTo>
                  <a:lnTo>
                    <a:pt x="733973" y="637520"/>
                  </a:lnTo>
                  <a:lnTo>
                    <a:pt x="750844" y="685953"/>
                  </a:lnTo>
                  <a:lnTo>
                    <a:pt x="769124" y="736263"/>
                  </a:lnTo>
                  <a:lnTo>
                    <a:pt x="787872" y="787419"/>
                  </a:lnTo>
                  <a:lnTo>
                    <a:pt x="806152" y="838387"/>
                  </a:lnTo>
                  <a:lnTo>
                    <a:pt x="823024" y="888134"/>
                  </a:lnTo>
                  <a:lnTo>
                    <a:pt x="837549" y="935625"/>
                  </a:lnTo>
                  <a:lnTo>
                    <a:pt x="851272" y="990706"/>
                  </a:lnTo>
                  <a:lnTo>
                    <a:pt x="862611" y="1046978"/>
                  </a:lnTo>
                  <a:lnTo>
                    <a:pt x="872459" y="1102057"/>
                  </a:lnTo>
                  <a:lnTo>
                    <a:pt x="881711" y="1153556"/>
                  </a:lnTo>
                  <a:lnTo>
                    <a:pt x="891260" y="1199091"/>
                  </a:lnTo>
                  <a:lnTo>
                    <a:pt x="901999" y="1236275"/>
                  </a:lnTo>
                  <a:lnTo>
                    <a:pt x="921796" y="1272100"/>
                  </a:lnTo>
                  <a:lnTo>
                    <a:pt x="963395" y="1303489"/>
                  </a:lnTo>
                  <a:lnTo>
                    <a:pt x="977149" y="1322200"/>
                  </a:lnTo>
                  <a:lnTo>
                    <a:pt x="986460" y="1352231"/>
                  </a:lnTo>
                  <a:lnTo>
                    <a:pt x="992584" y="1386621"/>
                  </a:lnTo>
                  <a:lnTo>
                    <a:pt x="990990" y="1418325"/>
                  </a:lnTo>
                  <a:lnTo>
                    <a:pt x="977149" y="1440300"/>
                  </a:lnTo>
                  <a:lnTo>
                    <a:pt x="948293" y="1448604"/>
                  </a:lnTo>
                  <a:lnTo>
                    <a:pt x="907357" y="1447682"/>
                  </a:lnTo>
                  <a:lnTo>
                    <a:pt x="858368" y="1443068"/>
                  </a:lnTo>
                  <a:lnTo>
                    <a:pt x="805349" y="1440300"/>
                  </a:lnTo>
                  <a:lnTo>
                    <a:pt x="311399" y="1440300"/>
                  </a:lnTo>
                  <a:lnTo>
                    <a:pt x="269393" y="1446829"/>
                  </a:lnTo>
                  <a:lnTo>
                    <a:pt x="228330" y="1459885"/>
                  </a:lnTo>
                  <a:lnTo>
                    <a:pt x="190016" y="1469678"/>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35" name="Google Shape;2635;p265"/>
            <p:cNvSpPr/>
            <p:nvPr/>
          </p:nvSpPr>
          <p:spPr>
            <a:xfrm>
              <a:off x="4128679" y="2460186"/>
              <a:ext cx="993140" cy="1470025"/>
            </a:xfrm>
            <a:custGeom>
              <a:rect b="b" l="l" r="r" t="t"/>
              <a:pathLst>
                <a:path extrusionOk="0" h="1470025" w="993139">
                  <a:moveTo>
                    <a:pt x="128849" y="1440300"/>
                  </a:moveTo>
                  <a:lnTo>
                    <a:pt x="156254" y="1466414"/>
                  </a:lnTo>
                  <a:lnTo>
                    <a:pt x="190016" y="1469678"/>
                  </a:lnTo>
                  <a:lnTo>
                    <a:pt x="228330" y="1459885"/>
                  </a:lnTo>
                  <a:lnTo>
                    <a:pt x="269393" y="1446829"/>
                  </a:lnTo>
                  <a:lnTo>
                    <a:pt x="311399" y="1440300"/>
                  </a:lnTo>
                  <a:lnTo>
                    <a:pt x="805349" y="1440300"/>
                  </a:lnTo>
                  <a:lnTo>
                    <a:pt x="858368" y="1443068"/>
                  </a:lnTo>
                  <a:lnTo>
                    <a:pt x="907357" y="1447682"/>
                  </a:lnTo>
                  <a:lnTo>
                    <a:pt x="948293" y="1448604"/>
                  </a:lnTo>
                  <a:lnTo>
                    <a:pt x="977149" y="1440300"/>
                  </a:lnTo>
                  <a:lnTo>
                    <a:pt x="990990" y="1418325"/>
                  </a:lnTo>
                  <a:lnTo>
                    <a:pt x="992584" y="1386621"/>
                  </a:lnTo>
                  <a:lnTo>
                    <a:pt x="986460" y="1352231"/>
                  </a:lnTo>
                  <a:lnTo>
                    <a:pt x="977149" y="1322200"/>
                  </a:lnTo>
                  <a:lnTo>
                    <a:pt x="963395" y="1303489"/>
                  </a:lnTo>
                  <a:lnTo>
                    <a:pt x="943602" y="1290647"/>
                  </a:lnTo>
                  <a:lnTo>
                    <a:pt x="921796" y="1272100"/>
                  </a:lnTo>
                  <a:lnTo>
                    <a:pt x="901999" y="1236275"/>
                  </a:lnTo>
                  <a:lnTo>
                    <a:pt x="891260" y="1199091"/>
                  </a:lnTo>
                  <a:lnTo>
                    <a:pt x="881711" y="1153556"/>
                  </a:lnTo>
                  <a:lnTo>
                    <a:pt x="872459" y="1102057"/>
                  </a:lnTo>
                  <a:lnTo>
                    <a:pt x="862611" y="1046978"/>
                  </a:lnTo>
                  <a:lnTo>
                    <a:pt x="851272" y="990706"/>
                  </a:lnTo>
                  <a:lnTo>
                    <a:pt x="837549" y="935625"/>
                  </a:lnTo>
                  <a:lnTo>
                    <a:pt x="823024" y="888134"/>
                  </a:lnTo>
                  <a:lnTo>
                    <a:pt x="806152" y="838387"/>
                  </a:lnTo>
                  <a:lnTo>
                    <a:pt x="787872" y="787419"/>
                  </a:lnTo>
                  <a:lnTo>
                    <a:pt x="769124" y="736263"/>
                  </a:lnTo>
                  <a:lnTo>
                    <a:pt x="750844" y="685953"/>
                  </a:lnTo>
                  <a:lnTo>
                    <a:pt x="733973" y="637520"/>
                  </a:lnTo>
                  <a:lnTo>
                    <a:pt x="719449" y="592000"/>
                  </a:lnTo>
                  <a:lnTo>
                    <a:pt x="702872" y="540050"/>
                  </a:lnTo>
                  <a:lnTo>
                    <a:pt x="685249" y="487801"/>
                  </a:lnTo>
                  <a:lnTo>
                    <a:pt x="669118" y="437641"/>
                  </a:lnTo>
                  <a:lnTo>
                    <a:pt x="657013" y="391955"/>
                  </a:lnTo>
                  <a:lnTo>
                    <a:pt x="651470" y="353129"/>
                  </a:lnTo>
                  <a:lnTo>
                    <a:pt x="655024" y="323550"/>
                  </a:lnTo>
                  <a:lnTo>
                    <a:pt x="684385" y="303585"/>
                  </a:lnTo>
                  <a:lnTo>
                    <a:pt x="734213" y="304760"/>
                  </a:lnTo>
                  <a:lnTo>
                    <a:pt x="787398" y="309961"/>
                  </a:lnTo>
                  <a:lnTo>
                    <a:pt x="826824" y="302075"/>
                  </a:lnTo>
                  <a:lnTo>
                    <a:pt x="853165" y="274977"/>
                  </a:lnTo>
                  <a:lnTo>
                    <a:pt x="873801" y="238314"/>
                  </a:lnTo>
                  <a:lnTo>
                    <a:pt x="881686" y="198632"/>
                  </a:lnTo>
                  <a:lnTo>
                    <a:pt x="869774" y="162475"/>
                  </a:lnTo>
                  <a:lnTo>
                    <a:pt x="841428" y="136277"/>
                  </a:lnTo>
                  <a:lnTo>
                    <a:pt x="798479" y="110080"/>
                  </a:lnTo>
                  <a:lnTo>
                    <a:pt x="746080" y="85173"/>
                  </a:lnTo>
                  <a:lnTo>
                    <a:pt x="689386" y="62842"/>
                  </a:lnTo>
                  <a:lnTo>
                    <a:pt x="633549" y="44375"/>
                  </a:lnTo>
                  <a:lnTo>
                    <a:pt x="586048" y="32122"/>
                  </a:lnTo>
                  <a:lnTo>
                    <a:pt x="534519" y="22106"/>
                  </a:lnTo>
                  <a:lnTo>
                    <a:pt x="481199" y="14177"/>
                  </a:lnTo>
                  <a:lnTo>
                    <a:pt x="428327" y="8186"/>
                  </a:lnTo>
                  <a:lnTo>
                    <a:pt x="378140" y="3986"/>
                  </a:lnTo>
                  <a:lnTo>
                    <a:pt x="332874" y="1425"/>
                  </a:lnTo>
                  <a:lnTo>
                    <a:pt x="273311" y="0"/>
                  </a:lnTo>
                  <a:lnTo>
                    <a:pt x="220123" y="2097"/>
                  </a:lnTo>
                  <a:lnTo>
                    <a:pt x="172305" y="9228"/>
                  </a:lnTo>
                  <a:lnTo>
                    <a:pt x="128849" y="22900"/>
                  </a:lnTo>
                  <a:lnTo>
                    <a:pt x="84808" y="47141"/>
                  </a:lnTo>
                  <a:lnTo>
                    <a:pt x="42278" y="79936"/>
                  </a:lnTo>
                  <a:lnTo>
                    <a:pt x="10821" y="113739"/>
                  </a:lnTo>
                  <a:lnTo>
                    <a:pt x="0" y="141000"/>
                  </a:lnTo>
                  <a:lnTo>
                    <a:pt x="20216" y="154676"/>
                  </a:lnTo>
                  <a:lnTo>
                    <a:pt x="63752" y="160468"/>
                  </a:lnTo>
                  <a:lnTo>
                    <a:pt x="112994" y="169951"/>
                  </a:lnTo>
                  <a:lnTo>
                    <a:pt x="150324" y="194700"/>
                  </a:lnTo>
                  <a:lnTo>
                    <a:pt x="169310" y="228889"/>
                  </a:lnTo>
                  <a:lnTo>
                    <a:pt x="184947" y="271924"/>
                  </a:lnTo>
                  <a:lnTo>
                    <a:pt x="196461" y="321487"/>
                  </a:lnTo>
                  <a:lnTo>
                    <a:pt x="203078" y="375261"/>
                  </a:lnTo>
                  <a:lnTo>
                    <a:pt x="204024" y="430925"/>
                  </a:lnTo>
                  <a:lnTo>
                    <a:pt x="199860" y="472813"/>
                  </a:lnTo>
                  <a:lnTo>
                    <a:pt x="191313" y="517958"/>
                  </a:lnTo>
                  <a:lnTo>
                    <a:pt x="179697" y="565231"/>
                  </a:lnTo>
                  <a:lnTo>
                    <a:pt x="166328" y="613507"/>
                  </a:lnTo>
                  <a:lnTo>
                    <a:pt x="152520" y="661658"/>
                  </a:lnTo>
                  <a:lnTo>
                    <a:pt x="139589" y="708556"/>
                  </a:lnTo>
                  <a:lnTo>
                    <a:pt x="128849" y="753075"/>
                  </a:lnTo>
                  <a:lnTo>
                    <a:pt x="117414" y="800603"/>
                  </a:lnTo>
                  <a:lnTo>
                    <a:pt x="105381" y="844552"/>
                  </a:lnTo>
                  <a:lnTo>
                    <a:pt x="93945" y="887308"/>
                  </a:lnTo>
                  <a:lnTo>
                    <a:pt x="84299" y="931257"/>
                  </a:lnTo>
                  <a:lnTo>
                    <a:pt x="77636" y="978784"/>
                  </a:lnTo>
                  <a:lnTo>
                    <a:pt x="75149" y="1032275"/>
                  </a:lnTo>
                  <a:lnTo>
                    <a:pt x="75842" y="1079903"/>
                  </a:lnTo>
                  <a:lnTo>
                    <a:pt x="78003" y="1134787"/>
                  </a:lnTo>
                  <a:lnTo>
                    <a:pt x="81758" y="1193780"/>
                  </a:lnTo>
                  <a:lnTo>
                    <a:pt x="87234" y="1253738"/>
                  </a:lnTo>
                  <a:lnTo>
                    <a:pt x="94555" y="1311514"/>
                  </a:lnTo>
                  <a:lnTo>
                    <a:pt x="103848" y="1363964"/>
                  </a:lnTo>
                  <a:lnTo>
                    <a:pt x="115237" y="1407941"/>
                  </a:lnTo>
                  <a:lnTo>
                    <a:pt x="128849" y="1440300"/>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36" name="Google Shape;2636;p265"/>
            <p:cNvSpPr/>
            <p:nvPr/>
          </p:nvSpPr>
          <p:spPr>
            <a:xfrm>
              <a:off x="4966225" y="2177145"/>
              <a:ext cx="819150" cy="1764664"/>
            </a:xfrm>
            <a:custGeom>
              <a:rect b="b" l="l" r="r" t="t"/>
              <a:pathLst>
                <a:path extrusionOk="0" h="1764664" w="819150">
                  <a:moveTo>
                    <a:pt x="757031" y="1764288"/>
                  </a:moveTo>
                  <a:lnTo>
                    <a:pt x="721296" y="1758671"/>
                  </a:lnTo>
                  <a:lnTo>
                    <a:pt x="676499" y="1755569"/>
                  </a:lnTo>
                  <a:lnTo>
                    <a:pt x="631057" y="1756601"/>
                  </a:lnTo>
                  <a:lnTo>
                    <a:pt x="577109" y="1757374"/>
                  </a:lnTo>
                  <a:lnTo>
                    <a:pt x="519038" y="1757631"/>
                  </a:lnTo>
                  <a:lnTo>
                    <a:pt x="461224" y="1757115"/>
                  </a:lnTo>
                  <a:lnTo>
                    <a:pt x="408049" y="1755569"/>
                  </a:lnTo>
                  <a:lnTo>
                    <a:pt x="357451" y="1754538"/>
                  </a:lnTo>
                  <a:lnTo>
                    <a:pt x="306509" y="1754195"/>
                  </a:lnTo>
                  <a:lnTo>
                    <a:pt x="258316" y="1752220"/>
                  </a:lnTo>
                  <a:lnTo>
                    <a:pt x="215965" y="1746293"/>
                  </a:lnTo>
                  <a:lnTo>
                    <a:pt x="157805" y="1711526"/>
                  </a:lnTo>
                  <a:lnTo>
                    <a:pt x="140534" y="1644242"/>
                  </a:lnTo>
                  <a:lnTo>
                    <a:pt x="128874" y="1594494"/>
                  </a:lnTo>
                  <a:lnTo>
                    <a:pt x="115425" y="1552039"/>
                  </a:lnTo>
                  <a:lnTo>
                    <a:pt x="99439" y="1501829"/>
                  </a:lnTo>
                  <a:lnTo>
                    <a:pt x="82557" y="1446847"/>
                  </a:lnTo>
                  <a:lnTo>
                    <a:pt x="66421" y="1390075"/>
                  </a:lnTo>
                  <a:lnTo>
                    <a:pt x="52671" y="1334497"/>
                  </a:lnTo>
                  <a:lnTo>
                    <a:pt x="42949" y="1283094"/>
                  </a:lnTo>
                  <a:lnTo>
                    <a:pt x="36935" y="1224937"/>
                  </a:lnTo>
                  <a:lnTo>
                    <a:pt x="35216" y="1167468"/>
                  </a:lnTo>
                  <a:lnTo>
                    <a:pt x="36505" y="1112231"/>
                  </a:lnTo>
                  <a:lnTo>
                    <a:pt x="39512" y="1060775"/>
                  </a:lnTo>
                  <a:lnTo>
                    <a:pt x="42949" y="1014644"/>
                  </a:lnTo>
                  <a:lnTo>
                    <a:pt x="47230" y="969090"/>
                  </a:lnTo>
                  <a:lnTo>
                    <a:pt x="61833" y="898115"/>
                  </a:lnTo>
                  <a:lnTo>
                    <a:pt x="75174" y="853569"/>
                  </a:lnTo>
                  <a:lnTo>
                    <a:pt x="91584" y="808728"/>
                  </a:lnTo>
                  <a:lnTo>
                    <a:pt x="112804" y="758993"/>
                  </a:lnTo>
                  <a:lnTo>
                    <a:pt x="135485" y="705907"/>
                  </a:lnTo>
                  <a:lnTo>
                    <a:pt x="156275" y="651017"/>
                  </a:lnTo>
                  <a:lnTo>
                    <a:pt x="171824" y="595869"/>
                  </a:lnTo>
                  <a:lnTo>
                    <a:pt x="182240" y="547549"/>
                  </a:lnTo>
                  <a:lnTo>
                    <a:pt x="192506" y="495649"/>
                  </a:lnTo>
                  <a:lnTo>
                    <a:pt x="200684" y="442855"/>
                  </a:lnTo>
                  <a:lnTo>
                    <a:pt x="204835" y="391849"/>
                  </a:lnTo>
                  <a:lnTo>
                    <a:pt x="203020" y="345318"/>
                  </a:lnTo>
                  <a:lnTo>
                    <a:pt x="193299" y="305944"/>
                  </a:lnTo>
                  <a:lnTo>
                    <a:pt x="168665" y="275641"/>
                  </a:lnTo>
                  <a:lnTo>
                    <a:pt x="129264" y="252646"/>
                  </a:lnTo>
                  <a:lnTo>
                    <a:pt x="83898" y="234124"/>
                  </a:lnTo>
                  <a:lnTo>
                    <a:pt x="41365" y="217242"/>
                  </a:lnTo>
                  <a:lnTo>
                    <a:pt x="10466" y="199168"/>
                  </a:lnTo>
                  <a:lnTo>
                    <a:pt x="12725" y="148434"/>
                  </a:lnTo>
                  <a:lnTo>
                    <a:pt x="42155" y="115028"/>
                  </a:lnTo>
                  <a:lnTo>
                    <a:pt x="83218" y="80430"/>
                  </a:lnTo>
                  <a:lnTo>
                    <a:pt x="130844" y="48218"/>
                  </a:lnTo>
                  <a:lnTo>
                    <a:pt x="179961" y="21971"/>
                  </a:lnTo>
                  <a:lnTo>
                    <a:pt x="225499" y="5269"/>
                  </a:lnTo>
                  <a:lnTo>
                    <a:pt x="269547" y="0"/>
                  </a:lnTo>
                  <a:lnTo>
                    <a:pt x="316577" y="3678"/>
                  </a:lnTo>
                  <a:lnTo>
                    <a:pt x="365099" y="13322"/>
                  </a:lnTo>
                  <a:lnTo>
                    <a:pt x="413622" y="25948"/>
                  </a:lnTo>
                  <a:lnTo>
                    <a:pt x="460652" y="38575"/>
                  </a:lnTo>
                  <a:lnTo>
                    <a:pt x="504699" y="48219"/>
                  </a:lnTo>
                  <a:lnTo>
                    <a:pt x="559078" y="53888"/>
                  </a:lnTo>
                  <a:lnTo>
                    <a:pt x="616291" y="56636"/>
                  </a:lnTo>
                  <a:lnTo>
                    <a:pt x="668864" y="60845"/>
                  </a:lnTo>
                  <a:lnTo>
                    <a:pt x="709325" y="70896"/>
                  </a:lnTo>
                  <a:lnTo>
                    <a:pt x="730199" y="91169"/>
                  </a:lnTo>
                  <a:lnTo>
                    <a:pt x="727688" y="121171"/>
                  </a:lnTo>
                  <a:lnTo>
                    <a:pt x="709517" y="162358"/>
                  </a:lnTo>
                  <a:lnTo>
                    <a:pt x="681204" y="208616"/>
                  </a:lnTo>
                  <a:lnTo>
                    <a:pt x="648268" y="253830"/>
                  </a:lnTo>
                  <a:lnTo>
                    <a:pt x="616227" y="291886"/>
                  </a:lnTo>
                  <a:lnTo>
                    <a:pt x="562080" y="321224"/>
                  </a:lnTo>
                  <a:lnTo>
                    <a:pt x="530382" y="305850"/>
                  </a:lnTo>
                  <a:lnTo>
                    <a:pt x="502207" y="284979"/>
                  </a:lnTo>
                  <a:lnTo>
                    <a:pt x="484254" y="273042"/>
                  </a:lnTo>
                  <a:lnTo>
                    <a:pt x="496969" y="310829"/>
                  </a:lnTo>
                  <a:lnTo>
                    <a:pt x="521952" y="348084"/>
                  </a:lnTo>
                  <a:lnTo>
                    <a:pt x="554511" y="393321"/>
                  </a:lnTo>
                  <a:lnTo>
                    <a:pt x="590983" y="443630"/>
                  </a:lnTo>
                  <a:lnTo>
                    <a:pt x="627706" y="496098"/>
                  </a:lnTo>
                  <a:lnTo>
                    <a:pt x="661016" y="547815"/>
                  </a:lnTo>
                  <a:lnTo>
                    <a:pt x="687249" y="595869"/>
                  </a:lnTo>
                  <a:lnTo>
                    <a:pt x="707252" y="641511"/>
                  </a:lnTo>
                  <a:lnTo>
                    <a:pt x="724562" y="687748"/>
                  </a:lnTo>
                  <a:lnTo>
                    <a:pt x="739555" y="734298"/>
                  </a:lnTo>
                  <a:lnTo>
                    <a:pt x="752606" y="780878"/>
                  </a:lnTo>
                  <a:lnTo>
                    <a:pt x="764092" y="827209"/>
                  </a:lnTo>
                  <a:lnTo>
                    <a:pt x="774390" y="873008"/>
                  </a:lnTo>
                  <a:lnTo>
                    <a:pt x="783874" y="917994"/>
                  </a:lnTo>
                  <a:lnTo>
                    <a:pt x="793345" y="969348"/>
                  </a:lnTo>
                  <a:lnTo>
                    <a:pt x="800580" y="1019809"/>
                  </a:lnTo>
                  <a:lnTo>
                    <a:pt x="806026" y="1069674"/>
                  </a:lnTo>
                  <a:lnTo>
                    <a:pt x="810130" y="1119240"/>
                  </a:lnTo>
                  <a:lnTo>
                    <a:pt x="813339" y="1168806"/>
                  </a:lnTo>
                  <a:lnTo>
                    <a:pt x="816099" y="1218669"/>
                  </a:lnTo>
                  <a:lnTo>
                    <a:pt x="818089" y="1269649"/>
                  </a:lnTo>
                  <a:lnTo>
                    <a:pt x="818885" y="1321671"/>
                  </a:lnTo>
                  <a:lnTo>
                    <a:pt x="818785" y="1373692"/>
                  </a:lnTo>
                  <a:lnTo>
                    <a:pt x="818089" y="1424670"/>
                  </a:lnTo>
                  <a:lnTo>
                    <a:pt x="817095" y="1473560"/>
                  </a:lnTo>
                  <a:lnTo>
                    <a:pt x="816099" y="1519319"/>
                  </a:lnTo>
                  <a:lnTo>
                    <a:pt x="816527" y="1572665"/>
                  </a:lnTo>
                  <a:lnTo>
                    <a:pt x="818242" y="1625238"/>
                  </a:lnTo>
                  <a:lnTo>
                    <a:pt x="818669" y="1673688"/>
                  </a:lnTo>
                  <a:lnTo>
                    <a:pt x="815230" y="1714666"/>
                  </a:lnTo>
                  <a:lnTo>
                    <a:pt x="805349" y="1744819"/>
                  </a:lnTo>
                  <a:lnTo>
                    <a:pt x="784713" y="1762858"/>
                  </a:lnTo>
                  <a:lnTo>
                    <a:pt x="757031" y="1764288"/>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37" name="Google Shape;2637;p265"/>
            <p:cNvSpPr/>
            <p:nvPr/>
          </p:nvSpPr>
          <p:spPr>
            <a:xfrm>
              <a:off x="4966225" y="2177145"/>
              <a:ext cx="819150" cy="1764664"/>
            </a:xfrm>
            <a:custGeom>
              <a:rect b="b" l="l" r="r" t="t"/>
              <a:pathLst>
                <a:path extrusionOk="0" h="1764664" w="819150">
                  <a:moveTo>
                    <a:pt x="42949" y="1283094"/>
                  </a:moveTo>
                  <a:lnTo>
                    <a:pt x="36935" y="1224937"/>
                  </a:lnTo>
                  <a:lnTo>
                    <a:pt x="35216" y="1167468"/>
                  </a:lnTo>
                  <a:lnTo>
                    <a:pt x="36505" y="1112231"/>
                  </a:lnTo>
                  <a:lnTo>
                    <a:pt x="39512" y="1060775"/>
                  </a:lnTo>
                  <a:lnTo>
                    <a:pt x="42949" y="1014644"/>
                  </a:lnTo>
                  <a:lnTo>
                    <a:pt x="47230" y="969090"/>
                  </a:lnTo>
                  <a:lnTo>
                    <a:pt x="61833" y="898115"/>
                  </a:lnTo>
                  <a:lnTo>
                    <a:pt x="75174" y="853569"/>
                  </a:lnTo>
                  <a:lnTo>
                    <a:pt x="91584" y="808728"/>
                  </a:lnTo>
                  <a:lnTo>
                    <a:pt x="112804" y="758993"/>
                  </a:lnTo>
                  <a:lnTo>
                    <a:pt x="135485" y="705907"/>
                  </a:lnTo>
                  <a:lnTo>
                    <a:pt x="156275" y="651017"/>
                  </a:lnTo>
                  <a:lnTo>
                    <a:pt x="171824" y="595869"/>
                  </a:lnTo>
                  <a:lnTo>
                    <a:pt x="182240" y="547549"/>
                  </a:lnTo>
                  <a:lnTo>
                    <a:pt x="192506" y="495649"/>
                  </a:lnTo>
                  <a:lnTo>
                    <a:pt x="200684" y="442855"/>
                  </a:lnTo>
                  <a:lnTo>
                    <a:pt x="204835" y="391849"/>
                  </a:lnTo>
                  <a:lnTo>
                    <a:pt x="203020" y="345318"/>
                  </a:lnTo>
                  <a:lnTo>
                    <a:pt x="193299" y="305944"/>
                  </a:lnTo>
                  <a:lnTo>
                    <a:pt x="168665" y="275641"/>
                  </a:lnTo>
                  <a:lnTo>
                    <a:pt x="129264" y="252646"/>
                  </a:lnTo>
                  <a:lnTo>
                    <a:pt x="83898" y="234124"/>
                  </a:lnTo>
                  <a:lnTo>
                    <a:pt x="41365" y="217242"/>
                  </a:lnTo>
                  <a:lnTo>
                    <a:pt x="10466" y="199168"/>
                  </a:lnTo>
                  <a:lnTo>
                    <a:pt x="12725" y="148434"/>
                  </a:lnTo>
                  <a:lnTo>
                    <a:pt x="42155" y="115028"/>
                  </a:lnTo>
                  <a:lnTo>
                    <a:pt x="83218" y="80430"/>
                  </a:lnTo>
                  <a:lnTo>
                    <a:pt x="130844" y="48218"/>
                  </a:lnTo>
                  <a:lnTo>
                    <a:pt x="179961" y="21971"/>
                  </a:lnTo>
                  <a:lnTo>
                    <a:pt x="225499" y="5269"/>
                  </a:lnTo>
                  <a:lnTo>
                    <a:pt x="269547" y="0"/>
                  </a:lnTo>
                  <a:lnTo>
                    <a:pt x="316577" y="3678"/>
                  </a:lnTo>
                  <a:lnTo>
                    <a:pt x="365099" y="13322"/>
                  </a:lnTo>
                  <a:lnTo>
                    <a:pt x="413622" y="25948"/>
                  </a:lnTo>
                  <a:lnTo>
                    <a:pt x="460652" y="38575"/>
                  </a:lnTo>
                  <a:lnTo>
                    <a:pt x="504699" y="48219"/>
                  </a:lnTo>
                  <a:lnTo>
                    <a:pt x="559078" y="53888"/>
                  </a:lnTo>
                  <a:lnTo>
                    <a:pt x="616291" y="56636"/>
                  </a:lnTo>
                  <a:lnTo>
                    <a:pt x="668864" y="60845"/>
                  </a:lnTo>
                  <a:lnTo>
                    <a:pt x="709325" y="70896"/>
                  </a:lnTo>
                  <a:lnTo>
                    <a:pt x="730199" y="91169"/>
                  </a:lnTo>
                  <a:lnTo>
                    <a:pt x="727688" y="121171"/>
                  </a:lnTo>
                  <a:lnTo>
                    <a:pt x="709517" y="162358"/>
                  </a:lnTo>
                  <a:lnTo>
                    <a:pt x="681204" y="208616"/>
                  </a:lnTo>
                  <a:lnTo>
                    <a:pt x="648268" y="253830"/>
                  </a:lnTo>
                  <a:lnTo>
                    <a:pt x="616227" y="291886"/>
                  </a:lnTo>
                  <a:lnTo>
                    <a:pt x="562080" y="321224"/>
                  </a:lnTo>
                  <a:lnTo>
                    <a:pt x="530382" y="305850"/>
                  </a:lnTo>
                  <a:lnTo>
                    <a:pt x="502207" y="284979"/>
                  </a:lnTo>
                  <a:lnTo>
                    <a:pt x="484254" y="273042"/>
                  </a:lnTo>
                  <a:lnTo>
                    <a:pt x="496969" y="310829"/>
                  </a:lnTo>
                  <a:lnTo>
                    <a:pt x="521952" y="348084"/>
                  </a:lnTo>
                  <a:lnTo>
                    <a:pt x="554511" y="393321"/>
                  </a:lnTo>
                  <a:lnTo>
                    <a:pt x="590983" y="443630"/>
                  </a:lnTo>
                  <a:lnTo>
                    <a:pt x="627706" y="496098"/>
                  </a:lnTo>
                  <a:lnTo>
                    <a:pt x="661016" y="547815"/>
                  </a:lnTo>
                  <a:lnTo>
                    <a:pt x="687249" y="595869"/>
                  </a:lnTo>
                  <a:lnTo>
                    <a:pt x="707252" y="641511"/>
                  </a:lnTo>
                  <a:lnTo>
                    <a:pt x="724562" y="687748"/>
                  </a:lnTo>
                  <a:lnTo>
                    <a:pt x="739555" y="734298"/>
                  </a:lnTo>
                  <a:lnTo>
                    <a:pt x="752606" y="780878"/>
                  </a:lnTo>
                  <a:lnTo>
                    <a:pt x="764092" y="827209"/>
                  </a:lnTo>
                  <a:lnTo>
                    <a:pt x="774390" y="873008"/>
                  </a:lnTo>
                  <a:lnTo>
                    <a:pt x="783874" y="917994"/>
                  </a:lnTo>
                  <a:lnTo>
                    <a:pt x="793345" y="969348"/>
                  </a:lnTo>
                  <a:lnTo>
                    <a:pt x="800580" y="1019809"/>
                  </a:lnTo>
                  <a:lnTo>
                    <a:pt x="806026" y="1069674"/>
                  </a:lnTo>
                  <a:lnTo>
                    <a:pt x="810130" y="1119240"/>
                  </a:lnTo>
                  <a:lnTo>
                    <a:pt x="813339" y="1168806"/>
                  </a:lnTo>
                  <a:lnTo>
                    <a:pt x="816099" y="1218669"/>
                  </a:lnTo>
                  <a:lnTo>
                    <a:pt x="818089" y="1269649"/>
                  </a:lnTo>
                  <a:lnTo>
                    <a:pt x="818885" y="1321671"/>
                  </a:lnTo>
                  <a:lnTo>
                    <a:pt x="818785" y="1373692"/>
                  </a:lnTo>
                  <a:lnTo>
                    <a:pt x="818089" y="1424670"/>
                  </a:lnTo>
                  <a:lnTo>
                    <a:pt x="817095" y="1473560"/>
                  </a:lnTo>
                  <a:lnTo>
                    <a:pt x="816099" y="1519319"/>
                  </a:lnTo>
                  <a:lnTo>
                    <a:pt x="816527" y="1572665"/>
                  </a:lnTo>
                  <a:lnTo>
                    <a:pt x="818242" y="1625238"/>
                  </a:lnTo>
                  <a:lnTo>
                    <a:pt x="818669" y="1673688"/>
                  </a:lnTo>
                  <a:lnTo>
                    <a:pt x="815230" y="1714666"/>
                  </a:lnTo>
                  <a:lnTo>
                    <a:pt x="805349" y="1744819"/>
                  </a:lnTo>
                  <a:lnTo>
                    <a:pt x="784713" y="1762858"/>
                  </a:lnTo>
                  <a:lnTo>
                    <a:pt x="757031" y="1764288"/>
                  </a:lnTo>
                  <a:lnTo>
                    <a:pt x="721296" y="1758671"/>
                  </a:lnTo>
                  <a:lnTo>
                    <a:pt x="676499" y="1755569"/>
                  </a:lnTo>
                  <a:lnTo>
                    <a:pt x="631057" y="1756601"/>
                  </a:lnTo>
                  <a:lnTo>
                    <a:pt x="577109" y="1757374"/>
                  </a:lnTo>
                  <a:lnTo>
                    <a:pt x="519038" y="1757631"/>
                  </a:lnTo>
                  <a:lnTo>
                    <a:pt x="461224" y="1757115"/>
                  </a:lnTo>
                  <a:lnTo>
                    <a:pt x="408049" y="1755569"/>
                  </a:lnTo>
                  <a:lnTo>
                    <a:pt x="357451" y="1754538"/>
                  </a:lnTo>
                  <a:lnTo>
                    <a:pt x="306509" y="1754195"/>
                  </a:lnTo>
                  <a:lnTo>
                    <a:pt x="258316" y="1752220"/>
                  </a:lnTo>
                  <a:lnTo>
                    <a:pt x="215965" y="1746293"/>
                  </a:lnTo>
                  <a:lnTo>
                    <a:pt x="157805" y="1711526"/>
                  </a:lnTo>
                  <a:lnTo>
                    <a:pt x="140534" y="1644242"/>
                  </a:lnTo>
                  <a:lnTo>
                    <a:pt x="128874" y="1594494"/>
                  </a:lnTo>
                  <a:lnTo>
                    <a:pt x="115425" y="1552039"/>
                  </a:lnTo>
                  <a:lnTo>
                    <a:pt x="99439" y="1501829"/>
                  </a:lnTo>
                  <a:lnTo>
                    <a:pt x="82557" y="1446847"/>
                  </a:lnTo>
                  <a:lnTo>
                    <a:pt x="66421" y="1390075"/>
                  </a:lnTo>
                  <a:lnTo>
                    <a:pt x="52671" y="1334497"/>
                  </a:lnTo>
                  <a:lnTo>
                    <a:pt x="42949" y="128309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638" name="Google Shape;2638;p265"/>
          <p:cNvSpPr txBox="1"/>
          <p:nvPr/>
        </p:nvSpPr>
        <p:spPr>
          <a:xfrm>
            <a:off x="4268168" y="5505695"/>
            <a:ext cx="2915073" cy="3453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133">
                <a:solidFill>
                  <a:schemeClr val="dk1"/>
                </a:solidFill>
                <a:latin typeface="Roboto"/>
                <a:ea typeface="Roboto"/>
                <a:cs typeface="Roboto"/>
                <a:sym typeface="Roboto"/>
              </a:rPr>
              <a:t>Semantic Segmentation</a:t>
            </a:r>
            <a:endParaRPr sz="2133">
              <a:solidFill>
                <a:schemeClr val="dk1"/>
              </a:solidFill>
              <a:latin typeface="Roboto"/>
              <a:ea typeface="Roboto"/>
              <a:cs typeface="Roboto"/>
              <a:sym typeface="Roboto"/>
            </a:endParaRPr>
          </a:p>
        </p:txBody>
      </p:sp>
      <p:grpSp>
        <p:nvGrpSpPr>
          <p:cNvPr id="2639" name="Google Shape;2639;p265"/>
          <p:cNvGrpSpPr/>
          <p:nvPr/>
        </p:nvGrpSpPr>
        <p:grpSpPr>
          <a:xfrm>
            <a:off x="8219883" y="2669165"/>
            <a:ext cx="3731260" cy="2598578"/>
            <a:chOff x="6164912" y="2001874"/>
            <a:chExt cx="2798445" cy="1948933"/>
          </a:xfrm>
        </p:grpSpPr>
        <p:pic>
          <p:nvPicPr>
            <p:cNvPr id="2640" name="Google Shape;2640;p265"/>
            <p:cNvPicPr preferRelativeResize="0"/>
            <p:nvPr/>
          </p:nvPicPr>
          <p:blipFill rotWithShape="1">
            <a:blip r:embed="rId3">
              <a:alphaModFix/>
            </a:blip>
            <a:srcRect b="0" l="0" r="0" t="0"/>
            <a:stretch/>
          </p:blipFill>
          <p:spPr>
            <a:xfrm>
              <a:off x="6179200" y="2016162"/>
              <a:ext cx="2769699" cy="1889899"/>
            </a:xfrm>
            <a:prstGeom prst="rect">
              <a:avLst/>
            </a:prstGeom>
            <a:noFill/>
            <a:ln>
              <a:noFill/>
            </a:ln>
          </p:spPr>
        </p:pic>
        <p:sp>
          <p:nvSpPr>
            <p:cNvPr id="2641" name="Google Shape;2641;p265"/>
            <p:cNvSpPr/>
            <p:nvPr/>
          </p:nvSpPr>
          <p:spPr>
            <a:xfrm>
              <a:off x="6164912" y="2001874"/>
              <a:ext cx="2798445" cy="1918970"/>
            </a:xfrm>
            <a:custGeom>
              <a:rect b="b" l="l" r="r" t="t"/>
              <a:pathLst>
                <a:path extrusionOk="0" h="1918970" w="2798445">
                  <a:moveTo>
                    <a:pt x="0" y="0"/>
                  </a:moveTo>
                  <a:lnTo>
                    <a:pt x="2798274" y="0"/>
                  </a:lnTo>
                  <a:lnTo>
                    <a:pt x="2798274" y="1918474"/>
                  </a:lnTo>
                  <a:lnTo>
                    <a:pt x="0" y="1918474"/>
                  </a:lnTo>
                  <a:lnTo>
                    <a:pt x="0" y="0"/>
                  </a:lnTo>
                  <a:close/>
                </a:path>
              </a:pathLst>
            </a:custGeom>
            <a:noFill/>
            <a:ln cap="flat" cmpd="sng" w="2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42" name="Google Shape;2642;p265"/>
            <p:cNvSpPr/>
            <p:nvPr/>
          </p:nvSpPr>
          <p:spPr>
            <a:xfrm>
              <a:off x="6384048" y="2363209"/>
              <a:ext cx="912494" cy="1572260"/>
            </a:xfrm>
            <a:custGeom>
              <a:rect b="b" l="l" r="r" t="t"/>
              <a:pathLst>
                <a:path extrusionOk="0" h="1572260" w="912495">
                  <a:moveTo>
                    <a:pt x="487006" y="1572045"/>
                  </a:moveTo>
                  <a:lnTo>
                    <a:pt x="435041" y="1571616"/>
                  </a:lnTo>
                  <a:lnTo>
                    <a:pt x="388658" y="1564314"/>
                  </a:lnTo>
                  <a:lnTo>
                    <a:pt x="350433" y="1546274"/>
                  </a:lnTo>
                  <a:lnTo>
                    <a:pt x="323114" y="1513201"/>
                  </a:lnTo>
                  <a:lnTo>
                    <a:pt x="304983" y="1467670"/>
                  </a:lnTo>
                  <a:lnTo>
                    <a:pt x="291919" y="1416127"/>
                  </a:lnTo>
                  <a:lnTo>
                    <a:pt x="279801" y="1365014"/>
                  </a:lnTo>
                  <a:lnTo>
                    <a:pt x="264508" y="1320774"/>
                  </a:lnTo>
                  <a:lnTo>
                    <a:pt x="244494" y="1275849"/>
                  </a:lnTo>
                  <a:lnTo>
                    <a:pt x="222506" y="1225944"/>
                  </a:lnTo>
                  <a:lnTo>
                    <a:pt x="200864" y="1182396"/>
                  </a:lnTo>
                  <a:lnTo>
                    <a:pt x="181883" y="1156543"/>
                  </a:lnTo>
                  <a:lnTo>
                    <a:pt x="167883" y="1159724"/>
                  </a:lnTo>
                  <a:lnTo>
                    <a:pt x="163186" y="1183844"/>
                  </a:lnTo>
                  <a:lnTo>
                    <a:pt x="161747" y="1225642"/>
                  </a:lnTo>
                  <a:lnTo>
                    <a:pt x="162418" y="1279544"/>
                  </a:lnTo>
                  <a:lnTo>
                    <a:pt x="164047" y="1339977"/>
                  </a:lnTo>
                  <a:lnTo>
                    <a:pt x="165484" y="1401368"/>
                  </a:lnTo>
                  <a:lnTo>
                    <a:pt x="165578" y="1458142"/>
                  </a:lnTo>
                  <a:lnTo>
                    <a:pt x="163178" y="1504727"/>
                  </a:lnTo>
                  <a:lnTo>
                    <a:pt x="131423" y="1565081"/>
                  </a:lnTo>
                  <a:lnTo>
                    <a:pt x="94969" y="1568926"/>
                  </a:lnTo>
                  <a:lnTo>
                    <a:pt x="59285" y="1546458"/>
                  </a:lnTo>
                  <a:lnTo>
                    <a:pt x="35883" y="1497049"/>
                  </a:lnTo>
                  <a:lnTo>
                    <a:pt x="31511" y="1462879"/>
                  </a:lnTo>
                  <a:lnTo>
                    <a:pt x="29944" y="1418193"/>
                  </a:lnTo>
                  <a:lnTo>
                    <a:pt x="30615" y="1365609"/>
                  </a:lnTo>
                  <a:lnTo>
                    <a:pt x="32953" y="1307744"/>
                  </a:lnTo>
                  <a:lnTo>
                    <a:pt x="36392" y="1247217"/>
                  </a:lnTo>
                  <a:lnTo>
                    <a:pt x="40360" y="1186646"/>
                  </a:lnTo>
                  <a:lnTo>
                    <a:pt x="44290" y="1128649"/>
                  </a:lnTo>
                  <a:lnTo>
                    <a:pt x="47612" y="1075844"/>
                  </a:lnTo>
                  <a:lnTo>
                    <a:pt x="49758" y="1030849"/>
                  </a:lnTo>
                  <a:lnTo>
                    <a:pt x="50734" y="965279"/>
                  </a:lnTo>
                  <a:lnTo>
                    <a:pt x="50161" y="910697"/>
                  </a:lnTo>
                  <a:lnTo>
                    <a:pt x="50175" y="863131"/>
                  </a:lnTo>
                  <a:lnTo>
                    <a:pt x="52912" y="818606"/>
                  </a:lnTo>
                  <a:lnTo>
                    <a:pt x="60508" y="773149"/>
                  </a:lnTo>
                  <a:lnTo>
                    <a:pt x="77945" y="727103"/>
                  </a:lnTo>
                  <a:lnTo>
                    <a:pt x="103798" y="683117"/>
                  </a:lnTo>
                  <a:lnTo>
                    <a:pt x="130595" y="640676"/>
                  </a:lnTo>
                  <a:lnTo>
                    <a:pt x="150865" y="599267"/>
                  </a:lnTo>
                  <a:lnTo>
                    <a:pt x="157133" y="558374"/>
                  </a:lnTo>
                  <a:lnTo>
                    <a:pt x="144076" y="516969"/>
                  </a:lnTo>
                  <a:lnTo>
                    <a:pt x="116673" y="475393"/>
                  </a:lnTo>
                  <a:lnTo>
                    <a:pt x="82915" y="435193"/>
                  </a:lnTo>
                  <a:lnTo>
                    <a:pt x="50789" y="397913"/>
                  </a:lnTo>
                  <a:lnTo>
                    <a:pt x="28283" y="365099"/>
                  </a:lnTo>
                  <a:lnTo>
                    <a:pt x="12144" y="332549"/>
                  </a:lnTo>
                  <a:lnTo>
                    <a:pt x="2247" y="306931"/>
                  </a:lnTo>
                  <a:lnTo>
                    <a:pt x="0" y="283553"/>
                  </a:lnTo>
                  <a:lnTo>
                    <a:pt x="6808" y="257724"/>
                  </a:lnTo>
                  <a:lnTo>
                    <a:pt x="26529" y="228671"/>
                  </a:lnTo>
                  <a:lnTo>
                    <a:pt x="57252" y="198735"/>
                  </a:lnTo>
                  <a:lnTo>
                    <a:pt x="91734" y="167901"/>
                  </a:lnTo>
                  <a:lnTo>
                    <a:pt x="122733" y="136149"/>
                  </a:lnTo>
                  <a:lnTo>
                    <a:pt x="143911" y="96674"/>
                  </a:lnTo>
                  <a:lnTo>
                    <a:pt x="160599" y="51751"/>
                  </a:lnTo>
                  <a:lnTo>
                    <a:pt x="183060" y="14990"/>
                  </a:lnTo>
                  <a:lnTo>
                    <a:pt x="221558" y="0"/>
                  </a:lnTo>
                  <a:lnTo>
                    <a:pt x="255234" y="5096"/>
                  </a:lnTo>
                  <a:lnTo>
                    <a:pt x="297137" y="18535"/>
                  </a:lnTo>
                  <a:lnTo>
                    <a:pt x="344185" y="38280"/>
                  </a:lnTo>
                  <a:lnTo>
                    <a:pt x="393300" y="62295"/>
                  </a:lnTo>
                  <a:lnTo>
                    <a:pt x="441400" y="88544"/>
                  </a:lnTo>
                  <a:lnTo>
                    <a:pt x="485404" y="114991"/>
                  </a:lnTo>
                  <a:lnTo>
                    <a:pt x="522233" y="139599"/>
                  </a:lnTo>
                  <a:lnTo>
                    <a:pt x="566216" y="173533"/>
                  </a:lnTo>
                  <a:lnTo>
                    <a:pt x="606074" y="210043"/>
                  </a:lnTo>
                  <a:lnTo>
                    <a:pt x="638973" y="247842"/>
                  </a:lnTo>
                  <a:lnTo>
                    <a:pt x="662079" y="285640"/>
                  </a:lnTo>
                  <a:lnTo>
                    <a:pt x="672558" y="322149"/>
                  </a:lnTo>
                  <a:lnTo>
                    <a:pt x="663435" y="349416"/>
                  </a:lnTo>
                  <a:lnTo>
                    <a:pt x="637160" y="373849"/>
                  </a:lnTo>
                  <a:lnTo>
                    <a:pt x="603429" y="397982"/>
                  </a:lnTo>
                  <a:lnTo>
                    <a:pt x="571934" y="424353"/>
                  </a:lnTo>
                  <a:lnTo>
                    <a:pt x="552371" y="455497"/>
                  </a:lnTo>
                  <a:lnTo>
                    <a:pt x="554433" y="493949"/>
                  </a:lnTo>
                  <a:lnTo>
                    <a:pt x="571887" y="525530"/>
                  </a:lnTo>
                  <a:lnTo>
                    <a:pt x="600743" y="562061"/>
                  </a:lnTo>
                  <a:lnTo>
                    <a:pt x="637950" y="602127"/>
                  </a:lnTo>
                  <a:lnTo>
                    <a:pt x="680460" y="644315"/>
                  </a:lnTo>
                  <a:lnTo>
                    <a:pt x="725223" y="687209"/>
                  </a:lnTo>
                  <a:lnTo>
                    <a:pt x="769191" y="729397"/>
                  </a:lnTo>
                  <a:lnTo>
                    <a:pt x="809315" y="769463"/>
                  </a:lnTo>
                  <a:lnTo>
                    <a:pt x="842545" y="805994"/>
                  </a:lnTo>
                  <a:lnTo>
                    <a:pt x="865833" y="837574"/>
                  </a:lnTo>
                  <a:lnTo>
                    <a:pt x="885763" y="880010"/>
                  </a:lnTo>
                  <a:lnTo>
                    <a:pt x="888254" y="909903"/>
                  </a:lnTo>
                  <a:lnTo>
                    <a:pt x="880780" y="935758"/>
                  </a:lnTo>
                  <a:lnTo>
                    <a:pt x="870815" y="966080"/>
                  </a:lnTo>
                  <a:lnTo>
                    <a:pt x="865833" y="1009374"/>
                  </a:lnTo>
                  <a:lnTo>
                    <a:pt x="865551" y="1051918"/>
                  </a:lnTo>
                  <a:lnTo>
                    <a:pt x="864894" y="1102321"/>
                  </a:lnTo>
                  <a:lnTo>
                    <a:pt x="864142" y="1157481"/>
                  </a:lnTo>
                  <a:lnTo>
                    <a:pt x="863578" y="1214301"/>
                  </a:lnTo>
                  <a:lnTo>
                    <a:pt x="863484" y="1269681"/>
                  </a:lnTo>
                  <a:lnTo>
                    <a:pt x="864142" y="1320522"/>
                  </a:lnTo>
                  <a:lnTo>
                    <a:pt x="865833" y="1363724"/>
                  </a:lnTo>
                  <a:lnTo>
                    <a:pt x="875542" y="1413807"/>
                  </a:lnTo>
                  <a:lnTo>
                    <a:pt x="892382" y="1456846"/>
                  </a:lnTo>
                  <a:lnTo>
                    <a:pt x="907590" y="1493098"/>
                  </a:lnTo>
                  <a:lnTo>
                    <a:pt x="912403" y="1522822"/>
                  </a:lnTo>
                  <a:lnTo>
                    <a:pt x="898058" y="1546274"/>
                  </a:lnTo>
                  <a:lnTo>
                    <a:pt x="866589" y="1559672"/>
                  </a:lnTo>
                  <a:lnTo>
                    <a:pt x="820503" y="1566955"/>
                  </a:lnTo>
                  <a:lnTo>
                    <a:pt x="765169" y="1569763"/>
                  </a:lnTo>
                  <a:lnTo>
                    <a:pt x="705958" y="1569738"/>
                  </a:lnTo>
                  <a:lnTo>
                    <a:pt x="648239" y="1568520"/>
                  </a:lnTo>
                  <a:lnTo>
                    <a:pt x="597383" y="1567749"/>
                  </a:lnTo>
                  <a:lnTo>
                    <a:pt x="541978" y="1569467"/>
                  </a:lnTo>
                  <a:lnTo>
                    <a:pt x="487006" y="1572045"/>
                  </a:lnTo>
                  <a:close/>
                </a:path>
              </a:pathLst>
            </a:custGeom>
            <a:solidFill>
              <a:srgbClr val="4A86E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43" name="Google Shape;2643;p265"/>
            <p:cNvSpPr/>
            <p:nvPr/>
          </p:nvSpPr>
          <p:spPr>
            <a:xfrm>
              <a:off x="6384048" y="2363209"/>
              <a:ext cx="912494" cy="1572260"/>
            </a:xfrm>
            <a:custGeom>
              <a:rect b="b" l="l" r="r" t="t"/>
              <a:pathLst>
                <a:path extrusionOk="0" h="1572260" w="912495">
                  <a:moveTo>
                    <a:pt x="122733" y="136149"/>
                  </a:moveTo>
                  <a:lnTo>
                    <a:pt x="143911" y="96674"/>
                  </a:lnTo>
                  <a:lnTo>
                    <a:pt x="160599" y="51751"/>
                  </a:lnTo>
                  <a:lnTo>
                    <a:pt x="183060" y="14990"/>
                  </a:lnTo>
                  <a:lnTo>
                    <a:pt x="221558" y="0"/>
                  </a:lnTo>
                  <a:lnTo>
                    <a:pt x="255234" y="5096"/>
                  </a:lnTo>
                  <a:lnTo>
                    <a:pt x="297137" y="18535"/>
                  </a:lnTo>
                  <a:lnTo>
                    <a:pt x="344185" y="38280"/>
                  </a:lnTo>
                  <a:lnTo>
                    <a:pt x="393300" y="62295"/>
                  </a:lnTo>
                  <a:lnTo>
                    <a:pt x="441400" y="88544"/>
                  </a:lnTo>
                  <a:lnTo>
                    <a:pt x="485404" y="114991"/>
                  </a:lnTo>
                  <a:lnTo>
                    <a:pt x="522233" y="139599"/>
                  </a:lnTo>
                  <a:lnTo>
                    <a:pt x="566216" y="173533"/>
                  </a:lnTo>
                  <a:lnTo>
                    <a:pt x="606074" y="210043"/>
                  </a:lnTo>
                  <a:lnTo>
                    <a:pt x="638973" y="247842"/>
                  </a:lnTo>
                  <a:lnTo>
                    <a:pt x="662079" y="285640"/>
                  </a:lnTo>
                  <a:lnTo>
                    <a:pt x="672558" y="322149"/>
                  </a:lnTo>
                  <a:lnTo>
                    <a:pt x="663435" y="349416"/>
                  </a:lnTo>
                  <a:lnTo>
                    <a:pt x="637160" y="373849"/>
                  </a:lnTo>
                  <a:lnTo>
                    <a:pt x="603429" y="397982"/>
                  </a:lnTo>
                  <a:lnTo>
                    <a:pt x="571934" y="424353"/>
                  </a:lnTo>
                  <a:lnTo>
                    <a:pt x="552371" y="455497"/>
                  </a:lnTo>
                  <a:lnTo>
                    <a:pt x="554433" y="493949"/>
                  </a:lnTo>
                  <a:lnTo>
                    <a:pt x="571887" y="525530"/>
                  </a:lnTo>
                  <a:lnTo>
                    <a:pt x="600743" y="562061"/>
                  </a:lnTo>
                  <a:lnTo>
                    <a:pt x="637950" y="602127"/>
                  </a:lnTo>
                  <a:lnTo>
                    <a:pt x="680460" y="644315"/>
                  </a:lnTo>
                  <a:lnTo>
                    <a:pt x="725223" y="687209"/>
                  </a:lnTo>
                  <a:lnTo>
                    <a:pt x="769191" y="729397"/>
                  </a:lnTo>
                  <a:lnTo>
                    <a:pt x="809315" y="769463"/>
                  </a:lnTo>
                  <a:lnTo>
                    <a:pt x="842545" y="805994"/>
                  </a:lnTo>
                  <a:lnTo>
                    <a:pt x="865833" y="837574"/>
                  </a:lnTo>
                  <a:lnTo>
                    <a:pt x="885763" y="880010"/>
                  </a:lnTo>
                  <a:lnTo>
                    <a:pt x="888254" y="909903"/>
                  </a:lnTo>
                  <a:lnTo>
                    <a:pt x="880780" y="935758"/>
                  </a:lnTo>
                  <a:lnTo>
                    <a:pt x="870815" y="966080"/>
                  </a:lnTo>
                  <a:lnTo>
                    <a:pt x="865833" y="1009374"/>
                  </a:lnTo>
                  <a:lnTo>
                    <a:pt x="865551" y="1051918"/>
                  </a:lnTo>
                  <a:lnTo>
                    <a:pt x="864894" y="1102321"/>
                  </a:lnTo>
                  <a:lnTo>
                    <a:pt x="864142" y="1157481"/>
                  </a:lnTo>
                  <a:lnTo>
                    <a:pt x="863578" y="1214301"/>
                  </a:lnTo>
                  <a:lnTo>
                    <a:pt x="863484" y="1269681"/>
                  </a:lnTo>
                  <a:lnTo>
                    <a:pt x="864142" y="1320522"/>
                  </a:lnTo>
                  <a:lnTo>
                    <a:pt x="865833" y="1363724"/>
                  </a:lnTo>
                  <a:lnTo>
                    <a:pt x="875542" y="1413807"/>
                  </a:lnTo>
                  <a:lnTo>
                    <a:pt x="892382" y="1456846"/>
                  </a:lnTo>
                  <a:lnTo>
                    <a:pt x="907590" y="1493098"/>
                  </a:lnTo>
                  <a:lnTo>
                    <a:pt x="912403" y="1522822"/>
                  </a:lnTo>
                  <a:lnTo>
                    <a:pt x="898058" y="1546274"/>
                  </a:lnTo>
                  <a:lnTo>
                    <a:pt x="866589" y="1559672"/>
                  </a:lnTo>
                  <a:lnTo>
                    <a:pt x="820503" y="1566955"/>
                  </a:lnTo>
                  <a:lnTo>
                    <a:pt x="765169" y="1569763"/>
                  </a:lnTo>
                  <a:lnTo>
                    <a:pt x="705958" y="1569738"/>
                  </a:lnTo>
                  <a:lnTo>
                    <a:pt x="648239" y="1568520"/>
                  </a:lnTo>
                  <a:lnTo>
                    <a:pt x="597383" y="1567749"/>
                  </a:lnTo>
                  <a:lnTo>
                    <a:pt x="541978" y="1569467"/>
                  </a:lnTo>
                  <a:lnTo>
                    <a:pt x="487006" y="1572045"/>
                  </a:lnTo>
                  <a:lnTo>
                    <a:pt x="435041" y="1571616"/>
                  </a:lnTo>
                  <a:lnTo>
                    <a:pt x="388658" y="1564314"/>
                  </a:lnTo>
                  <a:lnTo>
                    <a:pt x="350433" y="1546274"/>
                  </a:lnTo>
                  <a:lnTo>
                    <a:pt x="323114" y="1513201"/>
                  </a:lnTo>
                  <a:lnTo>
                    <a:pt x="304983" y="1467670"/>
                  </a:lnTo>
                  <a:lnTo>
                    <a:pt x="291919" y="1416127"/>
                  </a:lnTo>
                  <a:lnTo>
                    <a:pt x="279801" y="1365014"/>
                  </a:lnTo>
                  <a:lnTo>
                    <a:pt x="264508" y="1320774"/>
                  </a:lnTo>
                  <a:lnTo>
                    <a:pt x="244494" y="1275849"/>
                  </a:lnTo>
                  <a:lnTo>
                    <a:pt x="222506" y="1225944"/>
                  </a:lnTo>
                  <a:lnTo>
                    <a:pt x="200864" y="1182396"/>
                  </a:lnTo>
                  <a:lnTo>
                    <a:pt x="181883" y="1156543"/>
                  </a:lnTo>
                  <a:lnTo>
                    <a:pt x="167883" y="1159724"/>
                  </a:lnTo>
                  <a:lnTo>
                    <a:pt x="163186" y="1183844"/>
                  </a:lnTo>
                  <a:lnTo>
                    <a:pt x="161747" y="1225642"/>
                  </a:lnTo>
                  <a:lnTo>
                    <a:pt x="162418" y="1279544"/>
                  </a:lnTo>
                  <a:lnTo>
                    <a:pt x="164047" y="1339977"/>
                  </a:lnTo>
                  <a:lnTo>
                    <a:pt x="165484" y="1401368"/>
                  </a:lnTo>
                  <a:lnTo>
                    <a:pt x="165578" y="1458142"/>
                  </a:lnTo>
                  <a:lnTo>
                    <a:pt x="163178" y="1504727"/>
                  </a:lnTo>
                  <a:lnTo>
                    <a:pt x="131423" y="1565081"/>
                  </a:lnTo>
                  <a:lnTo>
                    <a:pt x="94969" y="1568926"/>
                  </a:lnTo>
                  <a:lnTo>
                    <a:pt x="59285" y="1546458"/>
                  </a:lnTo>
                  <a:lnTo>
                    <a:pt x="35883" y="1497049"/>
                  </a:lnTo>
                  <a:lnTo>
                    <a:pt x="31511" y="1462879"/>
                  </a:lnTo>
                  <a:lnTo>
                    <a:pt x="29944" y="1418193"/>
                  </a:lnTo>
                  <a:lnTo>
                    <a:pt x="30615" y="1365609"/>
                  </a:lnTo>
                  <a:lnTo>
                    <a:pt x="32953" y="1307744"/>
                  </a:lnTo>
                  <a:lnTo>
                    <a:pt x="36392" y="1247217"/>
                  </a:lnTo>
                  <a:lnTo>
                    <a:pt x="40360" y="1186646"/>
                  </a:lnTo>
                  <a:lnTo>
                    <a:pt x="44290" y="1128649"/>
                  </a:lnTo>
                  <a:lnTo>
                    <a:pt x="47612" y="1075844"/>
                  </a:lnTo>
                  <a:lnTo>
                    <a:pt x="49758" y="1030849"/>
                  </a:lnTo>
                  <a:lnTo>
                    <a:pt x="50734" y="965279"/>
                  </a:lnTo>
                  <a:lnTo>
                    <a:pt x="50161" y="910697"/>
                  </a:lnTo>
                  <a:lnTo>
                    <a:pt x="50175" y="863131"/>
                  </a:lnTo>
                  <a:lnTo>
                    <a:pt x="52912" y="818606"/>
                  </a:lnTo>
                  <a:lnTo>
                    <a:pt x="60508" y="773149"/>
                  </a:lnTo>
                  <a:lnTo>
                    <a:pt x="77945" y="727103"/>
                  </a:lnTo>
                  <a:lnTo>
                    <a:pt x="103798" y="683117"/>
                  </a:lnTo>
                  <a:lnTo>
                    <a:pt x="130595" y="640676"/>
                  </a:lnTo>
                  <a:lnTo>
                    <a:pt x="150865" y="599267"/>
                  </a:lnTo>
                  <a:lnTo>
                    <a:pt x="157133" y="558374"/>
                  </a:lnTo>
                  <a:lnTo>
                    <a:pt x="144076" y="516969"/>
                  </a:lnTo>
                  <a:lnTo>
                    <a:pt x="116673" y="475393"/>
                  </a:lnTo>
                  <a:lnTo>
                    <a:pt x="82915" y="435193"/>
                  </a:lnTo>
                  <a:lnTo>
                    <a:pt x="50789" y="397913"/>
                  </a:lnTo>
                  <a:lnTo>
                    <a:pt x="28283" y="365099"/>
                  </a:lnTo>
                  <a:lnTo>
                    <a:pt x="12144" y="332549"/>
                  </a:lnTo>
                  <a:lnTo>
                    <a:pt x="2247" y="306931"/>
                  </a:lnTo>
                  <a:lnTo>
                    <a:pt x="0" y="283553"/>
                  </a:lnTo>
                  <a:lnTo>
                    <a:pt x="6808" y="257724"/>
                  </a:lnTo>
                  <a:lnTo>
                    <a:pt x="26529" y="228671"/>
                  </a:lnTo>
                  <a:lnTo>
                    <a:pt x="57252" y="198735"/>
                  </a:lnTo>
                  <a:lnTo>
                    <a:pt x="91734" y="167901"/>
                  </a:lnTo>
                  <a:lnTo>
                    <a:pt x="122733" y="13614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44" name="Google Shape;2644;p265"/>
            <p:cNvSpPr/>
            <p:nvPr/>
          </p:nvSpPr>
          <p:spPr>
            <a:xfrm>
              <a:off x="7174729" y="2469184"/>
              <a:ext cx="993140" cy="1470025"/>
            </a:xfrm>
            <a:custGeom>
              <a:rect b="b" l="l" r="r" t="t"/>
              <a:pathLst>
                <a:path extrusionOk="0" h="1470025" w="993140">
                  <a:moveTo>
                    <a:pt x="190016" y="1469678"/>
                  </a:moveTo>
                  <a:lnTo>
                    <a:pt x="128849" y="1440300"/>
                  </a:lnTo>
                  <a:lnTo>
                    <a:pt x="103848" y="1363964"/>
                  </a:lnTo>
                  <a:lnTo>
                    <a:pt x="94555" y="1311514"/>
                  </a:lnTo>
                  <a:lnTo>
                    <a:pt x="87234" y="1253738"/>
                  </a:lnTo>
                  <a:lnTo>
                    <a:pt x="81758" y="1193780"/>
                  </a:lnTo>
                  <a:lnTo>
                    <a:pt x="78003" y="1134786"/>
                  </a:lnTo>
                  <a:lnTo>
                    <a:pt x="75842" y="1079903"/>
                  </a:lnTo>
                  <a:lnTo>
                    <a:pt x="75149" y="1032275"/>
                  </a:lnTo>
                  <a:lnTo>
                    <a:pt x="77636" y="978784"/>
                  </a:lnTo>
                  <a:lnTo>
                    <a:pt x="84298" y="931257"/>
                  </a:lnTo>
                  <a:lnTo>
                    <a:pt x="93944" y="887308"/>
                  </a:lnTo>
                  <a:lnTo>
                    <a:pt x="105381" y="844552"/>
                  </a:lnTo>
                  <a:lnTo>
                    <a:pt x="117413" y="800603"/>
                  </a:lnTo>
                  <a:lnTo>
                    <a:pt x="128849" y="753075"/>
                  </a:lnTo>
                  <a:lnTo>
                    <a:pt x="139589" y="708556"/>
                  </a:lnTo>
                  <a:lnTo>
                    <a:pt x="152520" y="661658"/>
                  </a:lnTo>
                  <a:lnTo>
                    <a:pt x="166327" y="613507"/>
                  </a:lnTo>
                  <a:lnTo>
                    <a:pt x="179697" y="565231"/>
                  </a:lnTo>
                  <a:lnTo>
                    <a:pt x="191313" y="517958"/>
                  </a:lnTo>
                  <a:lnTo>
                    <a:pt x="199860" y="472813"/>
                  </a:lnTo>
                  <a:lnTo>
                    <a:pt x="204024" y="430925"/>
                  </a:lnTo>
                  <a:lnTo>
                    <a:pt x="203078" y="375261"/>
                  </a:lnTo>
                  <a:lnTo>
                    <a:pt x="196461" y="321487"/>
                  </a:lnTo>
                  <a:lnTo>
                    <a:pt x="184947" y="271924"/>
                  </a:lnTo>
                  <a:lnTo>
                    <a:pt x="169310" y="228889"/>
                  </a:lnTo>
                  <a:lnTo>
                    <a:pt x="150324" y="194700"/>
                  </a:lnTo>
                  <a:lnTo>
                    <a:pt x="112994" y="169951"/>
                  </a:lnTo>
                  <a:lnTo>
                    <a:pt x="63752" y="160467"/>
                  </a:lnTo>
                  <a:lnTo>
                    <a:pt x="20216" y="154675"/>
                  </a:lnTo>
                  <a:lnTo>
                    <a:pt x="0" y="141000"/>
                  </a:lnTo>
                  <a:lnTo>
                    <a:pt x="42277" y="79936"/>
                  </a:lnTo>
                  <a:lnTo>
                    <a:pt x="84808" y="47141"/>
                  </a:lnTo>
                  <a:lnTo>
                    <a:pt x="128849" y="22900"/>
                  </a:lnTo>
                  <a:lnTo>
                    <a:pt x="172304" y="9228"/>
                  </a:lnTo>
                  <a:lnTo>
                    <a:pt x="220122" y="2097"/>
                  </a:lnTo>
                  <a:lnTo>
                    <a:pt x="273310" y="0"/>
                  </a:lnTo>
                  <a:lnTo>
                    <a:pt x="332874" y="1425"/>
                  </a:lnTo>
                  <a:lnTo>
                    <a:pt x="378139" y="3985"/>
                  </a:lnTo>
                  <a:lnTo>
                    <a:pt x="428327" y="8186"/>
                  </a:lnTo>
                  <a:lnTo>
                    <a:pt x="481199" y="14177"/>
                  </a:lnTo>
                  <a:lnTo>
                    <a:pt x="534518" y="22106"/>
                  </a:lnTo>
                  <a:lnTo>
                    <a:pt x="586048" y="32122"/>
                  </a:lnTo>
                  <a:lnTo>
                    <a:pt x="633549" y="44375"/>
                  </a:lnTo>
                  <a:lnTo>
                    <a:pt x="689386" y="62842"/>
                  </a:lnTo>
                  <a:lnTo>
                    <a:pt x="746080" y="85172"/>
                  </a:lnTo>
                  <a:lnTo>
                    <a:pt x="798478" y="110080"/>
                  </a:lnTo>
                  <a:lnTo>
                    <a:pt x="841428" y="136277"/>
                  </a:lnTo>
                  <a:lnTo>
                    <a:pt x="869774" y="162475"/>
                  </a:lnTo>
                  <a:lnTo>
                    <a:pt x="881686" y="198632"/>
                  </a:lnTo>
                  <a:lnTo>
                    <a:pt x="873801" y="238314"/>
                  </a:lnTo>
                  <a:lnTo>
                    <a:pt x="853165" y="274977"/>
                  </a:lnTo>
                  <a:lnTo>
                    <a:pt x="826824" y="302075"/>
                  </a:lnTo>
                  <a:lnTo>
                    <a:pt x="787397" y="309961"/>
                  </a:lnTo>
                  <a:lnTo>
                    <a:pt x="734213" y="304760"/>
                  </a:lnTo>
                  <a:lnTo>
                    <a:pt x="684384" y="303585"/>
                  </a:lnTo>
                  <a:lnTo>
                    <a:pt x="655024" y="323550"/>
                  </a:lnTo>
                  <a:lnTo>
                    <a:pt x="651470" y="353129"/>
                  </a:lnTo>
                  <a:lnTo>
                    <a:pt x="657013" y="391955"/>
                  </a:lnTo>
                  <a:lnTo>
                    <a:pt x="669118" y="437641"/>
                  </a:lnTo>
                  <a:lnTo>
                    <a:pt x="685249" y="487801"/>
                  </a:lnTo>
                  <a:lnTo>
                    <a:pt x="702871" y="540050"/>
                  </a:lnTo>
                  <a:lnTo>
                    <a:pt x="719449" y="592000"/>
                  </a:lnTo>
                  <a:lnTo>
                    <a:pt x="733973" y="637520"/>
                  </a:lnTo>
                  <a:lnTo>
                    <a:pt x="750844" y="685953"/>
                  </a:lnTo>
                  <a:lnTo>
                    <a:pt x="769123" y="736263"/>
                  </a:lnTo>
                  <a:lnTo>
                    <a:pt x="787872" y="787419"/>
                  </a:lnTo>
                  <a:lnTo>
                    <a:pt x="806152" y="838387"/>
                  </a:lnTo>
                  <a:lnTo>
                    <a:pt x="823024" y="888134"/>
                  </a:lnTo>
                  <a:lnTo>
                    <a:pt x="837549" y="935625"/>
                  </a:lnTo>
                  <a:lnTo>
                    <a:pt x="851272" y="990706"/>
                  </a:lnTo>
                  <a:lnTo>
                    <a:pt x="862610" y="1046978"/>
                  </a:lnTo>
                  <a:lnTo>
                    <a:pt x="872459" y="1102057"/>
                  </a:lnTo>
                  <a:lnTo>
                    <a:pt x="881710" y="1153556"/>
                  </a:lnTo>
                  <a:lnTo>
                    <a:pt x="891259" y="1199091"/>
                  </a:lnTo>
                  <a:lnTo>
                    <a:pt x="901999" y="1236275"/>
                  </a:lnTo>
                  <a:lnTo>
                    <a:pt x="921796" y="1272100"/>
                  </a:lnTo>
                  <a:lnTo>
                    <a:pt x="963395" y="1303489"/>
                  </a:lnTo>
                  <a:lnTo>
                    <a:pt x="977149" y="1322200"/>
                  </a:lnTo>
                  <a:lnTo>
                    <a:pt x="986460" y="1352231"/>
                  </a:lnTo>
                  <a:lnTo>
                    <a:pt x="992584" y="1386621"/>
                  </a:lnTo>
                  <a:lnTo>
                    <a:pt x="990990" y="1418325"/>
                  </a:lnTo>
                  <a:lnTo>
                    <a:pt x="977149" y="1440300"/>
                  </a:lnTo>
                  <a:lnTo>
                    <a:pt x="948293" y="1448604"/>
                  </a:lnTo>
                  <a:lnTo>
                    <a:pt x="907357" y="1447681"/>
                  </a:lnTo>
                  <a:lnTo>
                    <a:pt x="858368" y="1443068"/>
                  </a:lnTo>
                  <a:lnTo>
                    <a:pt x="805349" y="1440300"/>
                  </a:lnTo>
                  <a:lnTo>
                    <a:pt x="311399" y="1440300"/>
                  </a:lnTo>
                  <a:lnTo>
                    <a:pt x="269392" y="1446828"/>
                  </a:lnTo>
                  <a:lnTo>
                    <a:pt x="228330" y="1459885"/>
                  </a:lnTo>
                  <a:lnTo>
                    <a:pt x="190016" y="1469678"/>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45" name="Google Shape;2645;p265"/>
            <p:cNvSpPr/>
            <p:nvPr/>
          </p:nvSpPr>
          <p:spPr>
            <a:xfrm>
              <a:off x="7174729" y="2469184"/>
              <a:ext cx="993140" cy="1470025"/>
            </a:xfrm>
            <a:custGeom>
              <a:rect b="b" l="l" r="r" t="t"/>
              <a:pathLst>
                <a:path extrusionOk="0" h="1470025" w="993140">
                  <a:moveTo>
                    <a:pt x="128849" y="1440300"/>
                  </a:moveTo>
                  <a:lnTo>
                    <a:pt x="156254" y="1466414"/>
                  </a:lnTo>
                  <a:lnTo>
                    <a:pt x="190016" y="1469678"/>
                  </a:lnTo>
                  <a:lnTo>
                    <a:pt x="228330" y="1459885"/>
                  </a:lnTo>
                  <a:lnTo>
                    <a:pt x="269392" y="1446828"/>
                  </a:lnTo>
                  <a:lnTo>
                    <a:pt x="311399" y="1440300"/>
                  </a:lnTo>
                  <a:lnTo>
                    <a:pt x="805349" y="1440300"/>
                  </a:lnTo>
                  <a:lnTo>
                    <a:pt x="858368" y="1443068"/>
                  </a:lnTo>
                  <a:lnTo>
                    <a:pt x="907357" y="1447681"/>
                  </a:lnTo>
                  <a:lnTo>
                    <a:pt x="948293" y="1448604"/>
                  </a:lnTo>
                  <a:lnTo>
                    <a:pt x="977149" y="1440300"/>
                  </a:lnTo>
                  <a:lnTo>
                    <a:pt x="990990" y="1418325"/>
                  </a:lnTo>
                  <a:lnTo>
                    <a:pt x="992584" y="1386621"/>
                  </a:lnTo>
                  <a:lnTo>
                    <a:pt x="986460" y="1352231"/>
                  </a:lnTo>
                  <a:lnTo>
                    <a:pt x="977149" y="1322200"/>
                  </a:lnTo>
                  <a:lnTo>
                    <a:pt x="963395" y="1303489"/>
                  </a:lnTo>
                  <a:lnTo>
                    <a:pt x="943602" y="1290647"/>
                  </a:lnTo>
                  <a:lnTo>
                    <a:pt x="921796" y="1272100"/>
                  </a:lnTo>
                  <a:lnTo>
                    <a:pt x="901999" y="1236275"/>
                  </a:lnTo>
                  <a:lnTo>
                    <a:pt x="891259" y="1199091"/>
                  </a:lnTo>
                  <a:lnTo>
                    <a:pt x="881710" y="1153556"/>
                  </a:lnTo>
                  <a:lnTo>
                    <a:pt x="872459" y="1102057"/>
                  </a:lnTo>
                  <a:lnTo>
                    <a:pt x="862610" y="1046978"/>
                  </a:lnTo>
                  <a:lnTo>
                    <a:pt x="851272" y="990706"/>
                  </a:lnTo>
                  <a:lnTo>
                    <a:pt x="837549" y="935625"/>
                  </a:lnTo>
                  <a:lnTo>
                    <a:pt x="823024" y="888134"/>
                  </a:lnTo>
                  <a:lnTo>
                    <a:pt x="806152" y="838387"/>
                  </a:lnTo>
                  <a:lnTo>
                    <a:pt x="787872" y="787419"/>
                  </a:lnTo>
                  <a:lnTo>
                    <a:pt x="769123" y="736263"/>
                  </a:lnTo>
                  <a:lnTo>
                    <a:pt x="750844" y="685953"/>
                  </a:lnTo>
                  <a:lnTo>
                    <a:pt x="733973" y="637520"/>
                  </a:lnTo>
                  <a:lnTo>
                    <a:pt x="719449" y="592000"/>
                  </a:lnTo>
                  <a:lnTo>
                    <a:pt x="702871" y="540050"/>
                  </a:lnTo>
                  <a:lnTo>
                    <a:pt x="685249" y="487801"/>
                  </a:lnTo>
                  <a:lnTo>
                    <a:pt x="669118" y="437641"/>
                  </a:lnTo>
                  <a:lnTo>
                    <a:pt x="657013" y="391955"/>
                  </a:lnTo>
                  <a:lnTo>
                    <a:pt x="651470" y="353129"/>
                  </a:lnTo>
                  <a:lnTo>
                    <a:pt x="655024" y="323550"/>
                  </a:lnTo>
                  <a:lnTo>
                    <a:pt x="684384" y="303585"/>
                  </a:lnTo>
                  <a:lnTo>
                    <a:pt x="734213" y="304760"/>
                  </a:lnTo>
                  <a:lnTo>
                    <a:pt x="787397" y="309961"/>
                  </a:lnTo>
                  <a:lnTo>
                    <a:pt x="826824" y="302075"/>
                  </a:lnTo>
                  <a:lnTo>
                    <a:pt x="853165" y="274977"/>
                  </a:lnTo>
                  <a:lnTo>
                    <a:pt x="873801" y="238314"/>
                  </a:lnTo>
                  <a:lnTo>
                    <a:pt x="881686" y="198632"/>
                  </a:lnTo>
                  <a:lnTo>
                    <a:pt x="869774" y="162475"/>
                  </a:lnTo>
                  <a:lnTo>
                    <a:pt x="841428" y="136277"/>
                  </a:lnTo>
                  <a:lnTo>
                    <a:pt x="798478" y="110080"/>
                  </a:lnTo>
                  <a:lnTo>
                    <a:pt x="746080" y="85172"/>
                  </a:lnTo>
                  <a:lnTo>
                    <a:pt x="689386" y="62842"/>
                  </a:lnTo>
                  <a:lnTo>
                    <a:pt x="633549" y="44375"/>
                  </a:lnTo>
                  <a:lnTo>
                    <a:pt x="586048" y="32122"/>
                  </a:lnTo>
                  <a:lnTo>
                    <a:pt x="534518" y="22106"/>
                  </a:lnTo>
                  <a:lnTo>
                    <a:pt x="481199" y="14177"/>
                  </a:lnTo>
                  <a:lnTo>
                    <a:pt x="428327" y="8186"/>
                  </a:lnTo>
                  <a:lnTo>
                    <a:pt x="378139" y="3985"/>
                  </a:lnTo>
                  <a:lnTo>
                    <a:pt x="332874" y="1425"/>
                  </a:lnTo>
                  <a:lnTo>
                    <a:pt x="273310" y="0"/>
                  </a:lnTo>
                  <a:lnTo>
                    <a:pt x="220122" y="2097"/>
                  </a:lnTo>
                  <a:lnTo>
                    <a:pt x="172304" y="9228"/>
                  </a:lnTo>
                  <a:lnTo>
                    <a:pt x="128849" y="22900"/>
                  </a:lnTo>
                  <a:lnTo>
                    <a:pt x="84808" y="47141"/>
                  </a:lnTo>
                  <a:lnTo>
                    <a:pt x="42277" y="79936"/>
                  </a:lnTo>
                  <a:lnTo>
                    <a:pt x="10820" y="113739"/>
                  </a:lnTo>
                  <a:lnTo>
                    <a:pt x="0" y="141000"/>
                  </a:lnTo>
                  <a:lnTo>
                    <a:pt x="20216" y="154675"/>
                  </a:lnTo>
                  <a:lnTo>
                    <a:pt x="63752" y="160467"/>
                  </a:lnTo>
                  <a:lnTo>
                    <a:pt x="112994" y="169951"/>
                  </a:lnTo>
                  <a:lnTo>
                    <a:pt x="150324" y="194700"/>
                  </a:lnTo>
                  <a:lnTo>
                    <a:pt x="169310" y="228889"/>
                  </a:lnTo>
                  <a:lnTo>
                    <a:pt x="184947" y="271924"/>
                  </a:lnTo>
                  <a:lnTo>
                    <a:pt x="196461" y="321487"/>
                  </a:lnTo>
                  <a:lnTo>
                    <a:pt x="203078" y="375261"/>
                  </a:lnTo>
                  <a:lnTo>
                    <a:pt x="204024" y="430925"/>
                  </a:lnTo>
                  <a:lnTo>
                    <a:pt x="199860" y="472813"/>
                  </a:lnTo>
                  <a:lnTo>
                    <a:pt x="191313" y="517958"/>
                  </a:lnTo>
                  <a:lnTo>
                    <a:pt x="179697" y="565231"/>
                  </a:lnTo>
                  <a:lnTo>
                    <a:pt x="166327" y="613507"/>
                  </a:lnTo>
                  <a:lnTo>
                    <a:pt x="152520" y="661658"/>
                  </a:lnTo>
                  <a:lnTo>
                    <a:pt x="139589" y="708556"/>
                  </a:lnTo>
                  <a:lnTo>
                    <a:pt x="128849" y="753075"/>
                  </a:lnTo>
                  <a:lnTo>
                    <a:pt x="117413" y="800603"/>
                  </a:lnTo>
                  <a:lnTo>
                    <a:pt x="105381" y="844552"/>
                  </a:lnTo>
                  <a:lnTo>
                    <a:pt x="93944" y="887308"/>
                  </a:lnTo>
                  <a:lnTo>
                    <a:pt x="84298" y="931257"/>
                  </a:lnTo>
                  <a:lnTo>
                    <a:pt x="77636" y="978784"/>
                  </a:lnTo>
                  <a:lnTo>
                    <a:pt x="75149" y="1032275"/>
                  </a:lnTo>
                  <a:lnTo>
                    <a:pt x="75842" y="1079903"/>
                  </a:lnTo>
                  <a:lnTo>
                    <a:pt x="78003" y="1134786"/>
                  </a:lnTo>
                  <a:lnTo>
                    <a:pt x="81758" y="1193780"/>
                  </a:lnTo>
                  <a:lnTo>
                    <a:pt x="87234" y="1253738"/>
                  </a:lnTo>
                  <a:lnTo>
                    <a:pt x="94555" y="1311514"/>
                  </a:lnTo>
                  <a:lnTo>
                    <a:pt x="103848" y="1363964"/>
                  </a:lnTo>
                  <a:lnTo>
                    <a:pt x="115237" y="1407941"/>
                  </a:lnTo>
                  <a:lnTo>
                    <a:pt x="128849" y="1440300"/>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46" name="Google Shape;2646;p265"/>
            <p:cNvSpPr/>
            <p:nvPr/>
          </p:nvSpPr>
          <p:spPr>
            <a:xfrm>
              <a:off x="8012275" y="2186143"/>
              <a:ext cx="819150" cy="1764664"/>
            </a:xfrm>
            <a:custGeom>
              <a:rect b="b" l="l" r="r" t="t"/>
              <a:pathLst>
                <a:path extrusionOk="0" h="1764664" w="819150">
                  <a:moveTo>
                    <a:pt x="757031" y="1764288"/>
                  </a:moveTo>
                  <a:lnTo>
                    <a:pt x="721296" y="1758671"/>
                  </a:lnTo>
                  <a:lnTo>
                    <a:pt x="676499" y="1755569"/>
                  </a:lnTo>
                  <a:lnTo>
                    <a:pt x="631057" y="1756601"/>
                  </a:lnTo>
                  <a:lnTo>
                    <a:pt x="577109" y="1757374"/>
                  </a:lnTo>
                  <a:lnTo>
                    <a:pt x="519038" y="1757631"/>
                  </a:lnTo>
                  <a:lnTo>
                    <a:pt x="461224" y="1757115"/>
                  </a:lnTo>
                  <a:lnTo>
                    <a:pt x="408049" y="1755569"/>
                  </a:lnTo>
                  <a:lnTo>
                    <a:pt x="357452" y="1754538"/>
                  </a:lnTo>
                  <a:lnTo>
                    <a:pt x="306510" y="1754195"/>
                  </a:lnTo>
                  <a:lnTo>
                    <a:pt x="258317" y="1752220"/>
                  </a:lnTo>
                  <a:lnTo>
                    <a:pt x="215966" y="1746293"/>
                  </a:lnTo>
                  <a:lnTo>
                    <a:pt x="157805" y="1711526"/>
                  </a:lnTo>
                  <a:lnTo>
                    <a:pt x="140534" y="1644242"/>
                  </a:lnTo>
                  <a:lnTo>
                    <a:pt x="128874" y="1594494"/>
                  </a:lnTo>
                  <a:lnTo>
                    <a:pt x="115426" y="1552039"/>
                  </a:lnTo>
                  <a:lnTo>
                    <a:pt x="99440" y="1501829"/>
                  </a:lnTo>
                  <a:lnTo>
                    <a:pt x="82558" y="1446847"/>
                  </a:lnTo>
                  <a:lnTo>
                    <a:pt x="66421" y="1390075"/>
                  </a:lnTo>
                  <a:lnTo>
                    <a:pt x="52671" y="1334497"/>
                  </a:lnTo>
                  <a:lnTo>
                    <a:pt x="42949" y="1283094"/>
                  </a:lnTo>
                  <a:lnTo>
                    <a:pt x="36935" y="1224937"/>
                  </a:lnTo>
                  <a:lnTo>
                    <a:pt x="35216" y="1167468"/>
                  </a:lnTo>
                  <a:lnTo>
                    <a:pt x="36505" y="1112231"/>
                  </a:lnTo>
                  <a:lnTo>
                    <a:pt x="39512" y="1060775"/>
                  </a:lnTo>
                  <a:lnTo>
                    <a:pt x="42949" y="1014644"/>
                  </a:lnTo>
                  <a:lnTo>
                    <a:pt x="47230" y="969090"/>
                  </a:lnTo>
                  <a:lnTo>
                    <a:pt x="61833" y="898115"/>
                  </a:lnTo>
                  <a:lnTo>
                    <a:pt x="75174" y="853569"/>
                  </a:lnTo>
                  <a:lnTo>
                    <a:pt x="91584" y="808729"/>
                  </a:lnTo>
                  <a:lnTo>
                    <a:pt x="112804" y="758993"/>
                  </a:lnTo>
                  <a:lnTo>
                    <a:pt x="135485" y="705907"/>
                  </a:lnTo>
                  <a:lnTo>
                    <a:pt x="156275" y="651017"/>
                  </a:lnTo>
                  <a:lnTo>
                    <a:pt x="171824" y="595869"/>
                  </a:lnTo>
                  <a:lnTo>
                    <a:pt x="182240" y="547549"/>
                  </a:lnTo>
                  <a:lnTo>
                    <a:pt x="192506" y="495649"/>
                  </a:lnTo>
                  <a:lnTo>
                    <a:pt x="200684" y="442855"/>
                  </a:lnTo>
                  <a:lnTo>
                    <a:pt x="204835" y="391849"/>
                  </a:lnTo>
                  <a:lnTo>
                    <a:pt x="203020" y="345318"/>
                  </a:lnTo>
                  <a:lnTo>
                    <a:pt x="193299" y="305944"/>
                  </a:lnTo>
                  <a:lnTo>
                    <a:pt x="168665" y="275641"/>
                  </a:lnTo>
                  <a:lnTo>
                    <a:pt x="129264" y="252646"/>
                  </a:lnTo>
                  <a:lnTo>
                    <a:pt x="83898" y="234124"/>
                  </a:lnTo>
                  <a:lnTo>
                    <a:pt x="41365" y="217242"/>
                  </a:lnTo>
                  <a:lnTo>
                    <a:pt x="10466" y="199168"/>
                  </a:lnTo>
                  <a:lnTo>
                    <a:pt x="12725" y="148434"/>
                  </a:lnTo>
                  <a:lnTo>
                    <a:pt x="42155" y="115028"/>
                  </a:lnTo>
                  <a:lnTo>
                    <a:pt x="83218" y="80430"/>
                  </a:lnTo>
                  <a:lnTo>
                    <a:pt x="130844" y="48218"/>
                  </a:lnTo>
                  <a:lnTo>
                    <a:pt x="179961" y="21971"/>
                  </a:lnTo>
                  <a:lnTo>
                    <a:pt x="225499" y="5269"/>
                  </a:lnTo>
                  <a:lnTo>
                    <a:pt x="269547" y="0"/>
                  </a:lnTo>
                  <a:lnTo>
                    <a:pt x="316577" y="3678"/>
                  </a:lnTo>
                  <a:lnTo>
                    <a:pt x="365100" y="13322"/>
                  </a:lnTo>
                  <a:lnTo>
                    <a:pt x="413622" y="25949"/>
                  </a:lnTo>
                  <a:lnTo>
                    <a:pt x="460652" y="38575"/>
                  </a:lnTo>
                  <a:lnTo>
                    <a:pt x="504699" y="48219"/>
                  </a:lnTo>
                  <a:lnTo>
                    <a:pt x="559078" y="53888"/>
                  </a:lnTo>
                  <a:lnTo>
                    <a:pt x="616291" y="56637"/>
                  </a:lnTo>
                  <a:lnTo>
                    <a:pt x="668865" y="60845"/>
                  </a:lnTo>
                  <a:lnTo>
                    <a:pt x="709325" y="70896"/>
                  </a:lnTo>
                  <a:lnTo>
                    <a:pt x="730199" y="91169"/>
                  </a:lnTo>
                  <a:lnTo>
                    <a:pt x="727688" y="121171"/>
                  </a:lnTo>
                  <a:lnTo>
                    <a:pt x="709517" y="162358"/>
                  </a:lnTo>
                  <a:lnTo>
                    <a:pt x="681204" y="208616"/>
                  </a:lnTo>
                  <a:lnTo>
                    <a:pt x="648268" y="253830"/>
                  </a:lnTo>
                  <a:lnTo>
                    <a:pt x="616227" y="291886"/>
                  </a:lnTo>
                  <a:lnTo>
                    <a:pt x="562080" y="321224"/>
                  </a:lnTo>
                  <a:lnTo>
                    <a:pt x="530382" y="305851"/>
                  </a:lnTo>
                  <a:lnTo>
                    <a:pt x="502207" y="284979"/>
                  </a:lnTo>
                  <a:lnTo>
                    <a:pt x="484254" y="273042"/>
                  </a:lnTo>
                  <a:lnTo>
                    <a:pt x="496969" y="310829"/>
                  </a:lnTo>
                  <a:lnTo>
                    <a:pt x="521952" y="348084"/>
                  </a:lnTo>
                  <a:lnTo>
                    <a:pt x="554511" y="393321"/>
                  </a:lnTo>
                  <a:lnTo>
                    <a:pt x="590984" y="443630"/>
                  </a:lnTo>
                  <a:lnTo>
                    <a:pt x="627706" y="496098"/>
                  </a:lnTo>
                  <a:lnTo>
                    <a:pt x="661016" y="547815"/>
                  </a:lnTo>
                  <a:lnTo>
                    <a:pt x="687249" y="595869"/>
                  </a:lnTo>
                  <a:lnTo>
                    <a:pt x="707253" y="641511"/>
                  </a:lnTo>
                  <a:lnTo>
                    <a:pt x="724562" y="687748"/>
                  </a:lnTo>
                  <a:lnTo>
                    <a:pt x="739555" y="734298"/>
                  </a:lnTo>
                  <a:lnTo>
                    <a:pt x="752606" y="780878"/>
                  </a:lnTo>
                  <a:lnTo>
                    <a:pt x="764093" y="827209"/>
                  </a:lnTo>
                  <a:lnTo>
                    <a:pt x="774390" y="873008"/>
                  </a:lnTo>
                  <a:lnTo>
                    <a:pt x="783874" y="917994"/>
                  </a:lnTo>
                  <a:lnTo>
                    <a:pt x="793345" y="969348"/>
                  </a:lnTo>
                  <a:lnTo>
                    <a:pt x="800580" y="1019809"/>
                  </a:lnTo>
                  <a:lnTo>
                    <a:pt x="806026" y="1069674"/>
                  </a:lnTo>
                  <a:lnTo>
                    <a:pt x="810130" y="1119240"/>
                  </a:lnTo>
                  <a:lnTo>
                    <a:pt x="813339" y="1168806"/>
                  </a:lnTo>
                  <a:lnTo>
                    <a:pt x="816099" y="1218669"/>
                  </a:lnTo>
                  <a:lnTo>
                    <a:pt x="818089" y="1269649"/>
                  </a:lnTo>
                  <a:lnTo>
                    <a:pt x="818885" y="1321671"/>
                  </a:lnTo>
                  <a:lnTo>
                    <a:pt x="818786" y="1373692"/>
                  </a:lnTo>
                  <a:lnTo>
                    <a:pt x="818089" y="1424670"/>
                  </a:lnTo>
                  <a:lnTo>
                    <a:pt x="817095" y="1473560"/>
                  </a:lnTo>
                  <a:lnTo>
                    <a:pt x="816099" y="1519319"/>
                  </a:lnTo>
                  <a:lnTo>
                    <a:pt x="816527" y="1572665"/>
                  </a:lnTo>
                  <a:lnTo>
                    <a:pt x="818243" y="1625238"/>
                  </a:lnTo>
                  <a:lnTo>
                    <a:pt x="818669" y="1673688"/>
                  </a:lnTo>
                  <a:lnTo>
                    <a:pt x="815230" y="1714665"/>
                  </a:lnTo>
                  <a:lnTo>
                    <a:pt x="805349" y="1744819"/>
                  </a:lnTo>
                  <a:lnTo>
                    <a:pt x="784713" y="1762858"/>
                  </a:lnTo>
                  <a:lnTo>
                    <a:pt x="757031" y="1764288"/>
                  </a:lnTo>
                  <a:close/>
                </a:path>
              </a:pathLst>
            </a:custGeom>
            <a:solidFill>
              <a:srgbClr val="00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647" name="Google Shape;2647;p265"/>
            <p:cNvSpPr/>
            <p:nvPr/>
          </p:nvSpPr>
          <p:spPr>
            <a:xfrm>
              <a:off x="8012275" y="2186143"/>
              <a:ext cx="819150" cy="1764664"/>
            </a:xfrm>
            <a:custGeom>
              <a:rect b="b" l="l" r="r" t="t"/>
              <a:pathLst>
                <a:path extrusionOk="0" h="1764664" w="819150">
                  <a:moveTo>
                    <a:pt x="42949" y="1283094"/>
                  </a:moveTo>
                  <a:lnTo>
                    <a:pt x="36935" y="1224937"/>
                  </a:lnTo>
                  <a:lnTo>
                    <a:pt x="35216" y="1167468"/>
                  </a:lnTo>
                  <a:lnTo>
                    <a:pt x="36505" y="1112231"/>
                  </a:lnTo>
                  <a:lnTo>
                    <a:pt x="39512" y="1060775"/>
                  </a:lnTo>
                  <a:lnTo>
                    <a:pt x="42949" y="1014644"/>
                  </a:lnTo>
                  <a:lnTo>
                    <a:pt x="47230" y="969090"/>
                  </a:lnTo>
                  <a:lnTo>
                    <a:pt x="61833" y="898115"/>
                  </a:lnTo>
                  <a:lnTo>
                    <a:pt x="75174" y="853569"/>
                  </a:lnTo>
                  <a:lnTo>
                    <a:pt x="91584" y="808729"/>
                  </a:lnTo>
                  <a:lnTo>
                    <a:pt x="112804" y="758993"/>
                  </a:lnTo>
                  <a:lnTo>
                    <a:pt x="135485" y="705907"/>
                  </a:lnTo>
                  <a:lnTo>
                    <a:pt x="156275" y="651017"/>
                  </a:lnTo>
                  <a:lnTo>
                    <a:pt x="171824" y="595869"/>
                  </a:lnTo>
                  <a:lnTo>
                    <a:pt x="182240" y="547549"/>
                  </a:lnTo>
                  <a:lnTo>
                    <a:pt x="192506" y="495649"/>
                  </a:lnTo>
                  <a:lnTo>
                    <a:pt x="200684" y="442855"/>
                  </a:lnTo>
                  <a:lnTo>
                    <a:pt x="204835" y="391849"/>
                  </a:lnTo>
                  <a:lnTo>
                    <a:pt x="203020" y="345318"/>
                  </a:lnTo>
                  <a:lnTo>
                    <a:pt x="193299" y="305944"/>
                  </a:lnTo>
                  <a:lnTo>
                    <a:pt x="168665" y="275641"/>
                  </a:lnTo>
                  <a:lnTo>
                    <a:pt x="129264" y="252646"/>
                  </a:lnTo>
                  <a:lnTo>
                    <a:pt x="83898" y="234124"/>
                  </a:lnTo>
                  <a:lnTo>
                    <a:pt x="41365" y="217242"/>
                  </a:lnTo>
                  <a:lnTo>
                    <a:pt x="10466" y="199168"/>
                  </a:lnTo>
                  <a:lnTo>
                    <a:pt x="12725" y="148434"/>
                  </a:lnTo>
                  <a:lnTo>
                    <a:pt x="42155" y="115028"/>
                  </a:lnTo>
                  <a:lnTo>
                    <a:pt x="83218" y="80430"/>
                  </a:lnTo>
                  <a:lnTo>
                    <a:pt x="130844" y="48218"/>
                  </a:lnTo>
                  <a:lnTo>
                    <a:pt x="179961" y="21971"/>
                  </a:lnTo>
                  <a:lnTo>
                    <a:pt x="225499" y="5269"/>
                  </a:lnTo>
                  <a:lnTo>
                    <a:pt x="269547" y="0"/>
                  </a:lnTo>
                  <a:lnTo>
                    <a:pt x="316577" y="3678"/>
                  </a:lnTo>
                  <a:lnTo>
                    <a:pt x="365100" y="13322"/>
                  </a:lnTo>
                  <a:lnTo>
                    <a:pt x="413622" y="25949"/>
                  </a:lnTo>
                  <a:lnTo>
                    <a:pt x="460652" y="38575"/>
                  </a:lnTo>
                  <a:lnTo>
                    <a:pt x="504699" y="48219"/>
                  </a:lnTo>
                  <a:lnTo>
                    <a:pt x="559078" y="53888"/>
                  </a:lnTo>
                  <a:lnTo>
                    <a:pt x="616291" y="56637"/>
                  </a:lnTo>
                  <a:lnTo>
                    <a:pt x="668865" y="60845"/>
                  </a:lnTo>
                  <a:lnTo>
                    <a:pt x="709325" y="70896"/>
                  </a:lnTo>
                  <a:lnTo>
                    <a:pt x="730199" y="91169"/>
                  </a:lnTo>
                  <a:lnTo>
                    <a:pt x="727688" y="121171"/>
                  </a:lnTo>
                  <a:lnTo>
                    <a:pt x="709517" y="162358"/>
                  </a:lnTo>
                  <a:lnTo>
                    <a:pt x="681204" y="208616"/>
                  </a:lnTo>
                  <a:lnTo>
                    <a:pt x="648268" y="253830"/>
                  </a:lnTo>
                  <a:lnTo>
                    <a:pt x="616227" y="291886"/>
                  </a:lnTo>
                  <a:lnTo>
                    <a:pt x="562080" y="321224"/>
                  </a:lnTo>
                  <a:lnTo>
                    <a:pt x="530382" y="305851"/>
                  </a:lnTo>
                  <a:lnTo>
                    <a:pt x="502207" y="284979"/>
                  </a:lnTo>
                  <a:lnTo>
                    <a:pt x="484254" y="273042"/>
                  </a:lnTo>
                  <a:lnTo>
                    <a:pt x="496969" y="310829"/>
                  </a:lnTo>
                  <a:lnTo>
                    <a:pt x="521952" y="348084"/>
                  </a:lnTo>
                  <a:lnTo>
                    <a:pt x="554511" y="393321"/>
                  </a:lnTo>
                  <a:lnTo>
                    <a:pt x="590984" y="443630"/>
                  </a:lnTo>
                  <a:lnTo>
                    <a:pt x="627706" y="496098"/>
                  </a:lnTo>
                  <a:lnTo>
                    <a:pt x="661016" y="547815"/>
                  </a:lnTo>
                  <a:lnTo>
                    <a:pt x="687249" y="595869"/>
                  </a:lnTo>
                  <a:lnTo>
                    <a:pt x="707253" y="641511"/>
                  </a:lnTo>
                  <a:lnTo>
                    <a:pt x="724562" y="687748"/>
                  </a:lnTo>
                  <a:lnTo>
                    <a:pt x="739555" y="734298"/>
                  </a:lnTo>
                  <a:lnTo>
                    <a:pt x="752606" y="780878"/>
                  </a:lnTo>
                  <a:lnTo>
                    <a:pt x="764093" y="827209"/>
                  </a:lnTo>
                  <a:lnTo>
                    <a:pt x="774390" y="873008"/>
                  </a:lnTo>
                  <a:lnTo>
                    <a:pt x="783874" y="917994"/>
                  </a:lnTo>
                  <a:lnTo>
                    <a:pt x="793345" y="969348"/>
                  </a:lnTo>
                  <a:lnTo>
                    <a:pt x="800580" y="1019809"/>
                  </a:lnTo>
                  <a:lnTo>
                    <a:pt x="806026" y="1069674"/>
                  </a:lnTo>
                  <a:lnTo>
                    <a:pt x="810130" y="1119240"/>
                  </a:lnTo>
                  <a:lnTo>
                    <a:pt x="813339" y="1168806"/>
                  </a:lnTo>
                  <a:lnTo>
                    <a:pt x="816099" y="1218669"/>
                  </a:lnTo>
                  <a:lnTo>
                    <a:pt x="818089" y="1269649"/>
                  </a:lnTo>
                  <a:lnTo>
                    <a:pt x="818885" y="1321671"/>
                  </a:lnTo>
                  <a:lnTo>
                    <a:pt x="818786" y="1373692"/>
                  </a:lnTo>
                  <a:lnTo>
                    <a:pt x="818089" y="1424670"/>
                  </a:lnTo>
                  <a:lnTo>
                    <a:pt x="817095" y="1473560"/>
                  </a:lnTo>
                  <a:lnTo>
                    <a:pt x="816099" y="1519319"/>
                  </a:lnTo>
                  <a:lnTo>
                    <a:pt x="816527" y="1572665"/>
                  </a:lnTo>
                  <a:lnTo>
                    <a:pt x="818243" y="1625238"/>
                  </a:lnTo>
                  <a:lnTo>
                    <a:pt x="818669" y="1673688"/>
                  </a:lnTo>
                  <a:lnTo>
                    <a:pt x="815230" y="1714665"/>
                  </a:lnTo>
                  <a:lnTo>
                    <a:pt x="805349" y="1744819"/>
                  </a:lnTo>
                  <a:lnTo>
                    <a:pt x="784713" y="1762858"/>
                  </a:lnTo>
                  <a:lnTo>
                    <a:pt x="757031" y="1764288"/>
                  </a:lnTo>
                  <a:lnTo>
                    <a:pt x="721296" y="1758671"/>
                  </a:lnTo>
                  <a:lnTo>
                    <a:pt x="676499" y="1755569"/>
                  </a:lnTo>
                  <a:lnTo>
                    <a:pt x="631057" y="1756601"/>
                  </a:lnTo>
                  <a:lnTo>
                    <a:pt x="577109" y="1757374"/>
                  </a:lnTo>
                  <a:lnTo>
                    <a:pt x="519038" y="1757631"/>
                  </a:lnTo>
                  <a:lnTo>
                    <a:pt x="461224" y="1757115"/>
                  </a:lnTo>
                  <a:lnTo>
                    <a:pt x="408049" y="1755569"/>
                  </a:lnTo>
                  <a:lnTo>
                    <a:pt x="357452" y="1754538"/>
                  </a:lnTo>
                  <a:lnTo>
                    <a:pt x="306510" y="1754195"/>
                  </a:lnTo>
                  <a:lnTo>
                    <a:pt x="258317" y="1752220"/>
                  </a:lnTo>
                  <a:lnTo>
                    <a:pt x="215966" y="1746293"/>
                  </a:lnTo>
                  <a:lnTo>
                    <a:pt x="157805" y="1711526"/>
                  </a:lnTo>
                  <a:lnTo>
                    <a:pt x="140534" y="1644242"/>
                  </a:lnTo>
                  <a:lnTo>
                    <a:pt x="128874" y="1594494"/>
                  </a:lnTo>
                  <a:lnTo>
                    <a:pt x="115426" y="1552039"/>
                  </a:lnTo>
                  <a:lnTo>
                    <a:pt x="99440" y="1501829"/>
                  </a:lnTo>
                  <a:lnTo>
                    <a:pt x="82558" y="1446847"/>
                  </a:lnTo>
                  <a:lnTo>
                    <a:pt x="66421" y="1390075"/>
                  </a:lnTo>
                  <a:lnTo>
                    <a:pt x="52671" y="1334497"/>
                  </a:lnTo>
                  <a:lnTo>
                    <a:pt x="42949" y="128309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2648" name="Google Shape;2648;p265"/>
          <p:cNvSpPr txBox="1"/>
          <p:nvPr/>
        </p:nvSpPr>
        <p:spPr>
          <a:xfrm>
            <a:off x="8506367" y="5505679"/>
            <a:ext cx="2810933" cy="3453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133">
                <a:solidFill>
                  <a:schemeClr val="dk1"/>
                </a:solidFill>
                <a:latin typeface="Roboto"/>
                <a:ea typeface="Roboto"/>
                <a:cs typeface="Roboto"/>
                <a:sym typeface="Roboto"/>
              </a:rPr>
              <a:t>Instance Segmentation</a:t>
            </a:r>
            <a:endParaRPr sz="2133">
              <a:solidFill>
                <a:schemeClr val="dk1"/>
              </a:solidFill>
              <a:latin typeface="Roboto"/>
              <a:ea typeface="Roboto"/>
              <a:cs typeface="Roboto"/>
              <a:sym typeface="Roboto"/>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2" name="Shape 2652"/>
        <p:cNvGrpSpPr/>
        <p:nvPr/>
      </p:nvGrpSpPr>
      <p:grpSpPr>
        <a:xfrm>
          <a:off x="0" y="0"/>
          <a:ext cx="0" cy="0"/>
          <a:chOff x="0" y="0"/>
          <a:chExt cx="0" cy="0"/>
        </a:xfrm>
      </p:grpSpPr>
      <p:sp>
        <p:nvSpPr>
          <p:cNvPr id="2653" name="Google Shape;2653;p266"/>
          <p:cNvSpPr txBox="1"/>
          <p:nvPr>
            <p:ph type="title"/>
          </p:nvPr>
        </p:nvSpPr>
        <p:spPr>
          <a:xfrm>
            <a:off x="125795" y="66174"/>
            <a:ext cx="119253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Steps for Image Segmentation using Mask R-CNN model</a:t>
            </a:r>
            <a:endParaRPr/>
          </a:p>
        </p:txBody>
      </p:sp>
      <p:sp>
        <p:nvSpPr>
          <p:cNvPr id="2654" name="Google Shape;2654;p266"/>
          <p:cNvSpPr txBox="1"/>
          <p:nvPr/>
        </p:nvSpPr>
        <p:spPr>
          <a:xfrm>
            <a:off x="878267" y="1396735"/>
            <a:ext cx="7125547" cy="4969736"/>
          </a:xfrm>
          <a:prstGeom prst="rect">
            <a:avLst/>
          </a:prstGeom>
          <a:noFill/>
          <a:ln>
            <a:noFill/>
          </a:ln>
        </p:spPr>
        <p:txBody>
          <a:bodyPr anchorCtr="0" anchor="t" bIns="0" lIns="0" spcFirstLastPara="1" rIns="0" wrap="square" tIns="197250">
            <a:spAutoFit/>
          </a:bodyPr>
          <a:lstStyle/>
          <a:p>
            <a:pPr indent="-338658" lvl="0" marL="354744"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Deﬁne custom dataset and dataloader</a:t>
            </a:r>
            <a:endParaRPr b="0" i="0" sz="2400" u="none" cap="none" strike="noStrike">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8658" lvl="0" marL="354744"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Mask R-CNN model</a:t>
            </a:r>
            <a:endParaRPr sz="2400">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Deﬁne model architecture</a:t>
            </a:r>
            <a:endParaRPr b="0" i="0" sz="2400" u="none" cap="none" strike="noStrike">
              <a:solidFill>
                <a:schemeClr val="dk1"/>
              </a:solidFill>
              <a:latin typeface="Roboto"/>
              <a:ea typeface="Roboto"/>
              <a:cs typeface="Roboto"/>
              <a:sym typeface="Roboto"/>
            </a:endParaRPr>
          </a:p>
          <a:p>
            <a:pPr indent="-491054" lvl="1" marL="111757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Train the model</a:t>
            </a:r>
            <a:endParaRPr b="0" i="0" sz="2400" u="none" cap="none" strike="noStrike">
              <a:solidFill>
                <a:schemeClr val="dk1"/>
              </a:solidFill>
              <a:latin typeface="Roboto"/>
              <a:ea typeface="Roboto"/>
              <a:cs typeface="Roboto"/>
              <a:sym typeface="Roboto"/>
            </a:endParaRPr>
          </a:p>
          <a:p>
            <a:pPr indent="-496981" lvl="1" marL="1122652"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Calculate IoU score</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267"/>
          <p:cNvSpPr txBox="1"/>
          <p:nvPr>
            <p:ph type="title"/>
          </p:nvPr>
        </p:nvSpPr>
        <p:spPr>
          <a:xfrm>
            <a:off x="2468021" y="2723108"/>
            <a:ext cx="72465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Code Walkthrough of Mask R-CNN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1861883" y="66174"/>
            <a:ext cx="8458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Types of Image Segmentation Problems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8"/>
          <p:cNvSpPr txBox="1"/>
          <p:nvPr>
            <p:ph type="title"/>
          </p:nvPr>
        </p:nvSpPr>
        <p:spPr>
          <a:xfrm>
            <a:off x="1861883" y="66174"/>
            <a:ext cx="8458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Types of Image Segmentation Problems</a:t>
            </a:r>
            <a:endParaRPr/>
          </a:p>
        </p:txBody>
      </p:sp>
      <p:sp>
        <p:nvSpPr>
          <p:cNvPr id="286" name="Google Shape;286;p28"/>
          <p:cNvSpPr txBox="1"/>
          <p:nvPr/>
        </p:nvSpPr>
        <p:spPr>
          <a:xfrm>
            <a:off x="705700" y="1732140"/>
            <a:ext cx="3763433"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Semantic Segmentation</a:t>
            </a:r>
            <a:endParaRPr sz="24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9"/>
          <p:cNvSpPr txBox="1"/>
          <p:nvPr>
            <p:ph type="title"/>
          </p:nvPr>
        </p:nvSpPr>
        <p:spPr>
          <a:xfrm>
            <a:off x="491613" y="404728"/>
            <a:ext cx="98286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Types of Image Segmentation Problems</a:t>
            </a:r>
            <a:endParaRPr/>
          </a:p>
        </p:txBody>
      </p:sp>
      <p:pic>
        <p:nvPicPr>
          <p:cNvPr id="292" name="Google Shape;292;p29"/>
          <p:cNvPicPr preferRelativeResize="0"/>
          <p:nvPr/>
        </p:nvPicPr>
        <p:blipFill rotWithShape="1">
          <a:blip r:embed="rId3">
            <a:alphaModFix/>
          </a:blip>
          <a:srcRect b="0" l="0" r="0" t="0"/>
          <a:stretch/>
        </p:blipFill>
        <p:spPr>
          <a:xfrm>
            <a:off x="2396199" y="1272465"/>
            <a:ext cx="7399564" cy="26052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
          <p:cNvSpPr txBox="1"/>
          <p:nvPr/>
        </p:nvSpPr>
        <p:spPr>
          <a:xfrm>
            <a:off x="1129266" y="1337375"/>
            <a:ext cx="5391572" cy="38643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Introduction to Image Segmentation</a:t>
            </a:r>
            <a:endParaRPr b="0" i="0" sz="2400" u="none" cap="none" strike="noStrike">
              <a:solidFill>
                <a:schemeClr val="dk1"/>
              </a:solidFill>
              <a:latin typeface="Roboto"/>
              <a:ea typeface="Roboto"/>
              <a:cs typeface="Roboto"/>
              <a:sym typeface="Roboto"/>
            </a:endParaRPr>
          </a:p>
        </p:txBody>
      </p:sp>
      <p:sp>
        <p:nvSpPr>
          <p:cNvPr id="93" name="Google Shape;93;p3"/>
          <p:cNvSpPr txBox="1"/>
          <p:nvPr>
            <p:ph type="title"/>
          </p:nvPr>
        </p:nvSpPr>
        <p:spPr>
          <a:xfrm>
            <a:off x="235974" y="404728"/>
            <a:ext cx="101109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ph type="title"/>
          </p:nvPr>
        </p:nvSpPr>
        <p:spPr>
          <a:xfrm>
            <a:off x="1861883" y="404728"/>
            <a:ext cx="93963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Types of Image Segmentation Problems</a:t>
            </a:r>
            <a:endParaRPr/>
          </a:p>
        </p:txBody>
      </p:sp>
      <p:sp>
        <p:nvSpPr>
          <p:cNvPr id="298" name="Google Shape;298;p30"/>
          <p:cNvSpPr txBox="1"/>
          <p:nvPr/>
        </p:nvSpPr>
        <p:spPr>
          <a:xfrm>
            <a:off x="705699" y="1732141"/>
            <a:ext cx="10187940" cy="1871196"/>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b="1" lang="en-US" sz="2400">
                <a:solidFill>
                  <a:schemeClr val="dk1"/>
                </a:solidFill>
                <a:latin typeface="Roboto"/>
                <a:ea typeface="Roboto"/>
                <a:cs typeface="Roboto"/>
                <a:sym typeface="Roboto"/>
              </a:rPr>
              <a:t>Semantic Segmentation </a:t>
            </a:r>
            <a:r>
              <a:rPr lang="en-US"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a:p>
            <a:pPr indent="-489361" lvl="1" marL="1115032" marR="6773" rtl="0" algn="l">
              <a:lnSpc>
                <a:spcPct val="101000"/>
              </a:lnSpc>
              <a:spcBef>
                <a:spcPts val="0"/>
              </a:spcBef>
              <a:spcAft>
                <a:spcPts val="0"/>
              </a:spcAft>
              <a:buClr>
                <a:schemeClr val="dk1"/>
              </a:buClr>
              <a:buSzPts val="2400"/>
              <a:buFont typeface="Tahoma"/>
              <a:buChar char="○"/>
            </a:pP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Roboto"/>
                <a:ea typeface="Roboto"/>
                <a:cs typeface="Roboto"/>
                <a:sym typeface="Roboto"/>
              </a:rPr>
              <a:t>Describes the process of associating each pixel of an image with a  class label</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2400"/>
              <a:buFont typeface="Tahoma"/>
              <a:buNone/>
            </a:pPr>
            <a:r>
              <a:t/>
            </a:r>
            <a:endParaRPr b="0" i="0" sz="2400" u="none" cap="none" strike="noStrike">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Instance Segmentation</a:t>
            </a:r>
            <a:endParaRPr sz="2400">
              <a:solidFill>
                <a:schemeClr val="dk1"/>
              </a:solidFill>
              <a:latin typeface="Roboto"/>
              <a:ea typeface="Roboto"/>
              <a:cs typeface="Roboto"/>
              <a:sym typeface="Roboto"/>
            </a:endParaRPr>
          </a:p>
        </p:txBody>
      </p:sp>
      <p:sp>
        <p:nvSpPr>
          <p:cNvPr id="299" name="Google Shape;299;p30"/>
          <p:cNvSpPr/>
          <p:nvPr/>
        </p:nvSpPr>
        <p:spPr>
          <a:xfrm>
            <a:off x="664600" y="1252200"/>
            <a:ext cx="10593493" cy="1955800"/>
          </a:xfrm>
          <a:custGeom>
            <a:rect b="b" l="l" r="r" t="t"/>
            <a:pathLst>
              <a:path extrusionOk="0" h="1466850" w="7945120">
                <a:moveTo>
                  <a:pt x="7944899" y="1466399"/>
                </a:moveTo>
                <a:lnTo>
                  <a:pt x="0" y="1466399"/>
                </a:lnTo>
                <a:lnTo>
                  <a:pt x="0" y="0"/>
                </a:lnTo>
                <a:lnTo>
                  <a:pt x="7944899" y="0"/>
                </a:lnTo>
                <a:lnTo>
                  <a:pt x="7944899" y="14663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1861883" y="404728"/>
            <a:ext cx="96024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Types of Image Segmentation Problems</a:t>
            </a:r>
            <a:endParaRPr/>
          </a:p>
        </p:txBody>
      </p:sp>
      <p:grpSp>
        <p:nvGrpSpPr>
          <p:cNvPr id="305" name="Google Shape;305;p31"/>
          <p:cNvGrpSpPr/>
          <p:nvPr/>
        </p:nvGrpSpPr>
        <p:grpSpPr>
          <a:xfrm>
            <a:off x="2396199" y="1272466"/>
            <a:ext cx="7399568" cy="5263800"/>
            <a:chOff x="1797149" y="954349"/>
            <a:chExt cx="5549676" cy="3947850"/>
          </a:xfrm>
        </p:grpSpPr>
        <p:pic>
          <p:nvPicPr>
            <p:cNvPr id="306" name="Google Shape;306;p31"/>
            <p:cNvPicPr preferRelativeResize="0"/>
            <p:nvPr/>
          </p:nvPicPr>
          <p:blipFill rotWithShape="1">
            <a:blip r:embed="rId3">
              <a:alphaModFix/>
            </a:blip>
            <a:srcRect b="0" l="0" r="0" t="0"/>
            <a:stretch/>
          </p:blipFill>
          <p:spPr>
            <a:xfrm>
              <a:off x="1797149" y="954349"/>
              <a:ext cx="5549676" cy="3884351"/>
            </a:xfrm>
            <a:prstGeom prst="rect">
              <a:avLst/>
            </a:prstGeom>
            <a:noFill/>
            <a:ln>
              <a:noFill/>
            </a:ln>
          </p:spPr>
        </p:pic>
        <p:sp>
          <p:nvSpPr>
            <p:cNvPr id="307" name="Google Shape;307;p31"/>
            <p:cNvSpPr/>
            <p:nvPr/>
          </p:nvSpPr>
          <p:spPr>
            <a:xfrm>
              <a:off x="4559300" y="2908299"/>
              <a:ext cx="2736850" cy="1993900"/>
            </a:xfrm>
            <a:custGeom>
              <a:rect b="b" l="l" r="r" t="t"/>
              <a:pathLst>
                <a:path extrusionOk="0" h="1993900" w="2736850">
                  <a:moveTo>
                    <a:pt x="2736599" y="1993799"/>
                  </a:moveTo>
                  <a:lnTo>
                    <a:pt x="0" y="1993799"/>
                  </a:lnTo>
                  <a:lnTo>
                    <a:pt x="0" y="0"/>
                  </a:lnTo>
                  <a:lnTo>
                    <a:pt x="2736599" y="0"/>
                  </a:lnTo>
                  <a:lnTo>
                    <a:pt x="2736599" y="199379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2"/>
          <p:cNvSpPr txBox="1"/>
          <p:nvPr>
            <p:ph type="title"/>
          </p:nvPr>
        </p:nvSpPr>
        <p:spPr>
          <a:xfrm>
            <a:off x="878654" y="404728"/>
            <a:ext cx="10330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Types of Image Segmentation Problems</a:t>
            </a:r>
            <a:endParaRPr/>
          </a:p>
        </p:txBody>
      </p:sp>
      <p:sp>
        <p:nvSpPr>
          <p:cNvPr id="313" name="Google Shape;313;p32"/>
          <p:cNvSpPr txBox="1"/>
          <p:nvPr/>
        </p:nvSpPr>
        <p:spPr>
          <a:xfrm>
            <a:off x="705700" y="1732140"/>
            <a:ext cx="10565553" cy="3347113"/>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b="1" lang="en-US" sz="2400">
                <a:solidFill>
                  <a:schemeClr val="dk1"/>
                </a:solidFill>
                <a:latin typeface="Roboto"/>
                <a:ea typeface="Roboto"/>
                <a:cs typeface="Roboto"/>
                <a:sym typeface="Roboto"/>
              </a:rPr>
              <a:t>Semantic Segmentation </a:t>
            </a:r>
            <a:r>
              <a:rPr lang="en-US"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a:p>
            <a:pPr indent="-489361" lvl="1" marL="1115032" marR="383530" rtl="0" algn="l">
              <a:lnSpc>
                <a:spcPct val="101000"/>
              </a:lnSpc>
              <a:spcBef>
                <a:spcPts val="0"/>
              </a:spcBef>
              <a:spcAft>
                <a:spcPts val="0"/>
              </a:spcAft>
              <a:buClr>
                <a:schemeClr val="dk1"/>
              </a:buClr>
              <a:buSzPts val="2400"/>
              <a:buFont typeface="Tahoma"/>
              <a:buChar char="○"/>
            </a:pP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Roboto"/>
                <a:ea typeface="Roboto"/>
                <a:cs typeface="Roboto"/>
                <a:sym typeface="Roboto"/>
              </a:rPr>
              <a:t>Describes the process of associating each pixel of an image with a  class label</a:t>
            </a:r>
            <a:endParaRPr b="0" i="0" sz="2400" u="none" cap="none" strike="noStrike">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Instance Segmentation -</a:t>
            </a:r>
            <a:endParaRPr sz="2400">
              <a:solidFill>
                <a:schemeClr val="dk1"/>
              </a:solidFill>
              <a:latin typeface="Roboto"/>
              <a:ea typeface="Roboto"/>
              <a:cs typeface="Roboto"/>
              <a:sym typeface="Roboto"/>
            </a:endParaRPr>
          </a:p>
          <a:p>
            <a:pPr indent="-489361" lvl="1" marL="1115032" marR="6773" rtl="0" algn="l">
              <a:lnSpc>
                <a:spcPct val="101000"/>
              </a:lnSpc>
              <a:spcBef>
                <a:spcPts val="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Instance segmentation masks each instance of an object contained in  an image independently.</a:t>
            </a:r>
            <a:endParaRPr b="0" i="0" sz="2400" u="none" cap="none" strike="noStrike">
              <a:solidFill>
                <a:schemeClr val="dk1"/>
              </a:solidFill>
              <a:latin typeface="Roboto"/>
              <a:ea typeface="Roboto"/>
              <a:cs typeface="Roboto"/>
              <a:sym typeface="Roboto"/>
            </a:endParaRPr>
          </a:p>
          <a:p>
            <a:pPr indent="-489361" lvl="1" marL="1115032" marR="588419" rtl="0" algn="l">
              <a:lnSpc>
                <a:spcPct val="101000"/>
              </a:lnSpc>
              <a:spcBef>
                <a:spcPts val="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We only focus on the objects of importance ﬁrst, and then identify  instances of the object</a:t>
            </a:r>
            <a:endParaRPr b="0" i="0" sz="2400" u="none" cap="none" strike="noStrike">
              <a:solidFill>
                <a:schemeClr val="dk1"/>
              </a:solidFill>
              <a:latin typeface="Roboto"/>
              <a:ea typeface="Roboto"/>
              <a:cs typeface="Roboto"/>
              <a:sym typeface="Roboto"/>
            </a:endParaRPr>
          </a:p>
        </p:txBody>
      </p:sp>
      <p:sp>
        <p:nvSpPr>
          <p:cNvPr id="314" name="Google Shape;314;p32"/>
          <p:cNvSpPr/>
          <p:nvPr/>
        </p:nvSpPr>
        <p:spPr>
          <a:xfrm>
            <a:off x="664600" y="1252200"/>
            <a:ext cx="10593493" cy="1955800"/>
          </a:xfrm>
          <a:custGeom>
            <a:rect b="b" l="l" r="r" t="t"/>
            <a:pathLst>
              <a:path extrusionOk="0" h="1466850" w="7945120">
                <a:moveTo>
                  <a:pt x="7944899" y="1466399"/>
                </a:moveTo>
                <a:lnTo>
                  <a:pt x="0" y="1466399"/>
                </a:lnTo>
                <a:lnTo>
                  <a:pt x="0" y="0"/>
                </a:lnTo>
                <a:lnTo>
                  <a:pt x="7944899" y="0"/>
                </a:lnTo>
                <a:lnTo>
                  <a:pt x="7944899" y="14663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ph type="title"/>
          </p:nvPr>
        </p:nvSpPr>
        <p:spPr>
          <a:xfrm>
            <a:off x="1861883" y="247412"/>
            <a:ext cx="94095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Types of Image Segmentation Problems</a:t>
            </a:r>
            <a:endParaRPr/>
          </a:p>
        </p:txBody>
      </p:sp>
      <p:sp>
        <p:nvSpPr>
          <p:cNvPr id="320" name="Google Shape;320;p33"/>
          <p:cNvSpPr txBox="1"/>
          <p:nvPr/>
        </p:nvSpPr>
        <p:spPr>
          <a:xfrm>
            <a:off x="705701" y="1250361"/>
            <a:ext cx="10345758" cy="557939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b="1" lang="en-US" sz="2400">
                <a:solidFill>
                  <a:schemeClr val="dk1"/>
                </a:solidFill>
                <a:latin typeface="Roboto"/>
                <a:ea typeface="Roboto"/>
                <a:cs typeface="Roboto"/>
                <a:sym typeface="Roboto"/>
              </a:rPr>
              <a:t>Semantic Segmentation </a:t>
            </a:r>
            <a:r>
              <a:rPr lang="en-US"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a:p>
            <a:pPr indent="-489361" lvl="1" marL="1115032" marR="383530" rtl="0" algn="l">
              <a:lnSpc>
                <a:spcPct val="101000"/>
              </a:lnSpc>
              <a:spcBef>
                <a:spcPts val="0"/>
              </a:spcBef>
              <a:spcAft>
                <a:spcPts val="0"/>
              </a:spcAft>
              <a:buClr>
                <a:schemeClr val="dk1"/>
              </a:buClr>
              <a:buSzPts val="2400"/>
              <a:buFont typeface="Tahoma"/>
              <a:buChar char="○"/>
            </a:pP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Roboto"/>
                <a:ea typeface="Roboto"/>
                <a:cs typeface="Roboto"/>
                <a:sym typeface="Roboto"/>
              </a:rPr>
              <a:t>Describes the process of associating each pixel of an image with a  class label</a:t>
            </a:r>
            <a:endParaRPr b="0" i="0" sz="2400" u="none" cap="none" strike="noStrike">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Instance Segmentation -</a:t>
            </a:r>
            <a:endParaRPr sz="2400">
              <a:solidFill>
                <a:schemeClr val="dk1"/>
              </a:solidFill>
              <a:latin typeface="Roboto"/>
              <a:ea typeface="Roboto"/>
              <a:cs typeface="Roboto"/>
              <a:sym typeface="Roboto"/>
            </a:endParaRPr>
          </a:p>
          <a:p>
            <a:pPr indent="-489361" lvl="1" marL="1115032" marR="6773" rtl="0" algn="l">
              <a:lnSpc>
                <a:spcPct val="101000"/>
              </a:lnSpc>
              <a:spcBef>
                <a:spcPts val="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Instance segmentation masks each instance of an object contained in  an image independently.</a:t>
            </a:r>
            <a:endParaRPr b="0" i="0" sz="2400" u="none" cap="none" strike="noStrike">
              <a:solidFill>
                <a:schemeClr val="dk1"/>
              </a:solidFill>
              <a:latin typeface="Roboto"/>
              <a:ea typeface="Roboto"/>
              <a:cs typeface="Roboto"/>
              <a:sym typeface="Roboto"/>
            </a:endParaRPr>
          </a:p>
          <a:p>
            <a:pPr indent="-489361" lvl="1" marL="1115032" marR="588419" rtl="0" algn="l">
              <a:lnSpc>
                <a:spcPct val="101000"/>
              </a:lnSpc>
              <a:spcBef>
                <a:spcPts val="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We only focus on the objects of importance ﬁrst, and then identify  instances of the object</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2400"/>
              <a:buFont typeface="Tahoma"/>
              <a:buNone/>
            </a:pPr>
            <a:r>
              <a:t/>
            </a:r>
            <a:endParaRPr b="0" i="0" sz="2400" u="none" cap="none" strike="noStrike">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Panoptic Segmentation – </a:t>
            </a:r>
            <a:endParaRPr/>
          </a:p>
          <a:p>
            <a:pPr indent="-342900" lvl="0" marL="358986" marR="0" rtl="0" algn="l">
              <a:spcBef>
                <a:spcPts val="0"/>
              </a:spcBef>
              <a:spcAft>
                <a:spcPts val="0"/>
              </a:spcAft>
              <a:buClr>
                <a:srgbClr val="0D0D0D"/>
              </a:buClr>
              <a:buSzPts val="2400"/>
              <a:buFont typeface="Courier New"/>
              <a:buChar char="o"/>
            </a:pPr>
            <a:r>
              <a:rPr b="0" i="0" lang="en-US" sz="2400">
                <a:solidFill>
                  <a:srgbClr val="0D0D0D"/>
                </a:solidFill>
                <a:latin typeface="Arial"/>
                <a:ea typeface="Arial"/>
                <a:cs typeface="Arial"/>
                <a:sym typeface="Arial"/>
              </a:rPr>
              <a:t> </a:t>
            </a:r>
            <a:r>
              <a:rPr b="0" i="0" lang="en-US" sz="2400">
                <a:solidFill>
                  <a:srgbClr val="0D0D0D"/>
                </a:solidFill>
                <a:latin typeface="Calibri"/>
                <a:ea typeface="Calibri"/>
                <a:cs typeface="Calibri"/>
                <a:sym typeface="Calibri"/>
              </a:rPr>
              <a:t>combines these tasks to give us a very detailed analysis of an image. It colors the image by category, like in semantic segmentation, but it also distinguishes between different objects of the same type, like in instance segmentation</a:t>
            </a:r>
            <a:r>
              <a:rPr b="0" i="0" lang="en-US" sz="2400">
                <a:solidFill>
                  <a:srgbClr val="0D0D0D"/>
                </a:solidFill>
                <a:latin typeface="Arial"/>
                <a:ea typeface="Arial"/>
                <a:cs typeface="Arial"/>
                <a:sym typeface="Arial"/>
              </a:rPr>
              <a:t>.</a:t>
            </a:r>
            <a:endParaRPr b="1" sz="2400">
              <a:solidFill>
                <a:schemeClr val="dk1"/>
              </a:solidFill>
              <a:latin typeface="Roboto"/>
              <a:ea typeface="Roboto"/>
              <a:cs typeface="Roboto"/>
              <a:sym typeface="Roboto"/>
            </a:endParaRPr>
          </a:p>
          <a:p>
            <a:pPr indent="-336961" lvl="0" marL="505447" marR="0" rtl="0" algn="l">
              <a:spcBef>
                <a:spcPts val="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p:txBody>
      </p:sp>
      <p:sp>
        <p:nvSpPr>
          <p:cNvPr id="321" name="Google Shape;321;p33"/>
          <p:cNvSpPr/>
          <p:nvPr/>
        </p:nvSpPr>
        <p:spPr>
          <a:xfrm>
            <a:off x="664601" y="996562"/>
            <a:ext cx="10817860" cy="3970020"/>
          </a:xfrm>
          <a:custGeom>
            <a:rect b="b" l="l" r="r" t="t"/>
            <a:pathLst>
              <a:path extrusionOk="0" h="2977515" w="8113395">
                <a:moveTo>
                  <a:pt x="8112899" y="2977199"/>
                </a:moveTo>
                <a:lnTo>
                  <a:pt x="0" y="2977199"/>
                </a:lnTo>
                <a:lnTo>
                  <a:pt x="0" y="0"/>
                </a:lnTo>
                <a:lnTo>
                  <a:pt x="8112899" y="0"/>
                </a:lnTo>
                <a:lnTo>
                  <a:pt x="8112899" y="29771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1861883" y="66174"/>
            <a:ext cx="8458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Types of Image Segmentation Problems</a:t>
            </a:r>
            <a:endParaRPr/>
          </a:p>
        </p:txBody>
      </p:sp>
      <p:pic>
        <p:nvPicPr>
          <p:cNvPr id="327" name="Google Shape;327;p34"/>
          <p:cNvPicPr preferRelativeResize="0"/>
          <p:nvPr/>
        </p:nvPicPr>
        <p:blipFill rotWithShape="1">
          <a:blip r:embed="rId3">
            <a:alphaModFix/>
          </a:blip>
          <a:srcRect b="0" l="0" r="0" t="0"/>
          <a:stretch/>
        </p:blipFill>
        <p:spPr>
          <a:xfrm>
            <a:off x="2396199" y="1272466"/>
            <a:ext cx="7399568" cy="517913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5"/>
          <p:cNvSpPr txBox="1"/>
          <p:nvPr/>
        </p:nvSpPr>
        <p:spPr>
          <a:xfrm>
            <a:off x="1129266" y="1337375"/>
            <a:ext cx="9740053" cy="4818413"/>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Introduction to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2400"/>
              <a:buFont typeface="Tahoma"/>
              <a:buNone/>
            </a:pPr>
            <a:r>
              <a:t/>
            </a:r>
            <a:endParaRPr b="0" i="0" sz="2400" u="none" cap="none" strike="noStrike">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Understanding Deep Learning Architectures for Image Segmentation</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Project on Lane Segmentation for Self Driving Cars</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What’s Next?</a:t>
            </a:r>
            <a:endParaRPr sz="2400">
              <a:solidFill>
                <a:schemeClr val="dk1"/>
              </a:solidFill>
              <a:latin typeface="Roboto"/>
              <a:ea typeface="Roboto"/>
              <a:cs typeface="Roboto"/>
              <a:sym typeface="Roboto"/>
            </a:endParaRPr>
          </a:p>
        </p:txBody>
      </p:sp>
      <p:sp>
        <p:nvSpPr>
          <p:cNvPr id="333" name="Google Shape;333;p35"/>
          <p:cNvSpPr txBox="1"/>
          <p:nvPr>
            <p:ph type="title"/>
          </p:nvPr>
        </p:nvSpPr>
        <p:spPr>
          <a:xfrm>
            <a:off x="1831906" y="66174"/>
            <a:ext cx="85149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334" name="Google Shape;334;p35"/>
          <p:cNvSpPr/>
          <p:nvPr/>
        </p:nvSpPr>
        <p:spPr>
          <a:xfrm>
            <a:off x="781199" y="1847701"/>
            <a:ext cx="10629900" cy="4354405"/>
          </a:xfrm>
          <a:custGeom>
            <a:rect b="b" l="l" r="r" t="t"/>
            <a:pathLst>
              <a:path extrusionOk="0" h="3265804" w="7972425">
                <a:moveTo>
                  <a:pt x="7972199" y="3265199"/>
                </a:moveTo>
                <a:lnTo>
                  <a:pt x="0" y="3265199"/>
                </a:lnTo>
                <a:lnTo>
                  <a:pt x="0" y="0"/>
                </a:lnTo>
                <a:lnTo>
                  <a:pt x="7972199" y="0"/>
                </a:lnTo>
                <a:lnTo>
                  <a:pt x="7972199" y="32651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6"/>
          <p:cNvSpPr txBox="1"/>
          <p:nvPr>
            <p:ph type="title"/>
          </p:nvPr>
        </p:nvSpPr>
        <p:spPr>
          <a:xfrm>
            <a:off x="2933858" y="66174"/>
            <a:ext cx="6316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is Image Segmentation?</a:t>
            </a:r>
            <a:endParaRPr/>
          </a:p>
        </p:txBody>
      </p:sp>
      <p:grpSp>
        <p:nvGrpSpPr>
          <p:cNvPr id="340" name="Google Shape;340;p36"/>
          <p:cNvGrpSpPr/>
          <p:nvPr/>
        </p:nvGrpSpPr>
        <p:grpSpPr>
          <a:xfrm>
            <a:off x="432100" y="1787769"/>
            <a:ext cx="10356132" cy="3282466"/>
            <a:chOff x="324075" y="1340826"/>
            <a:chExt cx="7767099" cy="2461849"/>
          </a:xfrm>
        </p:grpSpPr>
        <p:pic>
          <p:nvPicPr>
            <p:cNvPr id="341" name="Google Shape;341;p36"/>
            <p:cNvPicPr preferRelativeResize="0"/>
            <p:nvPr/>
          </p:nvPicPr>
          <p:blipFill rotWithShape="1">
            <a:blip r:embed="rId3">
              <a:alphaModFix/>
            </a:blip>
            <a:srcRect b="0" l="0" r="0" t="0"/>
            <a:stretch/>
          </p:blipFill>
          <p:spPr>
            <a:xfrm>
              <a:off x="324075" y="1365510"/>
              <a:ext cx="4002962" cy="2412485"/>
            </a:xfrm>
            <a:prstGeom prst="rect">
              <a:avLst/>
            </a:prstGeom>
            <a:noFill/>
            <a:ln>
              <a:noFill/>
            </a:ln>
          </p:spPr>
        </p:pic>
        <p:pic>
          <p:nvPicPr>
            <p:cNvPr id="342" name="Google Shape;342;p36"/>
            <p:cNvPicPr preferRelativeResize="0"/>
            <p:nvPr/>
          </p:nvPicPr>
          <p:blipFill rotWithShape="1">
            <a:blip r:embed="rId4">
              <a:alphaModFix/>
            </a:blip>
            <a:srcRect b="0" l="0" r="0" t="0"/>
            <a:stretch/>
          </p:blipFill>
          <p:spPr>
            <a:xfrm>
              <a:off x="4006284" y="1340826"/>
              <a:ext cx="4084890" cy="2461849"/>
            </a:xfrm>
            <a:prstGeom prst="rect">
              <a:avLst/>
            </a:prstGeom>
            <a:noFill/>
            <a:ln>
              <a:noFill/>
            </a:ln>
          </p:spPr>
        </p:pic>
        <p:sp>
          <p:nvSpPr>
            <p:cNvPr id="343" name="Google Shape;343;p36"/>
            <p:cNvSpPr/>
            <p:nvPr/>
          </p:nvSpPr>
          <p:spPr>
            <a:xfrm>
              <a:off x="3738649" y="23948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44" name="Google Shape;344;p36"/>
            <p:cNvSpPr/>
            <p:nvPr/>
          </p:nvSpPr>
          <p:spPr>
            <a:xfrm>
              <a:off x="3738649" y="23948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345" name="Google Shape;345;p36"/>
          <p:cNvSpPr txBox="1"/>
          <p:nvPr/>
        </p:nvSpPr>
        <p:spPr>
          <a:xfrm>
            <a:off x="573367" y="5414375"/>
            <a:ext cx="10766212"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Image Segmentation is the task of partitioning an image into multiple segments</a:t>
            </a:r>
            <a:endParaRPr sz="2400">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7"/>
          <p:cNvSpPr txBox="1"/>
          <p:nvPr>
            <p:ph type="title"/>
          </p:nvPr>
        </p:nvSpPr>
        <p:spPr>
          <a:xfrm>
            <a:off x="2243474" y="66174"/>
            <a:ext cx="76953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Applications of Image Segmentation</a:t>
            </a:r>
            <a:endParaRPr/>
          </a:p>
        </p:txBody>
      </p:sp>
      <p:pic>
        <p:nvPicPr>
          <p:cNvPr id="351" name="Google Shape;351;p37"/>
          <p:cNvPicPr preferRelativeResize="0"/>
          <p:nvPr/>
        </p:nvPicPr>
        <p:blipFill rotWithShape="1">
          <a:blip r:embed="rId3">
            <a:alphaModFix/>
          </a:blip>
          <a:srcRect b="0" l="0" r="0" t="0"/>
          <a:stretch/>
        </p:blipFill>
        <p:spPr>
          <a:xfrm>
            <a:off x="6694398" y="1646968"/>
            <a:ext cx="5232201" cy="3469147"/>
          </a:xfrm>
          <a:prstGeom prst="rect">
            <a:avLst/>
          </a:prstGeom>
          <a:noFill/>
          <a:ln>
            <a:noFill/>
          </a:ln>
        </p:spPr>
      </p:pic>
      <p:pic>
        <p:nvPicPr>
          <p:cNvPr id="352" name="Google Shape;352;p37"/>
          <p:cNvPicPr preferRelativeResize="0"/>
          <p:nvPr/>
        </p:nvPicPr>
        <p:blipFill rotWithShape="1">
          <a:blip r:embed="rId4">
            <a:alphaModFix/>
          </a:blip>
          <a:srcRect b="0" l="0" r="0" t="0"/>
          <a:stretch/>
        </p:blipFill>
        <p:spPr>
          <a:xfrm>
            <a:off x="781467" y="1646967"/>
            <a:ext cx="5314535" cy="2269123"/>
          </a:xfrm>
          <a:prstGeom prst="rect">
            <a:avLst/>
          </a:prstGeom>
          <a:noFill/>
          <a:ln>
            <a:noFill/>
          </a:ln>
        </p:spPr>
      </p:pic>
      <p:pic>
        <p:nvPicPr>
          <p:cNvPr id="353" name="Google Shape;353;p37"/>
          <p:cNvPicPr preferRelativeResize="0"/>
          <p:nvPr/>
        </p:nvPicPr>
        <p:blipFill rotWithShape="1">
          <a:blip r:embed="rId5">
            <a:alphaModFix/>
          </a:blip>
          <a:srcRect b="0" l="0" r="0" t="0"/>
          <a:stretch/>
        </p:blipFill>
        <p:spPr>
          <a:xfrm>
            <a:off x="1727566" y="4154100"/>
            <a:ext cx="3422324" cy="22691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8"/>
          <p:cNvSpPr txBox="1"/>
          <p:nvPr>
            <p:ph type="title"/>
          </p:nvPr>
        </p:nvSpPr>
        <p:spPr>
          <a:xfrm>
            <a:off x="2243474" y="66174"/>
            <a:ext cx="76953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Applications of Image Segmentation</a:t>
            </a:r>
            <a:endParaRPr/>
          </a:p>
        </p:txBody>
      </p:sp>
      <p:sp>
        <p:nvSpPr>
          <p:cNvPr id="359" name="Google Shape;359;p38"/>
          <p:cNvSpPr txBox="1"/>
          <p:nvPr/>
        </p:nvSpPr>
        <p:spPr>
          <a:xfrm>
            <a:off x="705699" y="1732141"/>
            <a:ext cx="7117080" cy="4079749"/>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Medical Imaging</a:t>
            </a:r>
            <a:endParaRPr sz="2400">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Cancer Cell Segmentation</a:t>
            </a:r>
            <a:endParaRPr b="0" i="0" sz="2400" u="none" cap="none" strike="noStrike">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Brain Lesion Segmentation</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2400"/>
              <a:buFont typeface="Tahoma"/>
              <a:buNone/>
            </a:pPr>
            <a:r>
              <a:t/>
            </a:r>
            <a:endParaRPr b="0" i="0" sz="2400" u="none" cap="none" strike="noStrike">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Self Driving Cars</a:t>
            </a:r>
            <a:endParaRPr sz="2400">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Lane Segmentation</a:t>
            </a:r>
            <a:endParaRPr b="0" i="0" sz="2400" u="none" cap="none" strike="noStrike">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Pedestrian Identiﬁcation</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2400"/>
              <a:buFont typeface="Tahoma"/>
              <a:buNone/>
            </a:pPr>
            <a:r>
              <a:t/>
            </a:r>
            <a:endParaRPr b="0" i="0" sz="2400" u="none" cap="none" strike="noStrike">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Satellite imaging / Remote sensing</a:t>
            </a:r>
            <a:endParaRPr sz="2400">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Forest Area Segmentation</a:t>
            </a:r>
            <a:endParaRPr b="0" i="0" sz="2400" u="none" cap="none" strike="noStrike">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Locating water bodies (lakes, rivers, oceans)</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9"/>
          <p:cNvSpPr txBox="1"/>
          <p:nvPr>
            <p:ph type="title"/>
          </p:nvPr>
        </p:nvSpPr>
        <p:spPr>
          <a:xfrm>
            <a:off x="688258" y="404728"/>
            <a:ext cx="96318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Types of Image Segmentation Problems</a:t>
            </a:r>
            <a:endParaRPr/>
          </a:p>
        </p:txBody>
      </p:sp>
      <p:pic>
        <p:nvPicPr>
          <p:cNvPr id="365" name="Google Shape;365;p39"/>
          <p:cNvPicPr preferRelativeResize="0"/>
          <p:nvPr/>
        </p:nvPicPr>
        <p:blipFill rotWithShape="1">
          <a:blip r:embed="rId3">
            <a:alphaModFix/>
          </a:blip>
          <a:srcRect b="0" l="0" r="0" t="0"/>
          <a:stretch/>
        </p:blipFill>
        <p:spPr>
          <a:xfrm>
            <a:off x="2396199" y="1272466"/>
            <a:ext cx="7399568" cy="51791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4"/>
          <p:cNvSpPr txBox="1"/>
          <p:nvPr/>
        </p:nvSpPr>
        <p:spPr>
          <a:xfrm>
            <a:off x="1129265" y="1337375"/>
            <a:ext cx="6653107" cy="1125094"/>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Introduction to Image Segmentation</a:t>
            </a:r>
            <a:endParaRPr b="0" i="0" sz="2400" u="none" cap="none" strike="noStrike">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b="0" i="0" sz="2400" u="none" cap="none" strike="noStrike">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How to solve Image Segmentation problems?</a:t>
            </a:r>
            <a:endParaRPr b="0" i="0" sz="2400" u="none" cap="none" strike="noStrike">
              <a:solidFill>
                <a:schemeClr val="dk1"/>
              </a:solidFill>
              <a:latin typeface="Roboto"/>
              <a:ea typeface="Roboto"/>
              <a:cs typeface="Roboto"/>
              <a:sym typeface="Roboto"/>
            </a:endParaRPr>
          </a:p>
        </p:txBody>
      </p:sp>
      <p:sp>
        <p:nvSpPr>
          <p:cNvPr id="99" name="Google Shape;99;p4"/>
          <p:cNvSpPr txBox="1"/>
          <p:nvPr>
            <p:ph type="title"/>
          </p:nvPr>
        </p:nvSpPr>
        <p:spPr>
          <a:xfrm>
            <a:off x="186814" y="404728"/>
            <a:ext cx="101601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100" name="Google Shape;100;p4"/>
          <p:cNvSpPr/>
          <p:nvPr/>
        </p:nvSpPr>
        <p:spPr>
          <a:xfrm>
            <a:off x="911200" y="1252200"/>
            <a:ext cx="6858000" cy="685800"/>
          </a:xfrm>
          <a:custGeom>
            <a:rect b="b" l="l" r="r" t="t"/>
            <a:pathLst>
              <a:path extrusionOk="0" h="514350" w="5143500">
                <a:moveTo>
                  <a:pt x="5142899" y="514199"/>
                </a:moveTo>
                <a:lnTo>
                  <a:pt x="0" y="514199"/>
                </a:lnTo>
                <a:lnTo>
                  <a:pt x="0" y="0"/>
                </a:lnTo>
                <a:lnTo>
                  <a:pt x="5142899" y="0"/>
                </a:lnTo>
                <a:lnTo>
                  <a:pt x="5142899" y="5141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type="title"/>
          </p:nvPr>
        </p:nvSpPr>
        <p:spPr>
          <a:xfrm>
            <a:off x="1861883" y="66174"/>
            <a:ext cx="8458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Types of Image Segmentation Problems</a:t>
            </a:r>
            <a:endParaRPr/>
          </a:p>
        </p:txBody>
      </p:sp>
      <p:sp>
        <p:nvSpPr>
          <p:cNvPr id="371" name="Google Shape;371;p40"/>
          <p:cNvSpPr txBox="1"/>
          <p:nvPr/>
        </p:nvSpPr>
        <p:spPr>
          <a:xfrm>
            <a:off x="705700" y="1732140"/>
            <a:ext cx="10565553" cy="4471395"/>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b="1" lang="en-US" sz="2400">
                <a:solidFill>
                  <a:schemeClr val="dk1"/>
                </a:solidFill>
                <a:latin typeface="Roboto"/>
                <a:ea typeface="Roboto"/>
                <a:cs typeface="Roboto"/>
                <a:sym typeface="Roboto"/>
              </a:rPr>
              <a:t>Semantic Segmentation </a:t>
            </a:r>
            <a:r>
              <a:rPr lang="en-US"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a:p>
            <a:pPr indent="-489361" lvl="1" marL="1115032" marR="383530" rtl="0" algn="l">
              <a:lnSpc>
                <a:spcPct val="101000"/>
              </a:lnSpc>
              <a:spcBef>
                <a:spcPts val="0"/>
              </a:spcBef>
              <a:spcAft>
                <a:spcPts val="0"/>
              </a:spcAft>
              <a:buClr>
                <a:schemeClr val="dk1"/>
              </a:buClr>
              <a:buSzPts val="2400"/>
              <a:buFont typeface="Tahoma"/>
              <a:buChar char="○"/>
            </a:pP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Roboto"/>
                <a:ea typeface="Roboto"/>
                <a:cs typeface="Roboto"/>
                <a:sym typeface="Roboto"/>
              </a:rPr>
              <a:t>Describes the process of associating each pixel of an image with a  class label</a:t>
            </a:r>
            <a:endParaRPr b="0" i="0" sz="2400" u="none" cap="none" strike="noStrike">
              <a:solidFill>
                <a:schemeClr val="dk1"/>
              </a:solidFill>
              <a:latin typeface="Roboto"/>
              <a:ea typeface="Roboto"/>
              <a:cs typeface="Roboto"/>
              <a:sym typeface="Roboto"/>
            </a:endParaRPr>
          </a:p>
          <a:p>
            <a:pPr indent="0" lvl="0" marL="0" marR="0" rtl="0" algn="l">
              <a:spcBef>
                <a:spcPts val="33"/>
              </a:spcBef>
              <a:spcAft>
                <a:spcPts val="0"/>
              </a:spcAft>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Instance Segmentation -</a:t>
            </a:r>
            <a:endParaRPr sz="2400">
              <a:solidFill>
                <a:schemeClr val="dk1"/>
              </a:solidFill>
              <a:latin typeface="Roboto"/>
              <a:ea typeface="Roboto"/>
              <a:cs typeface="Roboto"/>
              <a:sym typeface="Roboto"/>
            </a:endParaRPr>
          </a:p>
          <a:p>
            <a:pPr indent="-489361" lvl="1" marL="1115032" marR="6773" rtl="0" algn="l">
              <a:lnSpc>
                <a:spcPct val="101000"/>
              </a:lnSpc>
              <a:spcBef>
                <a:spcPts val="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Instance segmentation masks each instance of an object contained in  an image independently.</a:t>
            </a:r>
            <a:endParaRPr b="0" i="0" sz="2400" u="none" cap="none" strike="noStrike">
              <a:solidFill>
                <a:schemeClr val="dk1"/>
              </a:solidFill>
              <a:latin typeface="Roboto"/>
              <a:ea typeface="Roboto"/>
              <a:cs typeface="Roboto"/>
              <a:sym typeface="Roboto"/>
            </a:endParaRPr>
          </a:p>
          <a:p>
            <a:pPr indent="-489361" lvl="1" marL="1115032" marR="588419" rtl="0" algn="l">
              <a:lnSpc>
                <a:spcPct val="101000"/>
              </a:lnSpc>
              <a:spcBef>
                <a:spcPts val="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We only focus on the objects of importance ﬁrst, and then identify  instances of the object</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2400"/>
              <a:buFont typeface="Tahoma"/>
              <a:buNone/>
            </a:pPr>
            <a:r>
              <a:t/>
            </a:r>
            <a:endParaRPr b="0" i="0" sz="2400" u="none" cap="none" strike="noStrike">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b="1" lang="en-US" sz="2400">
                <a:solidFill>
                  <a:schemeClr val="dk1"/>
                </a:solidFill>
                <a:latin typeface="Roboto"/>
                <a:ea typeface="Roboto"/>
                <a:cs typeface="Roboto"/>
                <a:sym typeface="Roboto"/>
              </a:rPr>
              <a:t>Panoptic Segmentation -</a:t>
            </a:r>
            <a:endParaRPr sz="2400">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Combination of semantic and instance segmentation</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1"/>
          <p:cNvSpPr txBox="1"/>
          <p:nvPr/>
        </p:nvSpPr>
        <p:spPr>
          <a:xfrm>
            <a:off x="1129266" y="1337375"/>
            <a:ext cx="9740053" cy="4818413"/>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Introduction to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2400"/>
              <a:buFont typeface="Tahoma"/>
              <a:buNone/>
            </a:pPr>
            <a:r>
              <a:t/>
            </a:r>
            <a:endParaRPr b="0" i="0" sz="2400" u="none" cap="none" strike="noStrike">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Understanding Deep Learning Architectures for Image Segmentation</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Project on Lane Segmentation for Self Driving Cars</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What’s Next?</a:t>
            </a:r>
            <a:endParaRPr sz="2400">
              <a:solidFill>
                <a:schemeClr val="dk1"/>
              </a:solidFill>
              <a:latin typeface="Roboto"/>
              <a:ea typeface="Roboto"/>
              <a:cs typeface="Roboto"/>
              <a:sym typeface="Roboto"/>
            </a:endParaRPr>
          </a:p>
        </p:txBody>
      </p:sp>
      <p:sp>
        <p:nvSpPr>
          <p:cNvPr id="377" name="Google Shape;377;p41"/>
          <p:cNvSpPr txBox="1"/>
          <p:nvPr>
            <p:ph type="title"/>
          </p:nvPr>
        </p:nvSpPr>
        <p:spPr>
          <a:xfrm>
            <a:off x="1831906" y="66174"/>
            <a:ext cx="85149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378" name="Google Shape;378;p41"/>
          <p:cNvSpPr/>
          <p:nvPr/>
        </p:nvSpPr>
        <p:spPr>
          <a:xfrm>
            <a:off x="781199" y="2547267"/>
            <a:ext cx="10500360" cy="3654214"/>
          </a:xfrm>
          <a:custGeom>
            <a:rect b="b" l="l" r="r" t="t"/>
            <a:pathLst>
              <a:path extrusionOk="0" h="2740660" w="7875270">
                <a:moveTo>
                  <a:pt x="7874699" y="2740499"/>
                </a:moveTo>
                <a:lnTo>
                  <a:pt x="0" y="2740499"/>
                </a:lnTo>
                <a:lnTo>
                  <a:pt x="0" y="0"/>
                </a:lnTo>
                <a:lnTo>
                  <a:pt x="7874699" y="0"/>
                </a:lnTo>
                <a:lnTo>
                  <a:pt x="7874699" y="27404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79" name="Google Shape;379;p41"/>
          <p:cNvSpPr/>
          <p:nvPr/>
        </p:nvSpPr>
        <p:spPr>
          <a:xfrm>
            <a:off x="846201" y="1252200"/>
            <a:ext cx="5996940" cy="736600"/>
          </a:xfrm>
          <a:custGeom>
            <a:rect b="b" l="l" r="r" t="t"/>
            <a:pathLst>
              <a:path extrusionOk="0" h="552450" w="4497705">
                <a:moveTo>
                  <a:pt x="4497299" y="552299"/>
                </a:moveTo>
                <a:lnTo>
                  <a:pt x="0" y="552299"/>
                </a:lnTo>
                <a:lnTo>
                  <a:pt x="0" y="0"/>
                </a:lnTo>
                <a:lnTo>
                  <a:pt x="4497299" y="0"/>
                </a:lnTo>
                <a:lnTo>
                  <a:pt x="4497299" y="5522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2"/>
          <p:cNvSpPr txBox="1"/>
          <p:nvPr>
            <p:ph type="title"/>
          </p:nvPr>
        </p:nvSpPr>
        <p:spPr>
          <a:xfrm>
            <a:off x="1133164" y="2459947"/>
            <a:ext cx="99603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How to solve an Image Segmentation problem?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3"/>
          <p:cNvSpPr txBox="1"/>
          <p:nvPr/>
        </p:nvSpPr>
        <p:spPr>
          <a:xfrm>
            <a:off x="1129266" y="1337375"/>
            <a:ext cx="9740053" cy="4818413"/>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Introduction is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2400"/>
              <a:buFont typeface="Arial"/>
              <a:buNone/>
            </a:pPr>
            <a:r>
              <a:t/>
            </a:r>
            <a:endParaRPr b="0" i="0" sz="2400" u="none" cap="none" strike="noStrike">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Understanding Deep Learning Architectures for Image Segmentation</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Project on Lane Segmentation for Self Driving Cars</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What’s Next?</a:t>
            </a:r>
            <a:endParaRPr sz="2400">
              <a:solidFill>
                <a:schemeClr val="dk1"/>
              </a:solidFill>
              <a:latin typeface="Roboto"/>
              <a:ea typeface="Roboto"/>
              <a:cs typeface="Roboto"/>
              <a:sym typeface="Roboto"/>
            </a:endParaRPr>
          </a:p>
        </p:txBody>
      </p:sp>
      <p:sp>
        <p:nvSpPr>
          <p:cNvPr id="390" name="Google Shape;390;p43"/>
          <p:cNvSpPr txBox="1"/>
          <p:nvPr>
            <p:ph type="title"/>
          </p:nvPr>
        </p:nvSpPr>
        <p:spPr>
          <a:xfrm>
            <a:off x="1831906" y="66174"/>
            <a:ext cx="85149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391" name="Google Shape;391;p43"/>
          <p:cNvSpPr/>
          <p:nvPr/>
        </p:nvSpPr>
        <p:spPr>
          <a:xfrm>
            <a:off x="781199" y="2547267"/>
            <a:ext cx="10500360" cy="3654214"/>
          </a:xfrm>
          <a:custGeom>
            <a:rect b="b" l="l" r="r" t="t"/>
            <a:pathLst>
              <a:path extrusionOk="0" h="2740660" w="7875270">
                <a:moveTo>
                  <a:pt x="7874699" y="2740499"/>
                </a:moveTo>
                <a:lnTo>
                  <a:pt x="0" y="2740499"/>
                </a:lnTo>
                <a:lnTo>
                  <a:pt x="0" y="0"/>
                </a:lnTo>
                <a:lnTo>
                  <a:pt x="7874699" y="0"/>
                </a:lnTo>
                <a:lnTo>
                  <a:pt x="7874699" y="27404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392" name="Google Shape;392;p43"/>
          <p:cNvSpPr/>
          <p:nvPr/>
        </p:nvSpPr>
        <p:spPr>
          <a:xfrm>
            <a:off x="846201" y="1252200"/>
            <a:ext cx="5996940" cy="736600"/>
          </a:xfrm>
          <a:custGeom>
            <a:rect b="b" l="l" r="r" t="t"/>
            <a:pathLst>
              <a:path extrusionOk="0" h="552450" w="4497705">
                <a:moveTo>
                  <a:pt x="4497299" y="552299"/>
                </a:moveTo>
                <a:lnTo>
                  <a:pt x="0" y="552299"/>
                </a:lnTo>
                <a:lnTo>
                  <a:pt x="0" y="0"/>
                </a:lnTo>
                <a:lnTo>
                  <a:pt x="4497299" y="0"/>
                </a:lnTo>
                <a:lnTo>
                  <a:pt x="4497299" y="5522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4"/>
          <p:cNvSpPr txBox="1"/>
          <p:nvPr>
            <p:ph type="title"/>
          </p:nvPr>
        </p:nvSpPr>
        <p:spPr>
          <a:xfrm>
            <a:off x="1890122" y="66174"/>
            <a:ext cx="83997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Understanding Blood Cell Segmentation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pSp>
        <p:nvGrpSpPr>
          <p:cNvPr id="402" name="Google Shape;402;p45"/>
          <p:cNvGrpSpPr/>
          <p:nvPr/>
        </p:nvGrpSpPr>
        <p:grpSpPr>
          <a:xfrm>
            <a:off x="919564" y="2541729"/>
            <a:ext cx="9985500" cy="3352113"/>
            <a:chOff x="689673" y="1906297"/>
            <a:chExt cx="7489125" cy="2514085"/>
          </a:xfrm>
        </p:grpSpPr>
        <p:pic>
          <p:nvPicPr>
            <p:cNvPr id="403" name="Google Shape;403;p45"/>
            <p:cNvPicPr preferRelativeResize="0"/>
            <p:nvPr/>
          </p:nvPicPr>
          <p:blipFill rotWithShape="1">
            <a:blip r:embed="rId3">
              <a:alphaModFix/>
            </a:blip>
            <a:srcRect b="0" l="0" r="0" t="0"/>
            <a:stretch/>
          </p:blipFill>
          <p:spPr>
            <a:xfrm>
              <a:off x="689673" y="1906297"/>
              <a:ext cx="3283360" cy="2514085"/>
            </a:xfrm>
            <a:prstGeom prst="rect">
              <a:avLst/>
            </a:prstGeom>
            <a:noFill/>
            <a:ln>
              <a:noFill/>
            </a:ln>
          </p:spPr>
        </p:pic>
        <p:pic>
          <p:nvPicPr>
            <p:cNvPr id="404" name="Google Shape;404;p45"/>
            <p:cNvPicPr preferRelativeResize="0"/>
            <p:nvPr/>
          </p:nvPicPr>
          <p:blipFill rotWithShape="1">
            <a:blip r:embed="rId4">
              <a:alphaModFix/>
            </a:blip>
            <a:srcRect b="0" l="0" r="0" t="0"/>
            <a:stretch/>
          </p:blipFill>
          <p:spPr>
            <a:xfrm>
              <a:off x="4964024" y="1906300"/>
              <a:ext cx="3214774" cy="2514075"/>
            </a:xfrm>
            <a:prstGeom prst="rect">
              <a:avLst/>
            </a:prstGeom>
            <a:noFill/>
            <a:ln>
              <a:noFill/>
            </a:ln>
          </p:spPr>
        </p:pic>
        <p:sp>
          <p:nvSpPr>
            <p:cNvPr id="405" name="Google Shape;405;p45"/>
            <p:cNvSpPr/>
            <p:nvPr/>
          </p:nvSpPr>
          <p:spPr>
            <a:xfrm>
              <a:off x="6571411" y="2289525"/>
              <a:ext cx="860425" cy="901065"/>
            </a:xfrm>
            <a:custGeom>
              <a:rect b="b" l="l" r="r" t="t"/>
              <a:pathLst>
                <a:path extrusionOk="0" h="901064" w="860425">
                  <a:moveTo>
                    <a:pt x="0" y="0"/>
                  </a:moveTo>
                  <a:lnTo>
                    <a:pt x="859799" y="0"/>
                  </a:lnTo>
                  <a:lnTo>
                    <a:pt x="859799" y="900599"/>
                  </a:lnTo>
                  <a:lnTo>
                    <a:pt x="0" y="900599"/>
                  </a:lnTo>
                  <a:lnTo>
                    <a:pt x="0" y="0"/>
                  </a:lnTo>
                  <a:close/>
                </a:path>
              </a:pathLst>
            </a:custGeom>
            <a:noFill/>
            <a:ln cap="flat" cmpd="sng" w="253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406" name="Google Shape;406;p45"/>
          <p:cNvSpPr txBox="1"/>
          <p:nvPr>
            <p:ph type="ctrTitle"/>
          </p:nvPr>
        </p:nvSpPr>
        <p:spPr>
          <a:xfrm>
            <a:off x="3911811" y="655339"/>
            <a:ext cx="8432400" cy="586500"/>
          </a:xfrm>
          <a:prstGeom prst="rect">
            <a:avLst/>
          </a:prstGeom>
          <a:noFill/>
          <a:ln>
            <a:noFill/>
          </a:ln>
        </p:spPr>
        <p:txBody>
          <a:bodyPr anchorCtr="0" anchor="ctr" bIns="0" lIns="0" spcFirstLastPara="1" rIns="0" wrap="square" tIns="16925">
            <a:spAutoFit/>
          </a:bodyPr>
          <a:lstStyle/>
          <a:p>
            <a:pPr indent="0" lvl="0" marL="320879" rtl="0" algn="l">
              <a:lnSpc>
                <a:spcPct val="100000"/>
              </a:lnSpc>
              <a:spcBef>
                <a:spcPts val="0"/>
              </a:spcBef>
              <a:spcAft>
                <a:spcPts val="0"/>
              </a:spcAft>
              <a:buClr>
                <a:schemeClr val="dk1"/>
              </a:buClr>
              <a:buSzPts val="4400"/>
              <a:buFont typeface="Calibri"/>
              <a:buNone/>
            </a:pPr>
            <a:r>
              <a:rPr lang="en-US"/>
              <a:t>Recap - Blood Cell Detection</a:t>
            </a:r>
            <a:endParaRPr/>
          </a:p>
        </p:txBody>
      </p:sp>
      <p:sp>
        <p:nvSpPr>
          <p:cNvPr id="407" name="Google Shape;407;p45"/>
          <p:cNvSpPr txBox="1"/>
          <p:nvPr/>
        </p:nvSpPr>
        <p:spPr>
          <a:xfrm>
            <a:off x="1096434" y="1304373"/>
            <a:ext cx="8970433"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Problem Statement: </a:t>
            </a:r>
            <a:r>
              <a:rPr lang="en-US" sz="2400">
                <a:solidFill>
                  <a:schemeClr val="dk1"/>
                </a:solidFill>
                <a:latin typeface="Roboto"/>
                <a:ea typeface="Roboto"/>
                <a:cs typeface="Roboto"/>
                <a:sym typeface="Roboto"/>
              </a:rPr>
              <a:t>Detect the WBCs in the Images of Blood Cells</a:t>
            </a:r>
            <a:endParaRPr sz="2400">
              <a:solidFill>
                <a:schemeClr val="dk1"/>
              </a:solidFill>
              <a:latin typeface="Roboto"/>
              <a:ea typeface="Roboto"/>
              <a:cs typeface="Roboto"/>
              <a:sym typeface="Roboto"/>
            </a:endParaRPr>
          </a:p>
        </p:txBody>
      </p:sp>
      <p:sp>
        <p:nvSpPr>
          <p:cNvPr id="408" name="Google Shape;408;p45"/>
          <p:cNvSpPr txBox="1"/>
          <p:nvPr/>
        </p:nvSpPr>
        <p:spPr>
          <a:xfrm>
            <a:off x="8774550" y="6104741"/>
            <a:ext cx="586740" cy="282129"/>
          </a:xfrm>
          <a:prstGeom prst="rect">
            <a:avLst/>
          </a:prstGeom>
          <a:noFill/>
          <a:ln>
            <a:noFill/>
          </a:ln>
        </p:spPr>
        <p:txBody>
          <a:bodyPr anchorCtr="0" anchor="t" bIns="0" lIns="0" spcFirstLastPara="1" rIns="0" wrap="square" tIns="0">
            <a:spAutoFit/>
          </a:bodyPr>
          <a:lstStyle/>
          <a:p>
            <a:pPr indent="0" lvl="0" marL="16933" marR="0" rtl="0" algn="l">
              <a:lnSpc>
                <a:spcPct val="117461"/>
              </a:lnSpc>
              <a:spcBef>
                <a:spcPts val="0"/>
              </a:spcBef>
              <a:spcAft>
                <a:spcPts val="0"/>
              </a:spcAft>
              <a:buNone/>
            </a:pPr>
            <a:r>
              <a:rPr lang="en-US" sz="1867">
                <a:solidFill>
                  <a:schemeClr val="dk1"/>
                </a:solidFill>
                <a:latin typeface="Arial"/>
                <a:ea typeface="Arial"/>
                <a:cs typeface="Arial"/>
                <a:sym typeface="Arial"/>
              </a:rPr>
              <a:t>WBC</a:t>
            </a:r>
            <a:endParaRPr sz="1867">
              <a:solidFill>
                <a:schemeClr val="dk1"/>
              </a:solidFill>
              <a:latin typeface="Arial"/>
              <a:ea typeface="Arial"/>
              <a:cs typeface="Arial"/>
              <a:sym typeface="Arial"/>
            </a:endParaRPr>
          </a:p>
        </p:txBody>
      </p:sp>
      <p:sp>
        <p:nvSpPr>
          <p:cNvPr id="409" name="Google Shape;409;p45"/>
          <p:cNvSpPr txBox="1"/>
          <p:nvPr/>
        </p:nvSpPr>
        <p:spPr>
          <a:xfrm>
            <a:off x="2292686" y="6172474"/>
            <a:ext cx="1558713" cy="282129"/>
          </a:xfrm>
          <a:prstGeom prst="rect">
            <a:avLst/>
          </a:prstGeom>
          <a:noFill/>
          <a:ln>
            <a:noFill/>
          </a:ln>
        </p:spPr>
        <p:txBody>
          <a:bodyPr anchorCtr="0" anchor="t" bIns="0" lIns="0" spcFirstLastPara="1" rIns="0" wrap="square" tIns="0">
            <a:spAutoFit/>
          </a:bodyPr>
          <a:lstStyle/>
          <a:p>
            <a:pPr indent="0" lvl="0" marL="16933" marR="0" rtl="0" algn="l">
              <a:lnSpc>
                <a:spcPct val="117461"/>
              </a:lnSpc>
              <a:spcBef>
                <a:spcPts val="0"/>
              </a:spcBef>
              <a:spcAft>
                <a:spcPts val="0"/>
              </a:spcAft>
              <a:buNone/>
            </a:pPr>
            <a:r>
              <a:rPr lang="en-US" sz="1867">
                <a:solidFill>
                  <a:schemeClr val="dk1"/>
                </a:solidFill>
                <a:latin typeface="Arial"/>
                <a:ea typeface="Arial"/>
                <a:cs typeface="Arial"/>
                <a:sym typeface="Arial"/>
              </a:rPr>
              <a:t>Sample Image</a:t>
            </a:r>
            <a:endParaRPr sz="1867">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46"/>
          <p:cNvGrpSpPr/>
          <p:nvPr/>
        </p:nvGrpSpPr>
        <p:grpSpPr>
          <a:xfrm>
            <a:off x="919564" y="2541729"/>
            <a:ext cx="9985500" cy="3352113"/>
            <a:chOff x="689673" y="1906297"/>
            <a:chExt cx="7489125" cy="2514085"/>
          </a:xfrm>
        </p:grpSpPr>
        <p:pic>
          <p:nvPicPr>
            <p:cNvPr id="415" name="Google Shape;415;p46"/>
            <p:cNvPicPr preferRelativeResize="0"/>
            <p:nvPr/>
          </p:nvPicPr>
          <p:blipFill rotWithShape="1">
            <a:blip r:embed="rId3">
              <a:alphaModFix/>
            </a:blip>
            <a:srcRect b="0" l="0" r="0" t="0"/>
            <a:stretch/>
          </p:blipFill>
          <p:spPr>
            <a:xfrm>
              <a:off x="4964024" y="1906300"/>
              <a:ext cx="3214774" cy="2514075"/>
            </a:xfrm>
            <a:prstGeom prst="rect">
              <a:avLst/>
            </a:prstGeom>
            <a:noFill/>
            <a:ln>
              <a:noFill/>
            </a:ln>
          </p:spPr>
        </p:pic>
        <p:pic>
          <p:nvPicPr>
            <p:cNvPr id="416" name="Google Shape;416;p46"/>
            <p:cNvPicPr preferRelativeResize="0"/>
            <p:nvPr/>
          </p:nvPicPr>
          <p:blipFill rotWithShape="1">
            <a:blip r:embed="rId4">
              <a:alphaModFix/>
            </a:blip>
            <a:srcRect b="0" l="0" r="0" t="0"/>
            <a:stretch/>
          </p:blipFill>
          <p:spPr>
            <a:xfrm>
              <a:off x="689673" y="1906297"/>
              <a:ext cx="3283360" cy="2514085"/>
            </a:xfrm>
            <a:prstGeom prst="rect">
              <a:avLst/>
            </a:prstGeom>
            <a:noFill/>
            <a:ln>
              <a:noFill/>
            </a:ln>
          </p:spPr>
        </p:pic>
        <p:sp>
          <p:nvSpPr>
            <p:cNvPr id="417" name="Google Shape;417;p46"/>
            <p:cNvSpPr/>
            <p:nvPr/>
          </p:nvSpPr>
          <p:spPr>
            <a:xfrm>
              <a:off x="6482124" y="2104489"/>
              <a:ext cx="976630" cy="1077595"/>
            </a:xfrm>
            <a:custGeom>
              <a:rect b="b" l="l" r="r" t="t"/>
              <a:pathLst>
                <a:path extrusionOk="0" h="1077595" w="976629">
                  <a:moveTo>
                    <a:pt x="526431" y="1077431"/>
                  </a:moveTo>
                  <a:lnTo>
                    <a:pt x="476505" y="1077325"/>
                  </a:lnTo>
                  <a:lnTo>
                    <a:pt x="430082" y="1071305"/>
                  </a:lnTo>
                  <a:lnTo>
                    <a:pt x="388584" y="1057836"/>
                  </a:lnTo>
                  <a:lnTo>
                    <a:pt x="350368" y="1037139"/>
                  </a:lnTo>
                  <a:lnTo>
                    <a:pt x="313466" y="1012500"/>
                  </a:lnTo>
                  <a:lnTo>
                    <a:pt x="275907" y="987205"/>
                  </a:lnTo>
                  <a:lnTo>
                    <a:pt x="236377" y="961472"/>
                  </a:lnTo>
                  <a:lnTo>
                    <a:pt x="196190" y="933769"/>
                  </a:lnTo>
                  <a:lnTo>
                    <a:pt x="157318" y="904752"/>
                  </a:lnTo>
                  <a:lnTo>
                    <a:pt x="121732" y="875080"/>
                  </a:lnTo>
                  <a:lnTo>
                    <a:pt x="88121" y="844862"/>
                  </a:lnTo>
                  <a:lnTo>
                    <a:pt x="56046" y="813769"/>
                  </a:lnTo>
                  <a:lnTo>
                    <a:pt x="28789" y="781800"/>
                  </a:lnTo>
                  <a:lnTo>
                    <a:pt x="765" y="717203"/>
                  </a:lnTo>
                  <a:lnTo>
                    <a:pt x="0" y="685888"/>
                  </a:lnTo>
                  <a:lnTo>
                    <a:pt x="4050" y="651069"/>
                  </a:lnTo>
                  <a:lnTo>
                    <a:pt x="9633" y="608805"/>
                  </a:lnTo>
                  <a:lnTo>
                    <a:pt x="13105" y="567209"/>
                  </a:lnTo>
                  <a:lnTo>
                    <a:pt x="16688" y="519896"/>
                  </a:lnTo>
                  <a:lnTo>
                    <a:pt x="22737" y="469556"/>
                  </a:lnTo>
                  <a:lnTo>
                    <a:pt x="33609" y="418878"/>
                  </a:lnTo>
                  <a:lnTo>
                    <a:pt x="51658" y="370555"/>
                  </a:lnTo>
                  <a:lnTo>
                    <a:pt x="72939" y="331234"/>
                  </a:lnTo>
                  <a:lnTo>
                    <a:pt x="98893" y="291134"/>
                  </a:lnTo>
                  <a:lnTo>
                    <a:pt x="128740" y="251422"/>
                  </a:lnTo>
                  <a:lnTo>
                    <a:pt x="161703" y="213268"/>
                  </a:lnTo>
                  <a:lnTo>
                    <a:pt x="197001" y="177839"/>
                  </a:lnTo>
                  <a:lnTo>
                    <a:pt x="233857" y="146305"/>
                  </a:lnTo>
                  <a:lnTo>
                    <a:pt x="273536" y="118146"/>
                  </a:lnTo>
                  <a:lnTo>
                    <a:pt x="316914" y="92323"/>
                  </a:lnTo>
                  <a:lnTo>
                    <a:pt x="362629" y="69227"/>
                  </a:lnTo>
                  <a:lnTo>
                    <a:pt x="409316" y="49245"/>
                  </a:lnTo>
                  <a:lnTo>
                    <a:pt x="455613" y="32766"/>
                  </a:lnTo>
                  <a:lnTo>
                    <a:pt x="500157" y="20180"/>
                  </a:lnTo>
                  <a:lnTo>
                    <a:pt x="553075" y="8969"/>
                  </a:lnTo>
                  <a:lnTo>
                    <a:pt x="606776" y="1681"/>
                  </a:lnTo>
                  <a:lnTo>
                    <a:pt x="659243" y="0"/>
                  </a:lnTo>
                  <a:lnTo>
                    <a:pt x="708459" y="5605"/>
                  </a:lnTo>
                  <a:lnTo>
                    <a:pt x="752407" y="20180"/>
                  </a:lnTo>
                  <a:lnTo>
                    <a:pt x="791089" y="45293"/>
                  </a:lnTo>
                  <a:lnTo>
                    <a:pt x="825848" y="79823"/>
                  </a:lnTo>
                  <a:lnTo>
                    <a:pt x="856685" y="121417"/>
                  </a:lnTo>
                  <a:lnTo>
                    <a:pt x="883596" y="167721"/>
                  </a:lnTo>
                  <a:lnTo>
                    <a:pt x="906582" y="216380"/>
                  </a:lnTo>
                  <a:lnTo>
                    <a:pt x="922251" y="260080"/>
                  </a:lnTo>
                  <a:lnTo>
                    <a:pt x="934610" y="308259"/>
                  </a:lnTo>
                  <a:lnTo>
                    <a:pt x="944243" y="359163"/>
                  </a:lnTo>
                  <a:lnTo>
                    <a:pt x="951735" y="411040"/>
                  </a:lnTo>
                  <a:lnTo>
                    <a:pt x="957670" y="462138"/>
                  </a:lnTo>
                  <a:lnTo>
                    <a:pt x="962632" y="510705"/>
                  </a:lnTo>
                  <a:lnTo>
                    <a:pt x="968686" y="567549"/>
                  </a:lnTo>
                  <a:lnTo>
                    <a:pt x="974067" y="624615"/>
                  </a:lnTo>
                  <a:lnTo>
                    <a:pt x="976422" y="679887"/>
                  </a:lnTo>
                  <a:lnTo>
                    <a:pt x="973395" y="731348"/>
                  </a:lnTo>
                  <a:lnTo>
                    <a:pt x="962632" y="776980"/>
                  </a:lnTo>
                  <a:lnTo>
                    <a:pt x="942117" y="815438"/>
                  </a:lnTo>
                  <a:lnTo>
                    <a:pt x="913417" y="848067"/>
                  </a:lnTo>
                  <a:lnTo>
                    <a:pt x="879561" y="876885"/>
                  </a:lnTo>
                  <a:lnTo>
                    <a:pt x="843574" y="903909"/>
                  </a:lnTo>
                  <a:lnTo>
                    <a:pt x="808482" y="931155"/>
                  </a:lnTo>
                  <a:lnTo>
                    <a:pt x="765233" y="967286"/>
                  </a:lnTo>
                  <a:lnTo>
                    <a:pt x="720011" y="1002977"/>
                  </a:lnTo>
                  <a:lnTo>
                    <a:pt x="673474" y="1034288"/>
                  </a:lnTo>
                  <a:lnTo>
                    <a:pt x="626282" y="1057280"/>
                  </a:lnTo>
                  <a:lnTo>
                    <a:pt x="577232" y="1070968"/>
                  </a:lnTo>
                  <a:lnTo>
                    <a:pt x="526431" y="1077431"/>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18" name="Google Shape;418;p46"/>
            <p:cNvSpPr/>
            <p:nvPr/>
          </p:nvSpPr>
          <p:spPr>
            <a:xfrm>
              <a:off x="6482124" y="2104489"/>
              <a:ext cx="976630" cy="1077595"/>
            </a:xfrm>
            <a:custGeom>
              <a:rect b="b" l="l" r="r" t="t"/>
              <a:pathLst>
                <a:path extrusionOk="0" h="1077595" w="976629">
                  <a:moveTo>
                    <a:pt x="51658" y="370555"/>
                  </a:moveTo>
                  <a:lnTo>
                    <a:pt x="72939" y="331234"/>
                  </a:lnTo>
                  <a:lnTo>
                    <a:pt x="98893" y="291134"/>
                  </a:lnTo>
                  <a:lnTo>
                    <a:pt x="128740" y="251422"/>
                  </a:lnTo>
                  <a:lnTo>
                    <a:pt x="161703" y="213268"/>
                  </a:lnTo>
                  <a:lnTo>
                    <a:pt x="197001" y="177839"/>
                  </a:lnTo>
                  <a:lnTo>
                    <a:pt x="233857" y="146305"/>
                  </a:lnTo>
                  <a:lnTo>
                    <a:pt x="273536" y="118146"/>
                  </a:lnTo>
                  <a:lnTo>
                    <a:pt x="316914" y="92323"/>
                  </a:lnTo>
                  <a:lnTo>
                    <a:pt x="362629" y="69227"/>
                  </a:lnTo>
                  <a:lnTo>
                    <a:pt x="409316" y="49245"/>
                  </a:lnTo>
                  <a:lnTo>
                    <a:pt x="455613" y="32766"/>
                  </a:lnTo>
                  <a:lnTo>
                    <a:pt x="500157" y="20180"/>
                  </a:lnTo>
                  <a:lnTo>
                    <a:pt x="553075" y="8969"/>
                  </a:lnTo>
                  <a:lnTo>
                    <a:pt x="606776" y="1681"/>
                  </a:lnTo>
                  <a:lnTo>
                    <a:pt x="659243" y="0"/>
                  </a:lnTo>
                  <a:lnTo>
                    <a:pt x="708459" y="5605"/>
                  </a:lnTo>
                  <a:lnTo>
                    <a:pt x="752407" y="20180"/>
                  </a:lnTo>
                  <a:lnTo>
                    <a:pt x="791089" y="45293"/>
                  </a:lnTo>
                  <a:lnTo>
                    <a:pt x="825848" y="79823"/>
                  </a:lnTo>
                  <a:lnTo>
                    <a:pt x="856685" y="121417"/>
                  </a:lnTo>
                  <a:lnTo>
                    <a:pt x="883596" y="167721"/>
                  </a:lnTo>
                  <a:lnTo>
                    <a:pt x="906582" y="216380"/>
                  </a:lnTo>
                  <a:lnTo>
                    <a:pt x="922251" y="260080"/>
                  </a:lnTo>
                  <a:lnTo>
                    <a:pt x="934610" y="308259"/>
                  </a:lnTo>
                  <a:lnTo>
                    <a:pt x="944243" y="359163"/>
                  </a:lnTo>
                  <a:lnTo>
                    <a:pt x="951735" y="411040"/>
                  </a:lnTo>
                  <a:lnTo>
                    <a:pt x="957670" y="462138"/>
                  </a:lnTo>
                  <a:lnTo>
                    <a:pt x="962632" y="510705"/>
                  </a:lnTo>
                  <a:lnTo>
                    <a:pt x="968686" y="567549"/>
                  </a:lnTo>
                  <a:lnTo>
                    <a:pt x="974067" y="624615"/>
                  </a:lnTo>
                  <a:lnTo>
                    <a:pt x="976422" y="679887"/>
                  </a:lnTo>
                  <a:lnTo>
                    <a:pt x="973395" y="731348"/>
                  </a:lnTo>
                  <a:lnTo>
                    <a:pt x="962632" y="776980"/>
                  </a:lnTo>
                  <a:lnTo>
                    <a:pt x="942117" y="815438"/>
                  </a:lnTo>
                  <a:lnTo>
                    <a:pt x="913417" y="848067"/>
                  </a:lnTo>
                  <a:lnTo>
                    <a:pt x="879561" y="876885"/>
                  </a:lnTo>
                  <a:lnTo>
                    <a:pt x="843574" y="903909"/>
                  </a:lnTo>
                  <a:lnTo>
                    <a:pt x="808482" y="931155"/>
                  </a:lnTo>
                  <a:lnTo>
                    <a:pt x="765233" y="967286"/>
                  </a:lnTo>
                  <a:lnTo>
                    <a:pt x="720011" y="1002977"/>
                  </a:lnTo>
                  <a:lnTo>
                    <a:pt x="673474" y="1034288"/>
                  </a:lnTo>
                  <a:lnTo>
                    <a:pt x="626282" y="1057280"/>
                  </a:lnTo>
                  <a:lnTo>
                    <a:pt x="577232" y="1070968"/>
                  </a:lnTo>
                  <a:lnTo>
                    <a:pt x="526431" y="1077431"/>
                  </a:lnTo>
                  <a:lnTo>
                    <a:pt x="476505" y="1077325"/>
                  </a:lnTo>
                  <a:lnTo>
                    <a:pt x="430082" y="1071305"/>
                  </a:lnTo>
                  <a:lnTo>
                    <a:pt x="388584" y="1057836"/>
                  </a:lnTo>
                  <a:lnTo>
                    <a:pt x="350368" y="1037139"/>
                  </a:lnTo>
                  <a:lnTo>
                    <a:pt x="313466" y="1012500"/>
                  </a:lnTo>
                  <a:lnTo>
                    <a:pt x="275907" y="987205"/>
                  </a:lnTo>
                  <a:lnTo>
                    <a:pt x="236377" y="961472"/>
                  </a:lnTo>
                  <a:lnTo>
                    <a:pt x="196190" y="933769"/>
                  </a:lnTo>
                  <a:lnTo>
                    <a:pt x="157318" y="904752"/>
                  </a:lnTo>
                  <a:lnTo>
                    <a:pt x="121732" y="875080"/>
                  </a:lnTo>
                  <a:lnTo>
                    <a:pt x="88121" y="844862"/>
                  </a:lnTo>
                  <a:lnTo>
                    <a:pt x="56046" y="813769"/>
                  </a:lnTo>
                  <a:lnTo>
                    <a:pt x="28789" y="781800"/>
                  </a:lnTo>
                  <a:lnTo>
                    <a:pt x="765" y="717203"/>
                  </a:lnTo>
                  <a:lnTo>
                    <a:pt x="0" y="685888"/>
                  </a:lnTo>
                  <a:lnTo>
                    <a:pt x="4050" y="651069"/>
                  </a:lnTo>
                  <a:lnTo>
                    <a:pt x="9633" y="608805"/>
                  </a:lnTo>
                  <a:lnTo>
                    <a:pt x="13105" y="567209"/>
                  </a:lnTo>
                  <a:lnTo>
                    <a:pt x="16688" y="519896"/>
                  </a:lnTo>
                  <a:lnTo>
                    <a:pt x="22737" y="469556"/>
                  </a:lnTo>
                  <a:lnTo>
                    <a:pt x="33609" y="418878"/>
                  </a:lnTo>
                  <a:lnTo>
                    <a:pt x="51658" y="370555"/>
                  </a:lnTo>
                  <a:close/>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419" name="Google Shape;419;p46"/>
          <p:cNvSpPr txBox="1"/>
          <p:nvPr/>
        </p:nvSpPr>
        <p:spPr>
          <a:xfrm>
            <a:off x="1890122" y="450417"/>
            <a:ext cx="8399780" cy="59155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3733">
                <a:solidFill>
                  <a:srgbClr val="FF0000"/>
                </a:solidFill>
                <a:latin typeface="Roboto"/>
                <a:ea typeface="Roboto"/>
                <a:cs typeface="Roboto"/>
                <a:sym typeface="Roboto"/>
              </a:rPr>
              <a:t>Understanding Blood Cell Segmentation</a:t>
            </a:r>
            <a:endParaRPr sz="3733">
              <a:solidFill>
                <a:schemeClr val="dk1"/>
              </a:solidFill>
              <a:latin typeface="Roboto"/>
              <a:ea typeface="Roboto"/>
              <a:cs typeface="Roboto"/>
              <a:sym typeface="Roboto"/>
            </a:endParaRPr>
          </a:p>
        </p:txBody>
      </p:sp>
      <p:sp>
        <p:nvSpPr>
          <p:cNvPr id="420" name="Google Shape;420;p46"/>
          <p:cNvSpPr txBox="1"/>
          <p:nvPr/>
        </p:nvSpPr>
        <p:spPr>
          <a:xfrm>
            <a:off x="1096433" y="1304373"/>
            <a:ext cx="9210040"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Problem Statement: </a:t>
            </a:r>
            <a:r>
              <a:rPr lang="en-US" sz="2400">
                <a:solidFill>
                  <a:schemeClr val="dk1"/>
                </a:solidFill>
                <a:latin typeface="Roboto"/>
                <a:ea typeface="Roboto"/>
                <a:cs typeface="Roboto"/>
                <a:sym typeface="Roboto"/>
              </a:rPr>
              <a:t>Segmenting WBCs in the Images of Blood Cells</a:t>
            </a:r>
            <a:endParaRPr sz="2400">
              <a:solidFill>
                <a:schemeClr val="dk1"/>
              </a:solidFill>
              <a:latin typeface="Roboto"/>
              <a:ea typeface="Roboto"/>
              <a:cs typeface="Roboto"/>
              <a:sym typeface="Roboto"/>
            </a:endParaRPr>
          </a:p>
        </p:txBody>
      </p:sp>
      <p:sp>
        <p:nvSpPr>
          <p:cNvPr id="421" name="Google Shape;421;p46"/>
          <p:cNvSpPr txBox="1"/>
          <p:nvPr/>
        </p:nvSpPr>
        <p:spPr>
          <a:xfrm>
            <a:off x="8774550" y="6104741"/>
            <a:ext cx="586740" cy="282129"/>
          </a:xfrm>
          <a:prstGeom prst="rect">
            <a:avLst/>
          </a:prstGeom>
          <a:noFill/>
          <a:ln>
            <a:noFill/>
          </a:ln>
        </p:spPr>
        <p:txBody>
          <a:bodyPr anchorCtr="0" anchor="t" bIns="0" lIns="0" spcFirstLastPara="1" rIns="0" wrap="square" tIns="0">
            <a:spAutoFit/>
          </a:bodyPr>
          <a:lstStyle/>
          <a:p>
            <a:pPr indent="0" lvl="0" marL="16933" marR="0" rtl="0" algn="l">
              <a:lnSpc>
                <a:spcPct val="117461"/>
              </a:lnSpc>
              <a:spcBef>
                <a:spcPts val="0"/>
              </a:spcBef>
              <a:spcAft>
                <a:spcPts val="0"/>
              </a:spcAft>
              <a:buNone/>
            </a:pPr>
            <a:r>
              <a:rPr lang="en-US" sz="1867">
                <a:solidFill>
                  <a:schemeClr val="dk1"/>
                </a:solidFill>
                <a:latin typeface="Arial"/>
                <a:ea typeface="Arial"/>
                <a:cs typeface="Arial"/>
                <a:sym typeface="Arial"/>
              </a:rPr>
              <a:t>WBC</a:t>
            </a:r>
            <a:endParaRPr sz="1867">
              <a:solidFill>
                <a:schemeClr val="dk1"/>
              </a:solidFill>
              <a:latin typeface="Arial"/>
              <a:ea typeface="Arial"/>
              <a:cs typeface="Arial"/>
              <a:sym typeface="Arial"/>
            </a:endParaRPr>
          </a:p>
        </p:txBody>
      </p:sp>
      <p:sp>
        <p:nvSpPr>
          <p:cNvPr id="422" name="Google Shape;422;p46"/>
          <p:cNvSpPr txBox="1"/>
          <p:nvPr/>
        </p:nvSpPr>
        <p:spPr>
          <a:xfrm>
            <a:off x="2292686" y="6172474"/>
            <a:ext cx="1558713" cy="282129"/>
          </a:xfrm>
          <a:prstGeom prst="rect">
            <a:avLst/>
          </a:prstGeom>
          <a:noFill/>
          <a:ln>
            <a:noFill/>
          </a:ln>
        </p:spPr>
        <p:txBody>
          <a:bodyPr anchorCtr="0" anchor="t" bIns="0" lIns="0" spcFirstLastPara="1" rIns="0" wrap="square" tIns="0">
            <a:spAutoFit/>
          </a:bodyPr>
          <a:lstStyle/>
          <a:p>
            <a:pPr indent="0" lvl="0" marL="16933" marR="0" rtl="0" algn="l">
              <a:lnSpc>
                <a:spcPct val="117461"/>
              </a:lnSpc>
              <a:spcBef>
                <a:spcPts val="0"/>
              </a:spcBef>
              <a:spcAft>
                <a:spcPts val="0"/>
              </a:spcAft>
              <a:buNone/>
            </a:pPr>
            <a:r>
              <a:rPr lang="en-US" sz="1867">
                <a:solidFill>
                  <a:schemeClr val="dk1"/>
                </a:solidFill>
                <a:latin typeface="Arial"/>
                <a:ea typeface="Arial"/>
                <a:cs typeface="Arial"/>
                <a:sym typeface="Arial"/>
              </a:rPr>
              <a:t>Sample Image</a:t>
            </a:r>
            <a:endParaRPr sz="1867">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pSp>
        <p:nvGrpSpPr>
          <p:cNvPr id="427" name="Google Shape;427;p47"/>
          <p:cNvGrpSpPr/>
          <p:nvPr/>
        </p:nvGrpSpPr>
        <p:grpSpPr>
          <a:xfrm>
            <a:off x="919564" y="2541729"/>
            <a:ext cx="9985500" cy="3352113"/>
            <a:chOff x="689673" y="1906297"/>
            <a:chExt cx="7489125" cy="2514085"/>
          </a:xfrm>
        </p:grpSpPr>
        <p:pic>
          <p:nvPicPr>
            <p:cNvPr id="428" name="Google Shape;428;p47"/>
            <p:cNvPicPr preferRelativeResize="0"/>
            <p:nvPr/>
          </p:nvPicPr>
          <p:blipFill rotWithShape="1">
            <a:blip r:embed="rId3">
              <a:alphaModFix/>
            </a:blip>
            <a:srcRect b="0" l="0" r="0" t="0"/>
            <a:stretch/>
          </p:blipFill>
          <p:spPr>
            <a:xfrm>
              <a:off x="4964024" y="1906300"/>
              <a:ext cx="3214774" cy="2514075"/>
            </a:xfrm>
            <a:prstGeom prst="rect">
              <a:avLst/>
            </a:prstGeom>
            <a:noFill/>
            <a:ln>
              <a:noFill/>
            </a:ln>
          </p:spPr>
        </p:pic>
        <p:pic>
          <p:nvPicPr>
            <p:cNvPr id="429" name="Google Shape;429;p47"/>
            <p:cNvPicPr preferRelativeResize="0"/>
            <p:nvPr/>
          </p:nvPicPr>
          <p:blipFill rotWithShape="1">
            <a:blip r:embed="rId4">
              <a:alphaModFix/>
            </a:blip>
            <a:srcRect b="0" l="0" r="0" t="0"/>
            <a:stretch/>
          </p:blipFill>
          <p:spPr>
            <a:xfrm>
              <a:off x="689673" y="1906297"/>
              <a:ext cx="3283360" cy="2514085"/>
            </a:xfrm>
            <a:prstGeom prst="rect">
              <a:avLst/>
            </a:prstGeom>
            <a:noFill/>
            <a:ln>
              <a:noFill/>
            </a:ln>
          </p:spPr>
        </p:pic>
      </p:grpSp>
      <p:sp>
        <p:nvSpPr>
          <p:cNvPr id="430" name="Google Shape;430;p47"/>
          <p:cNvSpPr txBox="1"/>
          <p:nvPr/>
        </p:nvSpPr>
        <p:spPr>
          <a:xfrm>
            <a:off x="1574386" y="450417"/>
            <a:ext cx="9029700" cy="59155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3733">
                <a:solidFill>
                  <a:srgbClr val="FF0000"/>
                </a:solidFill>
                <a:latin typeface="Roboto"/>
                <a:ea typeface="Roboto"/>
                <a:cs typeface="Roboto"/>
                <a:sym typeface="Roboto"/>
              </a:rPr>
              <a:t>Exploring Blood Cell Segmentation Dataset</a:t>
            </a:r>
            <a:endParaRPr sz="3733">
              <a:solidFill>
                <a:schemeClr val="dk1"/>
              </a:solidFill>
              <a:latin typeface="Roboto"/>
              <a:ea typeface="Roboto"/>
              <a:cs typeface="Roboto"/>
              <a:sym typeface="Roboto"/>
            </a:endParaRPr>
          </a:p>
        </p:txBody>
      </p:sp>
      <p:sp>
        <p:nvSpPr>
          <p:cNvPr id="431" name="Google Shape;431;p47"/>
          <p:cNvSpPr txBox="1"/>
          <p:nvPr/>
        </p:nvSpPr>
        <p:spPr>
          <a:xfrm>
            <a:off x="1096433" y="1304373"/>
            <a:ext cx="9210040"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Problem Statement: </a:t>
            </a:r>
            <a:r>
              <a:rPr lang="en-US" sz="2400">
                <a:solidFill>
                  <a:schemeClr val="dk1"/>
                </a:solidFill>
                <a:latin typeface="Roboto"/>
                <a:ea typeface="Roboto"/>
                <a:cs typeface="Roboto"/>
                <a:sym typeface="Roboto"/>
              </a:rPr>
              <a:t>Segmenting WBCs in the Images of Blood Cells</a:t>
            </a:r>
            <a:endParaRPr sz="2400">
              <a:solidFill>
                <a:schemeClr val="dk1"/>
              </a:solidFill>
              <a:latin typeface="Roboto"/>
              <a:ea typeface="Roboto"/>
              <a:cs typeface="Roboto"/>
              <a:sym typeface="Roboto"/>
            </a:endParaRPr>
          </a:p>
        </p:txBody>
      </p:sp>
      <p:sp>
        <p:nvSpPr>
          <p:cNvPr id="432" name="Google Shape;432;p47"/>
          <p:cNvSpPr txBox="1"/>
          <p:nvPr/>
        </p:nvSpPr>
        <p:spPr>
          <a:xfrm>
            <a:off x="8774550" y="6104741"/>
            <a:ext cx="586740" cy="282129"/>
          </a:xfrm>
          <a:prstGeom prst="rect">
            <a:avLst/>
          </a:prstGeom>
          <a:noFill/>
          <a:ln>
            <a:noFill/>
          </a:ln>
        </p:spPr>
        <p:txBody>
          <a:bodyPr anchorCtr="0" anchor="t" bIns="0" lIns="0" spcFirstLastPara="1" rIns="0" wrap="square" tIns="0">
            <a:spAutoFit/>
          </a:bodyPr>
          <a:lstStyle/>
          <a:p>
            <a:pPr indent="0" lvl="0" marL="16933" marR="0" rtl="0" algn="l">
              <a:lnSpc>
                <a:spcPct val="117461"/>
              </a:lnSpc>
              <a:spcBef>
                <a:spcPts val="0"/>
              </a:spcBef>
              <a:spcAft>
                <a:spcPts val="0"/>
              </a:spcAft>
              <a:buNone/>
            </a:pPr>
            <a:r>
              <a:rPr lang="en-US" sz="1867">
                <a:solidFill>
                  <a:schemeClr val="dk1"/>
                </a:solidFill>
                <a:latin typeface="Arial"/>
                <a:ea typeface="Arial"/>
                <a:cs typeface="Arial"/>
                <a:sym typeface="Arial"/>
              </a:rPr>
              <a:t>WBC</a:t>
            </a:r>
            <a:endParaRPr sz="1867">
              <a:solidFill>
                <a:schemeClr val="dk1"/>
              </a:solidFill>
              <a:latin typeface="Arial"/>
              <a:ea typeface="Arial"/>
              <a:cs typeface="Arial"/>
              <a:sym typeface="Arial"/>
            </a:endParaRPr>
          </a:p>
        </p:txBody>
      </p:sp>
      <p:sp>
        <p:nvSpPr>
          <p:cNvPr id="433" name="Google Shape;433;p47"/>
          <p:cNvSpPr txBox="1"/>
          <p:nvPr/>
        </p:nvSpPr>
        <p:spPr>
          <a:xfrm>
            <a:off x="2292686" y="6172474"/>
            <a:ext cx="1558713" cy="282129"/>
          </a:xfrm>
          <a:prstGeom prst="rect">
            <a:avLst/>
          </a:prstGeom>
          <a:noFill/>
          <a:ln>
            <a:noFill/>
          </a:ln>
        </p:spPr>
        <p:txBody>
          <a:bodyPr anchorCtr="0" anchor="t" bIns="0" lIns="0" spcFirstLastPara="1" rIns="0" wrap="square" tIns="0">
            <a:spAutoFit/>
          </a:bodyPr>
          <a:lstStyle/>
          <a:p>
            <a:pPr indent="0" lvl="0" marL="16933" marR="0" rtl="0" algn="l">
              <a:lnSpc>
                <a:spcPct val="117461"/>
              </a:lnSpc>
              <a:spcBef>
                <a:spcPts val="0"/>
              </a:spcBef>
              <a:spcAft>
                <a:spcPts val="0"/>
              </a:spcAft>
              <a:buNone/>
            </a:pPr>
            <a:r>
              <a:rPr lang="en-US" sz="1867">
                <a:solidFill>
                  <a:schemeClr val="dk1"/>
                </a:solidFill>
                <a:latin typeface="Arial"/>
                <a:ea typeface="Arial"/>
                <a:cs typeface="Arial"/>
                <a:sym typeface="Arial"/>
              </a:rPr>
              <a:t>Sample Image</a:t>
            </a:r>
            <a:endParaRPr sz="1867">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grpSp>
        <p:nvGrpSpPr>
          <p:cNvPr id="438" name="Google Shape;438;p48"/>
          <p:cNvGrpSpPr/>
          <p:nvPr/>
        </p:nvGrpSpPr>
        <p:grpSpPr>
          <a:xfrm>
            <a:off x="919564" y="2541729"/>
            <a:ext cx="10807865" cy="3352113"/>
            <a:chOff x="689673" y="1906297"/>
            <a:chExt cx="8105899" cy="2514085"/>
          </a:xfrm>
        </p:grpSpPr>
        <p:pic>
          <p:nvPicPr>
            <p:cNvPr id="439" name="Google Shape;439;p48"/>
            <p:cNvPicPr preferRelativeResize="0"/>
            <p:nvPr/>
          </p:nvPicPr>
          <p:blipFill rotWithShape="1">
            <a:blip r:embed="rId3">
              <a:alphaModFix/>
            </a:blip>
            <a:srcRect b="0" l="0" r="0" t="0"/>
            <a:stretch/>
          </p:blipFill>
          <p:spPr>
            <a:xfrm>
              <a:off x="4964024" y="1906300"/>
              <a:ext cx="3214774" cy="2514075"/>
            </a:xfrm>
            <a:prstGeom prst="rect">
              <a:avLst/>
            </a:prstGeom>
            <a:noFill/>
            <a:ln>
              <a:noFill/>
            </a:ln>
          </p:spPr>
        </p:pic>
        <p:pic>
          <p:nvPicPr>
            <p:cNvPr id="440" name="Google Shape;440;p48"/>
            <p:cNvPicPr preferRelativeResize="0"/>
            <p:nvPr/>
          </p:nvPicPr>
          <p:blipFill rotWithShape="1">
            <a:blip r:embed="rId4">
              <a:alphaModFix/>
            </a:blip>
            <a:srcRect b="0" l="0" r="0" t="0"/>
            <a:stretch/>
          </p:blipFill>
          <p:spPr>
            <a:xfrm>
              <a:off x="689673" y="1906297"/>
              <a:ext cx="3283360" cy="2514085"/>
            </a:xfrm>
            <a:prstGeom prst="rect">
              <a:avLst/>
            </a:prstGeom>
            <a:noFill/>
            <a:ln>
              <a:noFill/>
            </a:ln>
          </p:spPr>
        </p:pic>
        <p:sp>
          <p:nvSpPr>
            <p:cNvPr id="441" name="Google Shape;441;p48"/>
            <p:cNvSpPr/>
            <p:nvPr/>
          </p:nvSpPr>
          <p:spPr>
            <a:xfrm>
              <a:off x="7183307" y="2599855"/>
              <a:ext cx="1612265" cy="23495"/>
            </a:xfrm>
            <a:custGeom>
              <a:rect b="b" l="l" r="r" t="t"/>
              <a:pathLst>
                <a:path extrusionOk="0" h="23494" w="1612265">
                  <a:moveTo>
                    <a:pt x="1612067" y="23319"/>
                  </a:moveTo>
                  <a:lnTo>
                    <a:pt x="0" y="0"/>
                  </a:lnTo>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442" name="Google Shape;442;p48"/>
            <p:cNvPicPr preferRelativeResize="0"/>
            <p:nvPr/>
          </p:nvPicPr>
          <p:blipFill rotWithShape="1">
            <a:blip r:embed="rId5">
              <a:alphaModFix/>
            </a:blip>
            <a:srcRect b="0" l="0" r="0" t="0"/>
            <a:stretch/>
          </p:blipFill>
          <p:spPr>
            <a:xfrm>
              <a:off x="7039357" y="2538374"/>
              <a:ext cx="158920" cy="122961"/>
            </a:xfrm>
            <a:prstGeom prst="rect">
              <a:avLst/>
            </a:prstGeom>
            <a:noFill/>
            <a:ln>
              <a:noFill/>
            </a:ln>
          </p:spPr>
        </p:pic>
        <p:sp>
          <p:nvSpPr>
            <p:cNvPr id="443" name="Google Shape;443;p48"/>
            <p:cNvSpPr/>
            <p:nvPr/>
          </p:nvSpPr>
          <p:spPr>
            <a:xfrm>
              <a:off x="7090586" y="3152929"/>
              <a:ext cx="1612265" cy="23495"/>
            </a:xfrm>
            <a:custGeom>
              <a:rect b="b" l="l" r="r" t="t"/>
              <a:pathLst>
                <a:path extrusionOk="0" h="23494" w="1612265">
                  <a:moveTo>
                    <a:pt x="1612067" y="23320"/>
                  </a:moveTo>
                  <a:lnTo>
                    <a:pt x="0" y="0"/>
                  </a:lnTo>
                </a:path>
              </a:pathLst>
            </a:custGeom>
            <a:noFill/>
            <a:ln cap="flat" cmpd="sng" w="285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id="444" name="Google Shape;444;p48"/>
            <p:cNvPicPr preferRelativeResize="0"/>
            <p:nvPr/>
          </p:nvPicPr>
          <p:blipFill rotWithShape="1">
            <a:blip r:embed="rId5">
              <a:alphaModFix/>
            </a:blip>
            <a:srcRect b="0" l="0" r="0" t="0"/>
            <a:stretch/>
          </p:blipFill>
          <p:spPr>
            <a:xfrm>
              <a:off x="6946635" y="3091448"/>
              <a:ext cx="158920" cy="122961"/>
            </a:xfrm>
            <a:prstGeom prst="rect">
              <a:avLst/>
            </a:prstGeom>
            <a:noFill/>
            <a:ln>
              <a:noFill/>
            </a:ln>
          </p:spPr>
        </p:pic>
      </p:grpSp>
      <p:sp>
        <p:nvSpPr>
          <p:cNvPr id="445" name="Google Shape;445;p48"/>
          <p:cNvSpPr txBox="1"/>
          <p:nvPr/>
        </p:nvSpPr>
        <p:spPr>
          <a:xfrm>
            <a:off x="1574386" y="450417"/>
            <a:ext cx="9029700" cy="59155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3733">
                <a:solidFill>
                  <a:srgbClr val="FF0000"/>
                </a:solidFill>
                <a:latin typeface="Roboto"/>
                <a:ea typeface="Roboto"/>
                <a:cs typeface="Roboto"/>
                <a:sym typeface="Roboto"/>
              </a:rPr>
              <a:t>Exploring Blood Cell Segmentation Dataset</a:t>
            </a:r>
            <a:endParaRPr sz="3733">
              <a:solidFill>
                <a:schemeClr val="dk1"/>
              </a:solidFill>
              <a:latin typeface="Roboto"/>
              <a:ea typeface="Roboto"/>
              <a:cs typeface="Roboto"/>
              <a:sym typeface="Roboto"/>
            </a:endParaRPr>
          </a:p>
        </p:txBody>
      </p:sp>
      <p:sp>
        <p:nvSpPr>
          <p:cNvPr id="446" name="Google Shape;446;p48"/>
          <p:cNvSpPr txBox="1"/>
          <p:nvPr/>
        </p:nvSpPr>
        <p:spPr>
          <a:xfrm>
            <a:off x="1096433" y="1304373"/>
            <a:ext cx="9210040"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Problem Statement: </a:t>
            </a:r>
            <a:r>
              <a:rPr lang="en-US" sz="2400">
                <a:solidFill>
                  <a:schemeClr val="dk1"/>
                </a:solidFill>
                <a:latin typeface="Roboto"/>
                <a:ea typeface="Roboto"/>
                <a:cs typeface="Roboto"/>
                <a:sym typeface="Roboto"/>
              </a:rPr>
              <a:t>Segmenting WBCs in the Images of Blood Cells</a:t>
            </a:r>
            <a:endParaRPr sz="2400">
              <a:solidFill>
                <a:schemeClr val="dk1"/>
              </a:solidFill>
              <a:latin typeface="Roboto"/>
              <a:ea typeface="Roboto"/>
              <a:cs typeface="Roboto"/>
              <a:sym typeface="Roboto"/>
            </a:endParaRPr>
          </a:p>
        </p:txBody>
      </p:sp>
      <p:sp>
        <p:nvSpPr>
          <p:cNvPr id="447" name="Google Shape;447;p48"/>
          <p:cNvSpPr txBox="1"/>
          <p:nvPr/>
        </p:nvSpPr>
        <p:spPr>
          <a:xfrm>
            <a:off x="8774550" y="6104741"/>
            <a:ext cx="586740" cy="282129"/>
          </a:xfrm>
          <a:prstGeom prst="rect">
            <a:avLst/>
          </a:prstGeom>
          <a:noFill/>
          <a:ln>
            <a:noFill/>
          </a:ln>
        </p:spPr>
        <p:txBody>
          <a:bodyPr anchorCtr="0" anchor="t" bIns="0" lIns="0" spcFirstLastPara="1" rIns="0" wrap="square" tIns="0">
            <a:spAutoFit/>
          </a:bodyPr>
          <a:lstStyle/>
          <a:p>
            <a:pPr indent="0" lvl="0" marL="16933" marR="0" rtl="0" algn="l">
              <a:lnSpc>
                <a:spcPct val="117461"/>
              </a:lnSpc>
              <a:spcBef>
                <a:spcPts val="0"/>
              </a:spcBef>
              <a:spcAft>
                <a:spcPts val="0"/>
              </a:spcAft>
              <a:buNone/>
            </a:pPr>
            <a:r>
              <a:rPr lang="en-US" sz="1867">
                <a:solidFill>
                  <a:schemeClr val="dk1"/>
                </a:solidFill>
                <a:latin typeface="Arial"/>
                <a:ea typeface="Arial"/>
                <a:cs typeface="Arial"/>
                <a:sym typeface="Arial"/>
              </a:rPr>
              <a:t>WBC</a:t>
            </a:r>
            <a:endParaRPr sz="1867">
              <a:solidFill>
                <a:schemeClr val="dk1"/>
              </a:solidFill>
              <a:latin typeface="Arial"/>
              <a:ea typeface="Arial"/>
              <a:cs typeface="Arial"/>
              <a:sym typeface="Arial"/>
            </a:endParaRPr>
          </a:p>
        </p:txBody>
      </p:sp>
      <p:sp>
        <p:nvSpPr>
          <p:cNvPr id="448" name="Google Shape;448;p48"/>
          <p:cNvSpPr txBox="1"/>
          <p:nvPr/>
        </p:nvSpPr>
        <p:spPr>
          <a:xfrm>
            <a:off x="2292686" y="6172474"/>
            <a:ext cx="1558713" cy="282129"/>
          </a:xfrm>
          <a:prstGeom prst="rect">
            <a:avLst/>
          </a:prstGeom>
          <a:noFill/>
          <a:ln>
            <a:noFill/>
          </a:ln>
        </p:spPr>
        <p:txBody>
          <a:bodyPr anchorCtr="0" anchor="t" bIns="0" lIns="0" spcFirstLastPara="1" rIns="0" wrap="square" tIns="0">
            <a:spAutoFit/>
          </a:bodyPr>
          <a:lstStyle/>
          <a:p>
            <a:pPr indent="0" lvl="0" marL="16933" marR="0" rtl="0" algn="l">
              <a:lnSpc>
                <a:spcPct val="117461"/>
              </a:lnSpc>
              <a:spcBef>
                <a:spcPts val="0"/>
              </a:spcBef>
              <a:spcAft>
                <a:spcPts val="0"/>
              </a:spcAft>
              <a:buNone/>
            </a:pPr>
            <a:r>
              <a:rPr lang="en-US" sz="1867">
                <a:solidFill>
                  <a:schemeClr val="dk1"/>
                </a:solidFill>
                <a:latin typeface="Arial"/>
                <a:ea typeface="Arial"/>
                <a:cs typeface="Arial"/>
                <a:sym typeface="Arial"/>
              </a:rPr>
              <a:t>Sample Image</a:t>
            </a:r>
            <a:endParaRPr sz="1867">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49"/>
          <p:cNvGrpSpPr/>
          <p:nvPr/>
        </p:nvGrpSpPr>
        <p:grpSpPr>
          <a:xfrm>
            <a:off x="919564" y="2541729"/>
            <a:ext cx="9985500" cy="3352113"/>
            <a:chOff x="689673" y="1906297"/>
            <a:chExt cx="7489125" cy="2514085"/>
          </a:xfrm>
        </p:grpSpPr>
        <p:pic>
          <p:nvPicPr>
            <p:cNvPr id="454" name="Google Shape;454;p49"/>
            <p:cNvPicPr preferRelativeResize="0"/>
            <p:nvPr/>
          </p:nvPicPr>
          <p:blipFill rotWithShape="1">
            <a:blip r:embed="rId3">
              <a:alphaModFix/>
            </a:blip>
            <a:srcRect b="0" l="0" r="0" t="0"/>
            <a:stretch/>
          </p:blipFill>
          <p:spPr>
            <a:xfrm>
              <a:off x="4964024" y="1906300"/>
              <a:ext cx="3214774" cy="2514075"/>
            </a:xfrm>
            <a:prstGeom prst="rect">
              <a:avLst/>
            </a:prstGeom>
            <a:noFill/>
            <a:ln>
              <a:noFill/>
            </a:ln>
          </p:spPr>
        </p:pic>
        <p:pic>
          <p:nvPicPr>
            <p:cNvPr id="455" name="Google Shape;455;p49"/>
            <p:cNvPicPr preferRelativeResize="0"/>
            <p:nvPr/>
          </p:nvPicPr>
          <p:blipFill rotWithShape="1">
            <a:blip r:embed="rId4">
              <a:alphaModFix/>
            </a:blip>
            <a:srcRect b="0" l="0" r="0" t="0"/>
            <a:stretch/>
          </p:blipFill>
          <p:spPr>
            <a:xfrm>
              <a:off x="689673" y="1906297"/>
              <a:ext cx="3283360" cy="2514085"/>
            </a:xfrm>
            <a:prstGeom prst="rect">
              <a:avLst/>
            </a:prstGeom>
            <a:noFill/>
            <a:ln>
              <a:noFill/>
            </a:ln>
          </p:spPr>
        </p:pic>
      </p:grpSp>
      <p:sp>
        <p:nvSpPr>
          <p:cNvPr id="456" name="Google Shape;456;p49"/>
          <p:cNvSpPr txBox="1"/>
          <p:nvPr>
            <p:ph type="title"/>
          </p:nvPr>
        </p:nvSpPr>
        <p:spPr>
          <a:xfrm>
            <a:off x="1574386" y="66174"/>
            <a:ext cx="90297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Exploring Blood Cell Segmentation Dataset</a:t>
            </a:r>
            <a:endParaRPr/>
          </a:p>
        </p:txBody>
      </p:sp>
      <p:sp>
        <p:nvSpPr>
          <p:cNvPr id="457" name="Google Shape;457;p49"/>
          <p:cNvSpPr txBox="1"/>
          <p:nvPr/>
        </p:nvSpPr>
        <p:spPr>
          <a:xfrm>
            <a:off x="1096434" y="1184567"/>
            <a:ext cx="9158393" cy="991724"/>
          </a:xfrm>
          <a:prstGeom prst="rect">
            <a:avLst/>
          </a:prstGeom>
          <a:noFill/>
          <a:ln>
            <a:noFill/>
          </a:ln>
        </p:spPr>
        <p:txBody>
          <a:bodyPr anchorCtr="0" anchor="t" bIns="0" lIns="0" spcFirstLastPara="1" rIns="0" wrap="square" tIns="136300">
            <a:spAutoFit/>
          </a:bodyPr>
          <a:lstStyle/>
          <a:p>
            <a:pPr indent="0" lvl="0" marL="16933" marR="0" rtl="0" algn="l">
              <a:spcBef>
                <a:spcPts val="0"/>
              </a:spcBef>
              <a:spcAft>
                <a:spcPts val="0"/>
              </a:spcAft>
              <a:buNone/>
            </a:pPr>
            <a:r>
              <a:rPr lang="en-US" sz="2400">
                <a:solidFill>
                  <a:schemeClr val="dk1"/>
                </a:solidFill>
                <a:latin typeface="Roboto"/>
                <a:ea typeface="Roboto"/>
                <a:cs typeface="Roboto"/>
                <a:sym typeface="Roboto"/>
              </a:rPr>
              <a:t>Problem Statement: Segmenting WBCs in the Images of Blood Cells</a:t>
            </a:r>
            <a:endParaRPr sz="2400">
              <a:solidFill>
                <a:schemeClr val="dk1"/>
              </a:solidFill>
              <a:latin typeface="Roboto"/>
              <a:ea typeface="Roboto"/>
              <a:cs typeface="Roboto"/>
              <a:sym typeface="Roboto"/>
            </a:endParaRPr>
          </a:p>
          <a:p>
            <a:pPr indent="0" lvl="0" marL="2811710" marR="0" rtl="0" algn="l">
              <a:spcBef>
                <a:spcPts val="947"/>
              </a:spcBef>
              <a:spcAft>
                <a:spcPts val="0"/>
              </a:spcAft>
              <a:buNone/>
            </a:pPr>
            <a:r>
              <a:rPr b="1" lang="en-US" sz="2400">
                <a:solidFill>
                  <a:schemeClr val="dk1"/>
                </a:solidFill>
                <a:latin typeface="Roboto"/>
                <a:ea typeface="Roboto"/>
                <a:cs typeface="Roboto"/>
                <a:sym typeface="Roboto"/>
              </a:rPr>
              <a:t>Binary Semantic Segmentation!</a:t>
            </a:r>
            <a:endParaRPr sz="2400">
              <a:solidFill>
                <a:schemeClr val="dk1"/>
              </a:solidFill>
              <a:latin typeface="Roboto"/>
              <a:ea typeface="Roboto"/>
              <a:cs typeface="Roboto"/>
              <a:sym typeface="Roboto"/>
            </a:endParaRPr>
          </a:p>
        </p:txBody>
      </p:sp>
      <p:sp>
        <p:nvSpPr>
          <p:cNvPr id="458" name="Google Shape;458;p49"/>
          <p:cNvSpPr txBox="1"/>
          <p:nvPr/>
        </p:nvSpPr>
        <p:spPr>
          <a:xfrm>
            <a:off x="8774550" y="6104741"/>
            <a:ext cx="586740" cy="282129"/>
          </a:xfrm>
          <a:prstGeom prst="rect">
            <a:avLst/>
          </a:prstGeom>
          <a:noFill/>
          <a:ln>
            <a:noFill/>
          </a:ln>
        </p:spPr>
        <p:txBody>
          <a:bodyPr anchorCtr="0" anchor="t" bIns="0" lIns="0" spcFirstLastPara="1" rIns="0" wrap="square" tIns="0">
            <a:spAutoFit/>
          </a:bodyPr>
          <a:lstStyle/>
          <a:p>
            <a:pPr indent="0" lvl="0" marL="16933" marR="0" rtl="0" algn="l">
              <a:lnSpc>
                <a:spcPct val="117461"/>
              </a:lnSpc>
              <a:spcBef>
                <a:spcPts val="0"/>
              </a:spcBef>
              <a:spcAft>
                <a:spcPts val="0"/>
              </a:spcAft>
              <a:buNone/>
            </a:pPr>
            <a:r>
              <a:rPr lang="en-US" sz="1867">
                <a:solidFill>
                  <a:schemeClr val="dk1"/>
                </a:solidFill>
                <a:latin typeface="Arial"/>
                <a:ea typeface="Arial"/>
                <a:cs typeface="Arial"/>
                <a:sym typeface="Arial"/>
              </a:rPr>
              <a:t>WBC</a:t>
            </a:r>
            <a:endParaRPr sz="1867">
              <a:solidFill>
                <a:schemeClr val="dk1"/>
              </a:solidFill>
              <a:latin typeface="Arial"/>
              <a:ea typeface="Arial"/>
              <a:cs typeface="Arial"/>
              <a:sym typeface="Arial"/>
            </a:endParaRPr>
          </a:p>
        </p:txBody>
      </p:sp>
      <p:sp>
        <p:nvSpPr>
          <p:cNvPr id="459" name="Google Shape;459;p49"/>
          <p:cNvSpPr txBox="1"/>
          <p:nvPr/>
        </p:nvSpPr>
        <p:spPr>
          <a:xfrm>
            <a:off x="2292686" y="6172474"/>
            <a:ext cx="1558713" cy="282129"/>
          </a:xfrm>
          <a:prstGeom prst="rect">
            <a:avLst/>
          </a:prstGeom>
          <a:noFill/>
          <a:ln>
            <a:noFill/>
          </a:ln>
        </p:spPr>
        <p:txBody>
          <a:bodyPr anchorCtr="0" anchor="t" bIns="0" lIns="0" spcFirstLastPara="1" rIns="0" wrap="square" tIns="0">
            <a:spAutoFit/>
          </a:bodyPr>
          <a:lstStyle/>
          <a:p>
            <a:pPr indent="0" lvl="0" marL="16933" marR="0" rtl="0" algn="l">
              <a:lnSpc>
                <a:spcPct val="117461"/>
              </a:lnSpc>
              <a:spcBef>
                <a:spcPts val="0"/>
              </a:spcBef>
              <a:spcAft>
                <a:spcPts val="0"/>
              </a:spcAft>
              <a:buNone/>
            </a:pPr>
            <a:r>
              <a:rPr lang="en-US" sz="1867">
                <a:solidFill>
                  <a:schemeClr val="dk1"/>
                </a:solidFill>
                <a:latin typeface="Arial"/>
                <a:ea typeface="Arial"/>
                <a:cs typeface="Arial"/>
                <a:sym typeface="Arial"/>
              </a:rPr>
              <a:t>Sample Image</a:t>
            </a:r>
            <a:endParaRPr sz="1867">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5"/>
          <p:cNvSpPr txBox="1"/>
          <p:nvPr/>
        </p:nvSpPr>
        <p:spPr>
          <a:xfrm>
            <a:off x="1129265" y="1337375"/>
            <a:ext cx="6653107" cy="2961494"/>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Introduction to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14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14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p:txBody>
      </p:sp>
      <p:sp>
        <p:nvSpPr>
          <p:cNvPr id="106" name="Google Shape;106;p5"/>
          <p:cNvSpPr txBox="1"/>
          <p:nvPr>
            <p:ph type="title"/>
          </p:nvPr>
        </p:nvSpPr>
        <p:spPr>
          <a:xfrm>
            <a:off x="589936" y="404728"/>
            <a:ext cx="97569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107" name="Google Shape;107;p5"/>
          <p:cNvSpPr/>
          <p:nvPr/>
        </p:nvSpPr>
        <p:spPr>
          <a:xfrm>
            <a:off x="911200" y="1252200"/>
            <a:ext cx="7215293" cy="1376680"/>
          </a:xfrm>
          <a:custGeom>
            <a:rect b="b" l="l" r="r" t="t"/>
            <a:pathLst>
              <a:path extrusionOk="0" h="1032510" w="5411470">
                <a:moveTo>
                  <a:pt x="5411399" y="1032299"/>
                </a:moveTo>
                <a:lnTo>
                  <a:pt x="0" y="1032299"/>
                </a:lnTo>
                <a:lnTo>
                  <a:pt x="0" y="0"/>
                </a:lnTo>
                <a:lnTo>
                  <a:pt x="5411399" y="0"/>
                </a:lnTo>
                <a:lnTo>
                  <a:pt x="5411399" y="10322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grpSp>
        <p:nvGrpSpPr>
          <p:cNvPr id="464" name="Google Shape;464;p50"/>
          <p:cNvGrpSpPr/>
          <p:nvPr/>
        </p:nvGrpSpPr>
        <p:grpSpPr>
          <a:xfrm>
            <a:off x="919565" y="2541732"/>
            <a:ext cx="10595134" cy="2944667"/>
            <a:chOff x="689674" y="1906299"/>
            <a:chExt cx="7946350" cy="2208500"/>
          </a:xfrm>
        </p:grpSpPr>
        <p:pic>
          <p:nvPicPr>
            <p:cNvPr id="465" name="Google Shape;465;p50"/>
            <p:cNvPicPr preferRelativeResize="0"/>
            <p:nvPr/>
          </p:nvPicPr>
          <p:blipFill rotWithShape="1">
            <a:blip r:embed="rId3">
              <a:alphaModFix/>
            </a:blip>
            <a:srcRect b="0" l="0" r="0" t="0"/>
            <a:stretch/>
          </p:blipFill>
          <p:spPr>
            <a:xfrm>
              <a:off x="5634066" y="1906302"/>
              <a:ext cx="3001958" cy="2208489"/>
            </a:xfrm>
            <a:prstGeom prst="rect">
              <a:avLst/>
            </a:prstGeom>
            <a:noFill/>
            <a:ln>
              <a:noFill/>
            </a:ln>
          </p:spPr>
        </p:pic>
        <p:pic>
          <p:nvPicPr>
            <p:cNvPr id="466" name="Google Shape;466;p50"/>
            <p:cNvPicPr preferRelativeResize="0"/>
            <p:nvPr/>
          </p:nvPicPr>
          <p:blipFill rotWithShape="1">
            <a:blip r:embed="rId4">
              <a:alphaModFix/>
            </a:blip>
            <a:srcRect b="0" l="0" r="0" t="0"/>
            <a:stretch/>
          </p:blipFill>
          <p:spPr>
            <a:xfrm>
              <a:off x="689674" y="1906299"/>
              <a:ext cx="3066003" cy="2208500"/>
            </a:xfrm>
            <a:prstGeom prst="rect">
              <a:avLst/>
            </a:prstGeom>
            <a:noFill/>
            <a:ln>
              <a:noFill/>
            </a:ln>
          </p:spPr>
        </p:pic>
        <p:sp>
          <p:nvSpPr>
            <p:cNvPr id="467" name="Google Shape;467;p50"/>
            <p:cNvSpPr/>
            <p:nvPr/>
          </p:nvSpPr>
          <p:spPr>
            <a:xfrm>
              <a:off x="4211875" y="28336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68" name="Google Shape;468;p50"/>
            <p:cNvSpPr/>
            <p:nvPr/>
          </p:nvSpPr>
          <p:spPr>
            <a:xfrm>
              <a:off x="4211875" y="28336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69" name="Google Shape;469;p50"/>
            <p:cNvSpPr/>
            <p:nvPr/>
          </p:nvSpPr>
          <p:spPr>
            <a:xfrm>
              <a:off x="4442600" y="2236774"/>
              <a:ext cx="504825" cy="489584"/>
            </a:xfrm>
            <a:custGeom>
              <a:rect b="b" l="l" r="r" t="t"/>
              <a:pathLst>
                <a:path extrusionOk="0" h="489585" w="504825">
                  <a:moveTo>
                    <a:pt x="98651" y="145988"/>
                  </a:moveTo>
                  <a:lnTo>
                    <a:pt x="0" y="138770"/>
                  </a:lnTo>
                  <a:lnTo>
                    <a:pt x="9942" y="107112"/>
                  </a:lnTo>
                  <a:lnTo>
                    <a:pt x="26440" y="79391"/>
                  </a:lnTo>
                  <a:lnTo>
                    <a:pt x="79099" y="35758"/>
                  </a:lnTo>
                  <a:lnTo>
                    <a:pt x="114716" y="20114"/>
                  </a:lnTo>
                  <a:lnTo>
                    <a:pt x="155620" y="8939"/>
                  </a:lnTo>
                  <a:lnTo>
                    <a:pt x="201813" y="2234"/>
                  </a:lnTo>
                  <a:lnTo>
                    <a:pt x="253294" y="0"/>
                  </a:lnTo>
                  <a:lnTo>
                    <a:pt x="307719" y="2398"/>
                  </a:lnTo>
                  <a:lnTo>
                    <a:pt x="356345" y="9595"/>
                  </a:lnTo>
                  <a:lnTo>
                    <a:pt x="399172" y="21590"/>
                  </a:lnTo>
                  <a:lnTo>
                    <a:pt x="436199" y="38383"/>
                  </a:lnTo>
                  <a:lnTo>
                    <a:pt x="451237" y="48553"/>
                  </a:lnTo>
                  <a:lnTo>
                    <a:pt x="254894" y="48553"/>
                  </a:lnTo>
                  <a:lnTo>
                    <a:pt x="225498" y="50029"/>
                  </a:lnTo>
                  <a:lnTo>
                    <a:pt x="174306" y="61840"/>
                  </a:lnTo>
                  <a:lnTo>
                    <a:pt x="133746" y="85645"/>
                  </a:lnTo>
                  <a:lnTo>
                    <a:pt x="106816" y="122552"/>
                  </a:lnTo>
                  <a:lnTo>
                    <a:pt x="98651" y="145988"/>
                  </a:lnTo>
                  <a:close/>
                </a:path>
                <a:path extrusionOk="0" h="489585" w="504825">
                  <a:moveTo>
                    <a:pt x="295954" y="370712"/>
                  </a:moveTo>
                  <a:lnTo>
                    <a:pt x="203702" y="370712"/>
                  </a:lnTo>
                  <a:lnTo>
                    <a:pt x="203346" y="362838"/>
                  </a:lnTo>
                  <a:lnTo>
                    <a:pt x="203169" y="356933"/>
                  </a:lnTo>
                  <a:lnTo>
                    <a:pt x="203169" y="352996"/>
                  </a:lnTo>
                  <a:lnTo>
                    <a:pt x="212167" y="306186"/>
                  </a:lnTo>
                  <a:lnTo>
                    <a:pt x="234497" y="273851"/>
                  </a:lnTo>
                  <a:lnTo>
                    <a:pt x="268536" y="246717"/>
                  </a:lnTo>
                  <a:lnTo>
                    <a:pt x="303020" y="226159"/>
                  </a:lnTo>
                  <a:lnTo>
                    <a:pt x="325994" y="213460"/>
                  </a:lnTo>
                  <a:lnTo>
                    <a:pt x="348779" y="200590"/>
                  </a:lnTo>
                  <a:lnTo>
                    <a:pt x="381219" y="178993"/>
                  </a:lnTo>
                  <a:lnTo>
                    <a:pt x="404871" y="144491"/>
                  </a:lnTo>
                  <a:lnTo>
                    <a:pt x="405804" y="135162"/>
                  </a:lnTo>
                  <a:lnTo>
                    <a:pt x="403071" y="118465"/>
                  </a:lnTo>
                  <a:lnTo>
                    <a:pt x="362077" y="74689"/>
                  </a:lnTo>
                  <a:lnTo>
                    <a:pt x="313418" y="55087"/>
                  </a:lnTo>
                  <a:lnTo>
                    <a:pt x="254894" y="48553"/>
                  </a:lnTo>
                  <a:lnTo>
                    <a:pt x="451237" y="48553"/>
                  </a:lnTo>
                  <a:lnTo>
                    <a:pt x="466062" y="58579"/>
                  </a:lnTo>
                  <a:lnTo>
                    <a:pt x="487392" y="80785"/>
                  </a:lnTo>
                  <a:lnTo>
                    <a:pt x="500190" y="105000"/>
                  </a:lnTo>
                  <a:lnTo>
                    <a:pt x="504456" y="131225"/>
                  </a:lnTo>
                  <a:lnTo>
                    <a:pt x="502956" y="146665"/>
                  </a:lnTo>
                  <a:lnTo>
                    <a:pt x="480459" y="189292"/>
                  </a:lnTo>
                  <a:lnTo>
                    <a:pt x="444998" y="218736"/>
                  </a:lnTo>
                  <a:lnTo>
                    <a:pt x="386607" y="253921"/>
                  </a:lnTo>
                  <a:lnTo>
                    <a:pt x="365177" y="265875"/>
                  </a:lnTo>
                  <a:lnTo>
                    <a:pt x="347813" y="276147"/>
                  </a:lnTo>
                  <a:lnTo>
                    <a:pt x="312752" y="304689"/>
                  </a:lnTo>
                  <a:lnTo>
                    <a:pt x="298487" y="340202"/>
                  </a:lnTo>
                  <a:lnTo>
                    <a:pt x="296854" y="354227"/>
                  </a:lnTo>
                  <a:lnTo>
                    <a:pt x="295954" y="370712"/>
                  </a:lnTo>
                  <a:close/>
                </a:path>
                <a:path extrusionOk="0" h="489585" w="504825">
                  <a:moveTo>
                    <a:pt x="307152" y="489143"/>
                  </a:moveTo>
                  <a:lnTo>
                    <a:pt x="197836" y="489143"/>
                  </a:lnTo>
                  <a:lnTo>
                    <a:pt x="197836" y="421890"/>
                  </a:lnTo>
                  <a:lnTo>
                    <a:pt x="307152" y="421890"/>
                  </a:lnTo>
                  <a:lnTo>
                    <a:pt x="307152" y="489143"/>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70" name="Google Shape;470;p50"/>
            <p:cNvSpPr/>
            <p:nvPr/>
          </p:nvSpPr>
          <p:spPr>
            <a:xfrm>
              <a:off x="4442600" y="2236774"/>
              <a:ext cx="504825" cy="489584"/>
            </a:xfrm>
            <a:custGeom>
              <a:rect b="b" l="l" r="r" t="t"/>
              <a:pathLst>
                <a:path extrusionOk="0" h="489585" w="504825">
                  <a:moveTo>
                    <a:pt x="253294" y="0"/>
                  </a:moveTo>
                  <a:lnTo>
                    <a:pt x="201813" y="2234"/>
                  </a:lnTo>
                  <a:lnTo>
                    <a:pt x="155620" y="8939"/>
                  </a:lnTo>
                  <a:lnTo>
                    <a:pt x="114716" y="20114"/>
                  </a:lnTo>
                  <a:lnTo>
                    <a:pt x="79099" y="35758"/>
                  </a:lnTo>
                  <a:lnTo>
                    <a:pt x="26440" y="79391"/>
                  </a:lnTo>
                  <a:lnTo>
                    <a:pt x="0" y="138770"/>
                  </a:lnTo>
                  <a:lnTo>
                    <a:pt x="98651" y="145988"/>
                  </a:lnTo>
                  <a:lnTo>
                    <a:pt x="106816" y="122552"/>
                  </a:lnTo>
                  <a:lnTo>
                    <a:pt x="118515" y="102437"/>
                  </a:lnTo>
                  <a:lnTo>
                    <a:pt x="152509" y="72173"/>
                  </a:lnTo>
                  <a:lnTo>
                    <a:pt x="198636" y="54458"/>
                  </a:lnTo>
                  <a:lnTo>
                    <a:pt x="254894" y="48553"/>
                  </a:lnTo>
                  <a:lnTo>
                    <a:pt x="285389" y="50186"/>
                  </a:lnTo>
                  <a:lnTo>
                    <a:pt x="338981" y="63254"/>
                  </a:lnTo>
                  <a:lnTo>
                    <a:pt x="381208" y="88228"/>
                  </a:lnTo>
                  <a:lnTo>
                    <a:pt x="405804" y="135162"/>
                  </a:lnTo>
                  <a:lnTo>
                    <a:pt x="404871" y="144491"/>
                  </a:lnTo>
                  <a:lnTo>
                    <a:pt x="381219" y="178993"/>
                  </a:lnTo>
                  <a:lnTo>
                    <a:pt x="348779" y="200590"/>
                  </a:lnTo>
                  <a:lnTo>
                    <a:pt x="303020" y="226159"/>
                  </a:lnTo>
                  <a:lnTo>
                    <a:pt x="283867" y="237244"/>
                  </a:lnTo>
                  <a:lnTo>
                    <a:pt x="244862" y="264234"/>
                  </a:lnTo>
                  <a:lnTo>
                    <a:pt x="219166" y="292961"/>
                  </a:lnTo>
                  <a:lnTo>
                    <a:pt x="204169" y="336204"/>
                  </a:lnTo>
                  <a:lnTo>
                    <a:pt x="203169" y="352996"/>
                  </a:lnTo>
                  <a:lnTo>
                    <a:pt x="203169" y="356933"/>
                  </a:lnTo>
                  <a:lnTo>
                    <a:pt x="203346" y="362838"/>
                  </a:lnTo>
                  <a:lnTo>
                    <a:pt x="203702" y="370712"/>
                  </a:lnTo>
                  <a:lnTo>
                    <a:pt x="295954" y="370712"/>
                  </a:lnTo>
                  <a:lnTo>
                    <a:pt x="296854" y="354227"/>
                  </a:lnTo>
                  <a:lnTo>
                    <a:pt x="298487" y="340202"/>
                  </a:lnTo>
                  <a:lnTo>
                    <a:pt x="312752" y="304689"/>
                  </a:lnTo>
                  <a:lnTo>
                    <a:pt x="347813" y="276147"/>
                  </a:lnTo>
                  <a:lnTo>
                    <a:pt x="386607" y="253921"/>
                  </a:lnTo>
                  <a:lnTo>
                    <a:pt x="418669" y="235611"/>
                  </a:lnTo>
                  <a:lnTo>
                    <a:pt x="465595" y="203297"/>
                  </a:lnTo>
                  <a:lnTo>
                    <a:pt x="498457" y="161489"/>
                  </a:lnTo>
                  <a:lnTo>
                    <a:pt x="504456" y="131225"/>
                  </a:lnTo>
                  <a:lnTo>
                    <a:pt x="500190" y="105000"/>
                  </a:lnTo>
                  <a:lnTo>
                    <a:pt x="466062" y="58579"/>
                  </a:lnTo>
                  <a:lnTo>
                    <a:pt x="399172" y="21590"/>
                  </a:lnTo>
                  <a:lnTo>
                    <a:pt x="356345" y="9595"/>
                  </a:lnTo>
                  <a:lnTo>
                    <a:pt x="307719" y="2398"/>
                  </a:lnTo>
                  <a:lnTo>
                    <a:pt x="253294" y="0"/>
                  </a:lnTo>
                  <a:close/>
                </a:path>
                <a:path extrusionOk="0" h="489585" w="504825">
                  <a:moveTo>
                    <a:pt x="197836" y="421890"/>
                  </a:moveTo>
                  <a:lnTo>
                    <a:pt x="197836" y="489143"/>
                  </a:lnTo>
                  <a:lnTo>
                    <a:pt x="307152" y="489143"/>
                  </a:lnTo>
                  <a:lnTo>
                    <a:pt x="307152" y="421890"/>
                  </a:lnTo>
                  <a:lnTo>
                    <a:pt x="197836" y="421890"/>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471" name="Google Shape;471;p50"/>
          <p:cNvSpPr txBox="1"/>
          <p:nvPr>
            <p:ph type="title"/>
          </p:nvPr>
        </p:nvSpPr>
        <p:spPr>
          <a:xfrm>
            <a:off x="1529711" y="66174"/>
            <a:ext cx="91221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Approach to solve Blood Cell Segmentation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1"/>
          <p:cNvSpPr txBox="1"/>
          <p:nvPr/>
        </p:nvSpPr>
        <p:spPr>
          <a:xfrm>
            <a:off x="1129266" y="1337375"/>
            <a:ext cx="9740053" cy="4818413"/>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Introduction is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2400"/>
              <a:buFont typeface="Arial"/>
              <a:buNone/>
            </a:pPr>
            <a:r>
              <a:t/>
            </a:r>
            <a:endParaRPr b="0" i="0" sz="2400" u="none" cap="none" strike="noStrike">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Understanding Deep Learning Architectures for Image Segmentation</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Project on Lane Segmentation for Self Driving Cars</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What’s Next?</a:t>
            </a:r>
            <a:endParaRPr sz="2400">
              <a:solidFill>
                <a:schemeClr val="dk1"/>
              </a:solidFill>
              <a:latin typeface="Roboto"/>
              <a:ea typeface="Roboto"/>
              <a:cs typeface="Roboto"/>
              <a:sym typeface="Roboto"/>
            </a:endParaRPr>
          </a:p>
        </p:txBody>
      </p:sp>
      <p:sp>
        <p:nvSpPr>
          <p:cNvPr id="477" name="Google Shape;477;p51"/>
          <p:cNvSpPr txBox="1"/>
          <p:nvPr>
            <p:ph type="title"/>
          </p:nvPr>
        </p:nvSpPr>
        <p:spPr>
          <a:xfrm>
            <a:off x="1831906" y="66174"/>
            <a:ext cx="85149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478" name="Google Shape;478;p51"/>
          <p:cNvSpPr/>
          <p:nvPr/>
        </p:nvSpPr>
        <p:spPr>
          <a:xfrm>
            <a:off x="781199" y="4000866"/>
            <a:ext cx="10500360" cy="2200485"/>
          </a:xfrm>
          <a:custGeom>
            <a:rect b="b" l="l" r="r" t="t"/>
            <a:pathLst>
              <a:path extrusionOk="0" h="1650364" w="7875270">
                <a:moveTo>
                  <a:pt x="7874699" y="1650299"/>
                </a:moveTo>
                <a:lnTo>
                  <a:pt x="0" y="1650299"/>
                </a:lnTo>
                <a:lnTo>
                  <a:pt x="0" y="0"/>
                </a:lnTo>
                <a:lnTo>
                  <a:pt x="7874699" y="0"/>
                </a:lnTo>
                <a:lnTo>
                  <a:pt x="7874699" y="16502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79" name="Google Shape;479;p51"/>
          <p:cNvSpPr/>
          <p:nvPr/>
        </p:nvSpPr>
        <p:spPr>
          <a:xfrm>
            <a:off x="846200" y="1252201"/>
            <a:ext cx="7978987" cy="1356359"/>
          </a:xfrm>
          <a:custGeom>
            <a:rect b="b" l="l" r="r" t="t"/>
            <a:pathLst>
              <a:path extrusionOk="0" h="1017269" w="5984240">
                <a:moveTo>
                  <a:pt x="5983799" y="1016999"/>
                </a:moveTo>
                <a:lnTo>
                  <a:pt x="0" y="1016999"/>
                </a:lnTo>
                <a:lnTo>
                  <a:pt x="0" y="0"/>
                </a:lnTo>
                <a:lnTo>
                  <a:pt x="5983799" y="0"/>
                </a:lnTo>
                <a:lnTo>
                  <a:pt x="5983799" y="10169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2"/>
          <p:cNvSpPr txBox="1"/>
          <p:nvPr>
            <p:ph type="title"/>
          </p:nvPr>
        </p:nvSpPr>
        <p:spPr>
          <a:xfrm>
            <a:off x="1117600" y="1023438"/>
            <a:ext cx="14020800" cy="586500"/>
          </a:xfrm>
          <a:prstGeom prst="rect">
            <a:avLst/>
          </a:prstGeom>
          <a:noFill/>
          <a:ln>
            <a:noFill/>
          </a:ln>
        </p:spPr>
        <p:txBody>
          <a:bodyPr anchorCtr="0" anchor="ctr" bIns="0" lIns="0" spcFirstLastPara="1" rIns="0" wrap="square" tIns="16925">
            <a:spAutoFit/>
          </a:bodyPr>
          <a:lstStyle/>
          <a:p>
            <a:pPr indent="0" lvl="0" marL="62652" rtl="0" algn="l">
              <a:lnSpc>
                <a:spcPct val="100000"/>
              </a:lnSpc>
              <a:spcBef>
                <a:spcPts val="0"/>
              </a:spcBef>
              <a:spcAft>
                <a:spcPts val="0"/>
              </a:spcAft>
              <a:buClr>
                <a:schemeClr val="dk1"/>
              </a:buClr>
              <a:buSzPts val="4400"/>
              <a:buFont typeface="Calibri"/>
              <a:buNone/>
            </a:pPr>
            <a:r>
              <a:rPr lang="en-US"/>
              <a:t>Thank you</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3"/>
          <p:cNvSpPr txBox="1"/>
          <p:nvPr>
            <p:ph type="title"/>
          </p:nvPr>
        </p:nvSpPr>
        <p:spPr>
          <a:xfrm>
            <a:off x="452738" y="2459941"/>
            <a:ext cx="114420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Approach 1 - Simple methods for Image Segmentation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4"/>
          <p:cNvSpPr txBox="1"/>
          <p:nvPr/>
        </p:nvSpPr>
        <p:spPr>
          <a:xfrm>
            <a:off x="1129265" y="1337375"/>
            <a:ext cx="9743440" cy="5023662"/>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Introduction is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Arial"/>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4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420"/>
              </a:spcBef>
              <a:spcAft>
                <a:spcPts val="0"/>
              </a:spcAft>
              <a:buClr>
                <a:schemeClr val="dk1"/>
              </a:buClr>
              <a:buSzPts val="2400"/>
              <a:buFont typeface="Arial"/>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a:p>
            <a:pPr indent="0" lvl="1" marL="457200" marR="0" rtl="0" algn="l">
              <a:spcBef>
                <a:spcPts val="33"/>
              </a:spcBef>
              <a:spcAft>
                <a:spcPts val="0"/>
              </a:spcAft>
              <a:buClr>
                <a:schemeClr val="dk1"/>
              </a:buClr>
              <a:buSzPts val="3067"/>
              <a:buFont typeface="Arial"/>
              <a:buNone/>
            </a:pPr>
            <a:r>
              <a:t/>
            </a:r>
            <a:endParaRPr b="0" i="0" sz="3067" u="none" cap="none" strike="noStrike">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Understanding Deep Learning Architectures for Image Segmentation</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Project on Lane Segmentation for Self Driving Cars</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Arial"/>
              <a:buChar char="●"/>
            </a:pPr>
            <a:r>
              <a:rPr lang="en-US" sz="2400">
                <a:solidFill>
                  <a:schemeClr val="dk1"/>
                </a:solidFill>
                <a:latin typeface="Roboto"/>
                <a:ea typeface="Roboto"/>
                <a:cs typeface="Roboto"/>
                <a:sym typeface="Roboto"/>
              </a:rPr>
              <a:t>What’s Next?</a:t>
            </a:r>
            <a:endParaRPr sz="2400">
              <a:solidFill>
                <a:schemeClr val="dk1"/>
              </a:solidFill>
              <a:latin typeface="Roboto"/>
              <a:ea typeface="Roboto"/>
              <a:cs typeface="Roboto"/>
              <a:sym typeface="Roboto"/>
            </a:endParaRPr>
          </a:p>
        </p:txBody>
      </p:sp>
      <p:sp>
        <p:nvSpPr>
          <p:cNvPr id="495" name="Google Shape;495;p5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650112"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496" name="Google Shape;496;p54"/>
          <p:cNvSpPr/>
          <p:nvPr/>
        </p:nvSpPr>
        <p:spPr>
          <a:xfrm>
            <a:off x="781199" y="3599032"/>
            <a:ext cx="10500360" cy="2988734"/>
          </a:xfrm>
          <a:custGeom>
            <a:rect b="b" l="l" r="r" t="t"/>
            <a:pathLst>
              <a:path extrusionOk="0" h="2241550" w="7875270">
                <a:moveTo>
                  <a:pt x="7874699" y="2240999"/>
                </a:moveTo>
                <a:lnTo>
                  <a:pt x="0" y="2240999"/>
                </a:lnTo>
                <a:lnTo>
                  <a:pt x="0" y="0"/>
                </a:lnTo>
                <a:lnTo>
                  <a:pt x="7874699" y="0"/>
                </a:lnTo>
                <a:lnTo>
                  <a:pt x="7874699" y="22409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497" name="Google Shape;497;p54"/>
          <p:cNvSpPr/>
          <p:nvPr/>
        </p:nvSpPr>
        <p:spPr>
          <a:xfrm>
            <a:off x="846200" y="1252201"/>
            <a:ext cx="7978987" cy="1356359"/>
          </a:xfrm>
          <a:custGeom>
            <a:rect b="b" l="l" r="r" t="t"/>
            <a:pathLst>
              <a:path extrusionOk="0" h="1017269" w="5984240">
                <a:moveTo>
                  <a:pt x="5983799" y="1016999"/>
                </a:moveTo>
                <a:lnTo>
                  <a:pt x="0" y="1016999"/>
                </a:lnTo>
                <a:lnTo>
                  <a:pt x="0" y="0"/>
                </a:lnTo>
                <a:lnTo>
                  <a:pt x="5983799" y="0"/>
                </a:lnTo>
                <a:lnTo>
                  <a:pt x="5983799" y="10169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347860" rtl="0" algn="l">
              <a:lnSpc>
                <a:spcPct val="100000"/>
              </a:lnSpc>
              <a:spcBef>
                <a:spcPts val="0"/>
              </a:spcBef>
              <a:spcAft>
                <a:spcPts val="0"/>
              </a:spcAft>
              <a:buClr>
                <a:schemeClr val="dk1"/>
              </a:buClr>
              <a:buSzPts val="4400"/>
              <a:buFont typeface="Calibri"/>
              <a:buNone/>
            </a:pPr>
            <a:r>
              <a:rPr lang="en-US"/>
              <a:t>Approach to solve Blood Cell Segmentation</a:t>
            </a:r>
            <a:endParaRPr/>
          </a:p>
        </p:txBody>
      </p:sp>
      <p:pic>
        <p:nvPicPr>
          <p:cNvPr id="503" name="Google Shape;503;p55"/>
          <p:cNvPicPr preferRelativeResize="0"/>
          <p:nvPr/>
        </p:nvPicPr>
        <p:blipFill rotWithShape="1">
          <a:blip r:embed="rId3">
            <a:alphaModFix/>
          </a:blip>
          <a:srcRect b="0" l="0" r="0" t="0"/>
          <a:stretch/>
        </p:blipFill>
        <p:spPr>
          <a:xfrm>
            <a:off x="7512088" y="2541737"/>
            <a:ext cx="4002611" cy="2944652"/>
          </a:xfrm>
          <a:prstGeom prst="rect">
            <a:avLst/>
          </a:prstGeom>
          <a:noFill/>
          <a:ln>
            <a:noFill/>
          </a:ln>
        </p:spPr>
      </p:pic>
      <p:pic>
        <p:nvPicPr>
          <p:cNvPr id="504" name="Google Shape;504;p55"/>
          <p:cNvPicPr preferRelativeResize="0"/>
          <p:nvPr/>
        </p:nvPicPr>
        <p:blipFill rotWithShape="1">
          <a:blip r:embed="rId4">
            <a:alphaModFix/>
          </a:blip>
          <a:srcRect b="0" l="0" r="0" t="0"/>
          <a:stretch/>
        </p:blipFill>
        <p:spPr>
          <a:xfrm>
            <a:off x="919566" y="2541732"/>
            <a:ext cx="4088004" cy="2944667"/>
          </a:xfrm>
          <a:prstGeom prst="rect">
            <a:avLst/>
          </a:prstGeom>
          <a:noFill/>
          <a:ln>
            <a:noFill/>
          </a:ln>
        </p:spPr>
      </p:pic>
      <p:grpSp>
        <p:nvGrpSpPr>
          <p:cNvPr id="505" name="Google Shape;505;p55"/>
          <p:cNvGrpSpPr/>
          <p:nvPr/>
        </p:nvGrpSpPr>
        <p:grpSpPr>
          <a:xfrm>
            <a:off x="5615834" y="3778265"/>
            <a:ext cx="1288625" cy="471593"/>
            <a:chOff x="4211875" y="2833699"/>
            <a:chExt cx="966469" cy="353695"/>
          </a:xfrm>
        </p:grpSpPr>
        <p:sp>
          <p:nvSpPr>
            <p:cNvPr id="506" name="Google Shape;506;p55"/>
            <p:cNvSpPr/>
            <p:nvPr/>
          </p:nvSpPr>
          <p:spPr>
            <a:xfrm>
              <a:off x="4211875" y="28336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07" name="Google Shape;507;p55"/>
            <p:cNvSpPr/>
            <p:nvPr/>
          </p:nvSpPr>
          <p:spPr>
            <a:xfrm>
              <a:off x="4211875" y="28336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508" name="Google Shape;508;p55"/>
          <p:cNvGrpSpPr/>
          <p:nvPr/>
        </p:nvGrpSpPr>
        <p:grpSpPr>
          <a:xfrm>
            <a:off x="5923467" y="2982366"/>
            <a:ext cx="673100" cy="652779"/>
            <a:chOff x="4442600" y="2236774"/>
            <a:chExt cx="504825" cy="489584"/>
          </a:xfrm>
        </p:grpSpPr>
        <p:sp>
          <p:nvSpPr>
            <p:cNvPr id="509" name="Google Shape;509;p55"/>
            <p:cNvSpPr/>
            <p:nvPr/>
          </p:nvSpPr>
          <p:spPr>
            <a:xfrm>
              <a:off x="4442600" y="2236774"/>
              <a:ext cx="504825" cy="489584"/>
            </a:xfrm>
            <a:custGeom>
              <a:rect b="b" l="l" r="r" t="t"/>
              <a:pathLst>
                <a:path extrusionOk="0" h="489585" w="504825">
                  <a:moveTo>
                    <a:pt x="98651" y="145988"/>
                  </a:moveTo>
                  <a:lnTo>
                    <a:pt x="0" y="138770"/>
                  </a:lnTo>
                  <a:lnTo>
                    <a:pt x="9942" y="107112"/>
                  </a:lnTo>
                  <a:lnTo>
                    <a:pt x="26440" y="79391"/>
                  </a:lnTo>
                  <a:lnTo>
                    <a:pt x="79099" y="35758"/>
                  </a:lnTo>
                  <a:lnTo>
                    <a:pt x="114716" y="20114"/>
                  </a:lnTo>
                  <a:lnTo>
                    <a:pt x="155620" y="8939"/>
                  </a:lnTo>
                  <a:lnTo>
                    <a:pt x="201813" y="2234"/>
                  </a:lnTo>
                  <a:lnTo>
                    <a:pt x="253294" y="0"/>
                  </a:lnTo>
                  <a:lnTo>
                    <a:pt x="307719" y="2398"/>
                  </a:lnTo>
                  <a:lnTo>
                    <a:pt x="356345" y="9595"/>
                  </a:lnTo>
                  <a:lnTo>
                    <a:pt x="399172" y="21590"/>
                  </a:lnTo>
                  <a:lnTo>
                    <a:pt x="436199" y="38383"/>
                  </a:lnTo>
                  <a:lnTo>
                    <a:pt x="451237" y="48553"/>
                  </a:lnTo>
                  <a:lnTo>
                    <a:pt x="254894" y="48553"/>
                  </a:lnTo>
                  <a:lnTo>
                    <a:pt x="225498" y="50029"/>
                  </a:lnTo>
                  <a:lnTo>
                    <a:pt x="174306" y="61840"/>
                  </a:lnTo>
                  <a:lnTo>
                    <a:pt x="133746" y="85645"/>
                  </a:lnTo>
                  <a:lnTo>
                    <a:pt x="106816" y="122552"/>
                  </a:lnTo>
                  <a:lnTo>
                    <a:pt x="98651" y="145988"/>
                  </a:lnTo>
                  <a:close/>
                </a:path>
                <a:path extrusionOk="0" h="489585" w="504825">
                  <a:moveTo>
                    <a:pt x="295954" y="370712"/>
                  </a:moveTo>
                  <a:lnTo>
                    <a:pt x="203702" y="370712"/>
                  </a:lnTo>
                  <a:lnTo>
                    <a:pt x="203346" y="362838"/>
                  </a:lnTo>
                  <a:lnTo>
                    <a:pt x="203169" y="356933"/>
                  </a:lnTo>
                  <a:lnTo>
                    <a:pt x="203169" y="352996"/>
                  </a:lnTo>
                  <a:lnTo>
                    <a:pt x="212167" y="306186"/>
                  </a:lnTo>
                  <a:lnTo>
                    <a:pt x="234497" y="273851"/>
                  </a:lnTo>
                  <a:lnTo>
                    <a:pt x="268536" y="246717"/>
                  </a:lnTo>
                  <a:lnTo>
                    <a:pt x="303020" y="226159"/>
                  </a:lnTo>
                  <a:lnTo>
                    <a:pt x="325994" y="213460"/>
                  </a:lnTo>
                  <a:lnTo>
                    <a:pt x="348779" y="200590"/>
                  </a:lnTo>
                  <a:lnTo>
                    <a:pt x="381219" y="178993"/>
                  </a:lnTo>
                  <a:lnTo>
                    <a:pt x="404871" y="144491"/>
                  </a:lnTo>
                  <a:lnTo>
                    <a:pt x="405804" y="135162"/>
                  </a:lnTo>
                  <a:lnTo>
                    <a:pt x="403071" y="118465"/>
                  </a:lnTo>
                  <a:lnTo>
                    <a:pt x="362077" y="74689"/>
                  </a:lnTo>
                  <a:lnTo>
                    <a:pt x="313418" y="55087"/>
                  </a:lnTo>
                  <a:lnTo>
                    <a:pt x="254894" y="48553"/>
                  </a:lnTo>
                  <a:lnTo>
                    <a:pt x="451237" y="48553"/>
                  </a:lnTo>
                  <a:lnTo>
                    <a:pt x="466062" y="58579"/>
                  </a:lnTo>
                  <a:lnTo>
                    <a:pt x="487392" y="80785"/>
                  </a:lnTo>
                  <a:lnTo>
                    <a:pt x="500190" y="105000"/>
                  </a:lnTo>
                  <a:lnTo>
                    <a:pt x="504456" y="131225"/>
                  </a:lnTo>
                  <a:lnTo>
                    <a:pt x="502956" y="146665"/>
                  </a:lnTo>
                  <a:lnTo>
                    <a:pt x="480459" y="189292"/>
                  </a:lnTo>
                  <a:lnTo>
                    <a:pt x="444998" y="218736"/>
                  </a:lnTo>
                  <a:lnTo>
                    <a:pt x="386607" y="253921"/>
                  </a:lnTo>
                  <a:lnTo>
                    <a:pt x="365177" y="265875"/>
                  </a:lnTo>
                  <a:lnTo>
                    <a:pt x="347813" y="276147"/>
                  </a:lnTo>
                  <a:lnTo>
                    <a:pt x="312752" y="304689"/>
                  </a:lnTo>
                  <a:lnTo>
                    <a:pt x="298487" y="340202"/>
                  </a:lnTo>
                  <a:lnTo>
                    <a:pt x="296854" y="354227"/>
                  </a:lnTo>
                  <a:lnTo>
                    <a:pt x="295954" y="370712"/>
                  </a:lnTo>
                  <a:close/>
                </a:path>
                <a:path extrusionOk="0" h="489585" w="504825">
                  <a:moveTo>
                    <a:pt x="307152" y="489143"/>
                  </a:moveTo>
                  <a:lnTo>
                    <a:pt x="197836" y="489143"/>
                  </a:lnTo>
                  <a:lnTo>
                    <a:pt x="197836" y="421890"/>
                  </a:lnTo>
                  <a:lnTo>
                    <a:pt x="307152" y="421890"/>
                  </a:lnTo>
                  <a:lnTo>
                    <a:pt x="307152" y="489143"/>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10" name="Google Shape;510;p55"/>
            <p:cNvSpPr/>
            <p:nvPr/>
          </p:nvSpPr>
          <p:spPr>
            <a:xfrm>
              <a:off x="4442600" y="2236774"/>
              <a:ext cx="504825" cy="489584"/>
            </a:xfrm>
            <a:custGeom>
              <a:rect b="b" l="l" r="r" t="t"/>
              <a:pathLst>
                <a:path extrusionOk="0" h="489585" w="504825">
                  <a:moveTo>
                    <a:pt x="253294" y="0"/>
                  </a:moveTo>
                  <a:lnTo>
                    <a:pt x="201813" y="2234"/>
                  </a:lnTo>
                  <a:lnTo>
                    <a:pt x="155620" y="8939"/>
                  </a:lnTo>
                  <a:lnTo>
                    <a:pt x="114716" y="20114"/>
                  </a:lnTo>
                  <a:lnTo>
                    <a:pt x="79099" y="35758"/>
                  </a:lnTo>
                  <a:lnTo>
                    <a:pt x="26440" y="79391"/>
                  </a:lnTo>
                  <a:lnTo>
                    <a:pt x="0" y="138770"/>
                  </a:lnTo>
                  <a:lnTo>
                    <a:pt x="98651" y="145988"/>
                  </a:lnTo>
                  <a:lnTo>
                    <a:pt x="106816" y="122552"/>
                  </a:lnTo>
                  <a:lnTo>
                    <a:pt x="118515" y="102437"/>
                  </a:lnTo>
                  <a:lnTo>
                    <a:pt x="152509" y="72173"/>
                  </a:lnTo>
                  <a:lnTo>
                    <a:pt x="198636" y="54458"/>
                  </a:lnTo>
                  <a:lnTo>
                    <a:pt x="254894" y="48553"/>
                  </a:lnTo>
                  <a:lnTo>
                    <a:pt x="285389" y="50186"/>
                  </a:lnTo>
                  <a:lnTo>
                    <a:pt x="338981" y="63254"/>
                  </a:lnTo>
                  <a:lnTo>
                    <a:pt x="381208" y="88228"/>
                  </a:lnTo>
                  <a:lnTo>
                    <a:pt x="405804" y="135162"/>
                  </a:lnTo>
                  <a:lnTo>
                    <a:pt x="404871" y="144491"/>
                  </a:lnTo>
                  <a:lnTo>
                    <a:pt x="381219" y="178993"/>
                  </a:lnTo>
                  <a:lnTo>
                    <a:pt x="348779" y="200590"/>
                  </a:lnTo>
                  <a:lnTo>
                    <a:pt x="303020" y="226159"/>
                  </a:lnTo>
                  <a:lnTo>
                    <a:pt x="283867" y="237244"/>
                  </a:lnTo>
                  <a:lnTo>
                    <a:pt x="244862" y="264234"/>
                  </a:lnTo>
                  <a:lnTo>
                    <a:pt x="219166" y="292961"/>
                  </a:lnTo>
                  <a:lnTo>
                    <a:pt x="204169" y="336204"/>
                  </a:lnTo>
                  <a:lnTo>
                    <a:pt x="203169" y="352996"/>
                  </a:lnTo>
                  <a:lnTo>
                    <a:pt x="203169" y="356933"/>
                  </a:lnTo>
                  <a:lnTo>
                    <a:pt x="203346" y="362838"/>
                  </a:lnTo>
                  <a:lnTo>
                    <a:pt x="203702" y="370712"/>
                  </a:lnTo>
                  <a:lnTo>
                    <a:pt x="295954" y="370712"/>
                  </a:lnTo>
                  <a:lnTo>
                    <a:pt x="296854" y="354227"/>
                  </a:lnTo>
                  <a:lnTo>
                    <a:pt x="298487" y="340202"/>
                  </a:lnTo>
                  <a:lnTo>
                    <a:pt x="312752" y="304689"/>
                  </a:lnTo>
                  <a:lnTo>
                    <a:pt x="347813" y="276147"/>
                  </a:lnTo>
                  <a:lnTo>
                    <a:pt x="386607" y="253921"/>
                  </a:lnTo>
                  <a:lnTo>
                    <a:pt x="418669" y="235611"/>
                  </a:lnTo>
                  <a:lnTo>
                    <a:pt x="465595" y="203297"/>
                  </a:lnTo>
                  <a:lnTo>
                    <a:pt x="498457" y="161489"/>
                  </a:lnTo>
                  <a:lnTo>
                    <a:pt x="504456" y="131225"/>
                  </a:lnTo>
                  <a:lnTo>
                    <a:pt x="500190" y="105000"/>
                  </a:lnTo>
                  <a:lnTo>
                    <a:pt x="466062" y="58579"/>
                  </a:lnTo>
                  <a:lnTo>
                    <a:pt x="399172" y="21590"/>
                  </a:lnTo>
                  <a:lnTo>
                    <a:pt x="356345" y="9595"/>
                  </a:lnTo>
                  <a:lnTo>
                    <a:pt x="307719" y="2398"/>
                  </a:lnTo>
                  <a:lnTo>
                    <a:pt x="253294" y="0"/>
                  </a:lnTo>
                  <a:close/>
                </a:path>
                <a:path extrusionOk="0" h="489585" w="504825">
                  <a:moveTo>
                    <a:pt x="197836" y="421890"/>
                  </a:moveTo>
                  <a:lnTo>
                    <a:pt x="197836" y="489143"/>
                  </a:lnTo>
                  <a:lnTo>
                    <a:pt x="307152" y="489143"/>
                  </a:lnTo>
                  <a:lnTo>
                    <a:pt x="307152" y="421890"/>
                  </a:lnTo>
                  <a:lnTo>
                    <a:pt x="197836" y="421890"/>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220751" rtl="0" algn="l">
              <a:lnSpc>
                <a:spcPct val="100000"/>
              </a:lnSpc>
              <a:spcBef>
                <a:spcPts val="0"/>
              </a:spcBef>
              <a:spcAft>
                <a:spcPts val="0"/>
              </a:spcAft>
              <a:buClr>
                <a:schemeClr val="dk1"/>
              </a:buClr>
              <a:buSzPts val="4400"/>
              <a:buFont typeface="Calibri"/>
              <a:buNone/>
            </a:pPr>
            <a:r>
              <a:rPr lang="en-US"/>
              <a:t>Color as a feature for classification</a:t>
            </a:r>
            <a:endParaRPr/>
          </a:p>
        </p:txBody>
      </p:sp>
      <p:pic>
        <p:nvPicPr>
          <p:cNvPr id="516" name="Google Shape;516;p56"/>
          <p:cNvPicPr preferRelativeResize="0"/>
          <p:nvPr/>
        </p:nvPicPr>
        <p:blipFill rotWithShape="1">
          <a:blip r:embed="rId3">
            <a:alphaModFix/>
          </a:blip>
          <a:srcRect b="0" l="0" r="0" t="0"/>
          <a:stretch/>
        </p:blipFill>
        <p:spPr>
          <a:xfrm>
            <a:off x="4051999" y="1956665"/>
            <a:ext cx="4088004" cy="294466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220751" rtl="0" algn="l">
              <a:lnSpc>
                <a:spcPct val="100000"/>
              </a:lnSpc>
              <a:spcBef>
                <a:spcPts val="0"/>
              </a:spcBef>
              <a:spcAft>
                <a:spcPts val="0"/>
              </a:spcAft>
              <a:buClr>
                <a:schemeClr val="dk1"/>
              </a:buClr>
              <a:buSzPts val="4400"/>
              <a:buFont typeface="Calibri"/>
              <a:buNone/>
            </a:pPr>
            <a:r>
              <a:rPr lang="en-US"/>
              <a:t>Color as a feature for classification</a:t>
            </a:r>
            <a:endParaRPr/>
          </a:p>
        </p:txBody>
      </p:sp>
      <p:grpSp>
        <p:nvGrpSpPr>
          <p:cNvPr id="522" name="Google Shape;522;p57"/>
          <p:cNvGrpSpPr/>
          <p:nvPr/>
        </p:nvGrpSpPr>
        <p:grpSpPr>
          <a:xfrm>
            <a:off x="4051999" y="1956665"/>
            <a:ext cx="5369754" cy="2944667"/>
            <a:chOff x="3038999" y="1467499"/>
            <a:chExt cx="4027316" cy="2208500"/>
          </a:xfrm>
        </p:grpSpPr>
        <p:pic>
          <p:nvPicPr>
            <p:cNvPr id="523" name="Google Shape;523;p57"/>
            <p:cNvPicPr preferRelativeResize="0"/>
            <p:nvPr/>
          </p:nvPicPr>
          <p:blipFill rotWithShape="1">
            <a:blip r:embed="rId3">
              <a:alphaModFix/>
            </a:blip>
            <a:srcRect b="0" l="0" r="0" t="0"/>
            <a:stretch/>
          </p:blipFill>
          <p:spPr>
            <a:xfrm>
              <a:off x="3038999" y="1467499"/>
              <a:ext cx="3066003" cy="2208500"/>
            </a:xfrm>
            <a:prstGeom prst="rect">
              <a:avLst/>
            </a:prstGeom>
            <a:noFill/>
            <a:ln>
              <a:noFill/>
            </a:ln>
          </p:spPr>
        </p:pic>
        <p:sp>
          <p:nvSpPr>
            <p:cNvPr id="524" name="Google Shape;524;p57"/>
            <p:cNvSpPr/>
            <p:nvPr/>
          </p:nvSpPr>
          <p:spPr>
            <a:xfrm>
              <a:off x="5342524" y="1886425"/>
              <a:ext cx="350520" cy="266700"/>
            </a:xfrm>
            <a:custGeom>
              <a:rect b="b" l="l" r="r" t="t"/>
              <a:pathLst>
                <a:path extrusionOk="0" h="266700" w="350520">
                  <a:moveTo>
                    <a:pt x="0" y="133199"/>
                  </a:moveTo>
                  <a:lnTo>
                    <a:pt x="8931" y="91098"/>
                  </a:lnTo>
                  <a:lnTo>
                    <a:pt x="33803" y="54533"/>
                  </a:lnTo>
                  <a:lnTo>
                    <a:pt x="71729" y="25699"/>
                  </a:lnTo>
                  <a:lnTo>
                    <a:pt x="119823" y="6790"/>
                  </a:lnTo>
                  <a:lnTo>
                    <a:pt x="175199" y="0"/>
                  </a:lnTo>
                  <a:lnTo>
                    <a:pt x="230576" y="6790"/>
                  </a:lnTo>
                  <a:lnTo>
                    <a:pt x="278670" y="25699"/>
                  </a:lnTo>
                  <a:lnTo>
                    <a:pt x="316596" y="54533"/>
                  </a:lnTo>
                  <a:lnTo>
                    <a:pt x="341468" y="91098"/>
                  </a:lnTo>
                  <a:lnTo>
                    <a:pt x="350399" y="133199"/>
                  </a:lnTo>
                  <a:lnTo>
                    <a:pt x="341468" y="175301"/>
                  </a:lnTo>
                  <a:lnTo>
                    <a:pt x="316596" y="211866"/>
                  </a:lnTo>
                  <a:lnTo>
                    <a:pt x="278670" y="240700"/>
                  </a:lnTo>
                  <a:lnTo>
                    <a:pt x="230576" y="259609"/>
                  </a:lnTo>
                  <a:lnTo>
                    <a:pt x="175199" y="266399"/>
                  </a:lnTo>
                  <a:lnTo>
                    <a:pt x="119823" y="259609"/>
                  </a:lnTo>
                  <a:lnTo>
                    <a:pt x="71729" y="240700"/>
                  </a:lnTo>
                  <a:lnTo>
                    <a:pt x="33803" y="211866"/>
                  </a:lnTo>
                  <a:lnTo>
                    <a:pt x="8931" y="175301"/>
                  </a:lnTo>
                  <a:lnTo>
                    <a:pt x="0" y="13319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25" name="Google Shape;525;p57"/>
            <p:cNvSpPr/>
            <p:nvPr/>
          </p:nvSpPr>
          <p:spPr>
            <a:xfrm>
              <a:off x="5772185" y="2068599"/>
              <a:ext cx="1294130" cy="0"/>
            </a:xfrm>
            <a:custGeom>
              <a:rect b="b" l="l" r="r" t="t"/>
              <a:pathLst>
                <a:path extrusionOk="0" h="120000" w="1294129">
                  <a:moveTo>
                    <a:pt x="0" y="0"/>
                  </a:moveTo>
                  <a:lnTo>
                    <a:pt x="1294013"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26" name="Google Shape;526;p57"/>
            <p:cNvSpPr/>
            <p:nvPr/>
          </p:nvSpPr>
          <p:spPr>
            <a:xfrm>
              <a:off x="5734749" y="2047176"/>
              <a:ext cx="59055" cy="43180"/>
            </a:xfrm>
            <a:custGeom>
              <a:rect b="b" l="l" r="r" t="t"/>
              <a:pathLst>
                <a:path extrusionOk="0" h="43180" w="59054">
                  <a:moveTo>
                    <a:pt x="58860" y="42846"/>
                  </a:moveTo>
                  <a:lnTo>
                    <a:pt x="0" y="21423"/>
                  </a:lnTo>
                  <a:lnTo>
                    <a:pt x="58860" y="0"/>
                  </a:lnTo>
                  <a:lnTo>
                    <a:pt x="37436" y="21423"/>
                  </a:lnTo>
                  <a:lnTo>
                    <a:pt x="58860" y="42846"/>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27" name="Google Shape;527;p57"/>
            <p:cNvSpPr/>
            <p:nvPr/>
          </p:nvSpPr>
          <p:spPr>
            <a:xfrm>
              <a:off x="5734749" y="2047176"/>
              <a:ext cx="59055" cy="43180"/>
            </a:xfrm>
            <a:custGeom>
              <a:rect b="b" l="l" r="r" t="t"/>
              <a:pathLst>
                <a:path extrusionOk="0" h="43180" w="59054">
                  <a:moveTo>
                    <a:pt x="37436" y="21423"/>
                  </a:moveTo>
                  <a:lnTo>
                    <a:pt x="58860" y="0"/>
                  </a:lnTo>
                  <a:lnTo>
                    <a:pt x="0" y="21423"/>
                  </a:lnTo>
                  <a:lnTo>
                    <a:pt x="58860" y="42846"/>
                  </a:lnTo>
                  <a:lnTo>
                    <a:pt x="37436" y="21423"/>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220751" rtl="0" algn="l">
              <a:lnSpc>
                <a:spcPct val="100000"/>
              </a:lnSpc>
              <a:spcBef>
                <a:spcPts val="0"/>
              </a:spcBef>
              <a:spcAft>
                <a:spcPts val="0"/>
              </a:spcAft>
              <a:buClr>
                <a:schemeClr val="dk1"/>
              </a:buClr>
              <a:buSzPts val="4400"/>
              <a:buFont typeface="Calibri"/>
              <a:buNone/>
            </a:pPr>
            <a:r>
              <a:rPr lang="en-US"/>
              <a:t>Color as a feature for classification</a:t>
            </a:r>
            <a:endParaRPr/>
          </a:p>
        </p:txBody>
      </p:sp>
      <p:grpSp>
        <p:nvGrpSpPr>
          <p:cNvPr id="533" name="Google Shape;533;p58"/>
          <p:cNvGrpSpPr/>
          <p:nvPr/>
        </p:nvGrpSpPr>
        <p:grpSpPr>
          <a:xfrm>
            <a:off x="4051999" y="1956665"/>
            <a:ext cx="5669113" cy="2944667"/>
            <a:chOff x="3038999" y="1467499"/>
            <a:chExt cx="4251835" cy="2208500"/>
          </a:xfrm>
        </p:grpSpPr>
        <p:pic>
          <p:nvPicPr>
            <p:cNvPr id="534" name="Google Shape;534;p58"/>
            <p:cNvPicPr preferRelativeResize="0"/>
            <p:nvPr/>
          </p:nvPicPr>
          <p:blipFill rotWithShape="1">
            <a:blip r:embed="rId3">
              <a:alphaModFix/>
            </a:blip>
            <a:srcRect b="0" l="0" r="0" t="0"/>
            <a:stretch/>
          </p:blipFill>
          <p:spPr>
            <a:xfrm>
              <a:off x="3038999" y="1467499"/>
              <a:ext cx="3066003" cy="2208500"/>
            </a:xfrm>
            <a:prstGeom prst="rect">
              <a:avLst/>
            </a:prstGeom>
            <a:noFill/>
            <a:ln>
              <a:noFill/>
            </a:ln>
          </p:spPr>
        </p:pic>
        <p:sp>
          <p:nvSpPr>
            <p:cNvPr id="535" name="Google Shape;535;p58"/>
            <p:cNvSpPr/>
            <p:nvPr/>
          </p:nvSpPr>
          <p:spPr>
            <a:xfrm>
              <a:off x="4571999" y="2783374"/>
              <a:ext cx="350520" cy="266700"/>
            </a:xfrm>
            <a:custGeom>
              <a:rect b="b" l="l" r="r" t="t"/>
              <a:pathLst>
                <a:path extrusionOk="0" h="266700" w="350520">
                  <a:moveTo>
                    <a:pt x="0" y="133199"/>
                  </a:moveTo>
                  <a:lnTo>
                    <a:pt x="8931" y="91098"/>
                  </a:lnTo>
                  <a:lnTo>
                    <a:pt x="33803" y="54533"/>
                  </a:lnTo>
                  <a:lnTo>
                    <a:pt x="71729" y="25699"/>
                  </a:lnTo>
                  <a:lnTo>
                    <a:pt x="119823" y="6790"/>
                  </a:lnTo>
                  <a:lnTo>
                    <a:pt x="175199" y="0"/>
                  </a:lnTo>
                  <a:lnTo>
                    <a:pt x="230576" y="6790"/>
                  </a:lnTo>
                  <a:lnTo>
                    <a:pt x="278670" y="25699"/>
                  </a:lnTo>
                  <a:lnTo>
                    <a:pt x="316596" y="54533"/>
                  </a:lnTo>
                  <a:lnTo>
                    <a:pt x="341468" y="91098"/>
                  </a:lnTo>
                  <a:lnTo>
                    <a:pt x="350399" y="133199"/>
                  </a:lnTo>
                  <a:lnTo>
                    <a:pt x="341468" y="175301"/>
                  </a:lnTo>
                  <a:lnTo>
                    <a:pt x="316596" y="211866"/>
                  </a:lnTo>
                  <a:lnTo>
                    <a:pt x="278670" y="240700"/>
                  </a:lnTo>
                  <a:lnTo>
                    <a:pt x="230576" y="259609"/>
                  </a:lnTo>
                  <a:lnTo>
                    <a:pt x="175199" y="266399"/>
                  </a:lnTo>
                  <a:lnTo>
                    <a:pt x="119823" y="259609"/>
                  </a:lnTo>
                  <a:lnTo>
                    <a:pt x="71729" y="240700"/>
                  </a:lnTo>
                  <a:lnTo>
                    <a:pt x="33803" y="211866"/>
                  </a:lnTo>
                  <a:lnTo>
                    <a:pt x="8931" y="175301"/>
                  </a:lnTo>
                  <a:lnTo>
                    <a:pt x="0" y="13319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36" name="Google Shape;536;p58"/>
            <p:cNvSpPr/>
            <p:nvPr/>
          </p:nvSpPr>
          <p:spPr>
            <a:xfrm>
              <a:off x="5001659" y="2965941"/>
              <a:ext cx="2289175" cy="13970"/>
            </a:xfrm>
            <a:custGeom>
              <a:rect b="b" l="l" r="r" t="t"/>
              <a:pathLst>
                <a:path extrusionOk="0" h="13969" w="2289175">
                  <a:moveTo>
                    <a:pt x="0" y="0"/>
                  </a:moveTo>
                  <a:lnTo>
                    <a:pt x="2288815" y="13708"/>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37" name="Google Shape;537;p58"/>
            <p:cNvSpPr/>
            <p:nvPr/>
          </p:nvSpPr>
          <p:spPr>
            <a:xfrm>
              <a:off x="4964223" y="2944646"/>
              <a:ext cx="59055" cy="43180"/>
            </a:xfrm>
            <a:custGeom>
              <a:rect b="b" l="l" r="r" t="t"/>
              <a:pathLst>
                <a:path extrusionOk="0" h="43180" w="59054">
                  <a:moveTo>
                    <a:pt x="58730" y="42845"/>
                  </a:moveTo>
                  <a:lnTo>
                    <a:pt x="0" y="21070"/>
                  </a:lnTo>
                  <a:lnTo>
                    <a:pt x="58987" y="0"/>
                  </a:lnTo>
                  <a:lnTo>
                    <a:pt x="37435" y="21294"/>
                  </a:lnTo>
                  <a:lnTo>
                    <a:pt x="58730" y="4284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38" name="Google Shape;538;p58"/>
            <p:cNvSpPr/>
            <p:nvPr/>
          </p:nvSpPr>
          <p:spPr>
            <a:xfrm>
              <a:off x="4964223" y="2944646"/>
              <a:ext cx="59055" cy="43180"/>
            </a:xfrm>
            <a:custGeom>
              <a:rect b="b" l="l" r="r" t="t"/>
              <a:pathLst>
                <a:path extrusionOk="0" h="43180" w="59054">
                  <a:moveTo>
                    <a:pt x="37435" y="21294"/>
                  </a:moveTo>
                  <a:lnTo>
                    <a:pt x="58987" y="0"/>
                  </a:lnTo>
                  <a:lnTo>
                    <a:pt x="0" y="21070"/>
                  </a:lnTo>
                  <a:lnTo>
                    <a:pt x="58730" y="42845"/>
                  </a:lnTo>
                  <a:lnTo>
                    <a:pt x="37435" y="21294"/>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39" name="Google Shape;539;p58"/>
            <p:cNvSpPr/>
            <p:nvPr/>
          </p:nvSpPr>
          <p:spPr>
            <a:xfrm>
              <a:off x="5342524" y="1886425"/>
              <a:ext cx="350520" cy="266700"/>
            </a:xfrm>
            <a:custGeom>
              <a:rect b="b" l="l" r="r" t="t"/>
              <a:pathLst>
                <a:path extrusionOk="0" h="266700" w="350520">
                  <a:moveTo>
                    <a:pt x="0" y="133199"/>
                  </a:moveTo>
                  <a:lnTo>
                    <a:pt x="8931" y="91098"/>
                  </a:lnTo>
                  <a:lnTo>
                    <a:pt x="33803" y="54533"/>
                  </a:lnTo>
                  <a:lnTo>
                    <a:pt x="71729" y="25699"/>
                  </a:lnTo>
                  <a:lnTo>
                    <a:pt x="119823" y="6790"/>
                  </a:lnTo>
                  <a:lnTo>
                    <a:pt x="175199" y="0"/>
                  </a:lnTo>
                  <a:lnTo>
                    <a:pt x="230576" y="6790"/>
                  </a:lnTo>
                  <a:lnTo>
                    <a:pt x="278670" y="25699"/>
                  </a:lnTo>
                  <a:lnTo>
                    <a:pt x="316596" y="54533"/>
                  </a:lnTo>
                  <a:lnTo>
                    <a:pt x="341468" y="91098"/>
                  </a:lnTo>
                  <a:lnTo>
                    <a:pt x="350399" y="133199"/>
                  </a:lnTo>
                  <a:lnTo>
                    <a:pt x="341468" y="175301"/>
                  </a:lnTo>
                  <a:lnTo>
                    <a:pt x="316596" y="211866"/>
                  </a:lnTo>
                  <a:lnTo>
                    <a:pt x="278670" y="240700"/>
                  </a:lnTo>
                  <a:lnTo>
                    <a:pt x="230576" y="259609"/>
                  </a:lnTo>
                  <a:lnTo>
                    <a:pt x="175199" y="266399"/>
                  </a:lnTo>
                  <a:lnTo>
                    <a:pt x="119823" y="259609"/>
                  </a:lnTo>
                  <a:lnTo>
                    <a:pt x="71729" y="240700"/>
                  </a:lnTo>
                  <a:lnTo>
                    <a:pt x="33803" y="211866"/>
                  </a:lnTo>
                  <a:lnTo>
                    <a:pt x="8931" y="175301"/>
                  </a:lnTo>
                  <a:lnTo>
                    <a:pt x="0" y="13319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40" name="Google Shape;540;p58"/>
            <p:cNvSpPr/>
            <p:nvPr/>
          </p:nvSpPr>
          <p:spPr>
            <a:xfrm>
              <a:off x="5772185" y="2068599"/>
              <a:ext cx="1294130" cy="0"/>
            </a:xfrm>
            <a:custGeom>
              <a:rect b="b" l="l" r="r" t="t"/>
              <a:pathLst>
                <a:path extrusionOk="0" h="120000" w="1294129">
                  <a:moveTo>
                    <a:pt x="0" y="0"/>
                  </a:moveTo>
                  <a:lnTo>
                    <a:pt x="1294013"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41" name="Google Shape;541;p58"/>
            <p:cNvSpPr/>
            <p:nvPr/>
          </p:nvSpPr>
          <p:spPr>
            <a:xfrm>
              <a:off x="5734749" y="2047176"/>
              <a:ext cx="59055" cy="43180"/>
            </a:xfrm>
            <a:custGeom>
              <a:rect b="b" l="l" r="r" t="t"/>
              <a:pathLst>
                <a:path extrusionOk="0" h="43180" w="59054">
                  <a:moveTo>
                    <a:pt x="58860" y="42846"/>
                  </a:moveTo>
                  <a:lnTo>
                    <a:pt x="0" y="21423"/>
                  </a:lnTo>
                  <a:lnTo>
                    <a:pt x="58860" y="0"/>
                  </a:lnTo>
                  <a:lnTo>
                    <a:pt x="37436" y="21423"/>
                  </a:lnTo>
                  <a:lnTo>
                    <a:pt x="58860" y="42846"/>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42" name="Google Shape;542;p58"/>
            <p:cNvSpPr/>
            <p:nvPr/>
          </p:nvSpPr>
          <p:spPr>
            <a:xfrm>
              <a:off x="5734749" y="2047176"/>
              <a:ext cx="59055" cy="43180"/>
            </a:xfrm>
            <a:custGeom>
              <a:rect b="b" l="l" r="r" t="t"/>
              <a:pathLst>
                <a:path extrusionOk="0" h="43180" w="59054">
                  <a:moveTo>
                    <a:pt x="37436" y="21423"/>
                  </a:moveTo>
                  <a:lnTo>
                    <a:pt x="58860" y="0"/>
                  </a:lnTo>
                  <a:lnTo>
                    <a:pt x="0" y="21423"/>
                  </a:lnTo>
                  <a:lnTo>
                    <a:pt x="58860" y="42846"/>
                  </a:lnTo>
                  <a:lnTo>
                    <a:pt x="37436" y="21423"/>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2220751" rtl="0" algn="l">
              <a:lnSpc>
                <a:spcPct val="100000"/>
              </a:lnSpc>
              <a:spcBef>
                <a:spcPts val="0"/>
              </a:spcBef>
              <a:spcAft>
                <a:spcPts val="0"/>
              </a:spcAft>
              <a:buClr>
                <a:schemeClr val="dk1"/>
              </a:buClr>
              <a:buSzPts val="4400"/>
              <a:buFont typeface="Calibri"/>
              <a:buNone/>
            </a:pPr>
            <a:r>
              <a:rPr lang="en-US"/>
              <a:t>Color as a feature for classification</a:t>
            </a:r>
            <a:endParaRPr/>
          </a:p>
        </p:txBody>
      </p:sp>
      <p:grpSp>
        <p:nvGrpSpPr>
          <p:cNvPr id="548" name="Google Shape;548;p59"/>
          <p:cNvGrpSpPr/>
          <p:nvPr/>
        </p:nvGrpSpPr>
        <p:grpSpPr>
          <a:xfrm>
            <a:off x="4051999" y="1956665"/>
            <a:ext cx="5669113" cy="2944667"/>
            <a:chOff x="3038999" y="1467499"/>
            <a:chExt cx="4251835" cy="2208500"/>
          </a:xfrm>
        </p:grpSpPr>
        <p:pic>
          <p:nvPicPr>
            <p:cNvPr id="549" name="Google Shape;549;p59"/>
            <p:cNvPicPr preferRelativeResize="0"/>
            <p:nvPr/>
          </p:nvPicPr>
          <p:blipFill rotWithShape="1">
            <a:blip r:embed="rId3">
              <a:alphaModFix/>
            </a:blip>
            <a:srcRect b="0" l="0" r="0" t="0"/>
            <a:stretch/>
          </p:blipFill>
          <p:spPr>
            <a:xfrm>
              <a:off x="3038999" y="1467499"/>
              <a:ext cx="3066003" cy="2208500"/>
            </a:xfrm>
            <a:prstGeom prst="rect">
              <a:avLst/>
            </a:prstGeom>
            <a:noFill/>
            <a:ln>
              <a:noFill/>
            </a:ln>
          </p:spPr>
        </p:pic>
        <p:sp>
          <p:nvSpPr>
            <p:cNvPr id="550" name="Google Shape;550;p59"/>
            <p:cNvSpPr/>
            <p:nvPr/>
          </p:nvSpPr>
          <p:spPr>
            <a:xfrm>
              <a:off x="4571999" y="2783374"/>
              <a:ext cx="350520" cy="266700"/>
            </a:xfrm>
            <a:custGeom>
              <a:rect b="b" l="l" r="r" t="t"/>
              <a:pathLst>
                <a:path extrusionOk="0" h="266700" w="350520">
                  <a:moveTo>
                    <a:pt x="0" y="133199"/>
                  </a:moveTo>
                  <a:lnTo>
                    <a:pt x="8931" y="91098"/>
                  </a:lnTo>
                  <a:lnTo>
                    <a:pt x="33803" y="54533"/>
                  </a:lnTo>
                  <a:lnTo>
                    <a:pt x="71729" y="25699"/>
                  </a:lnTo>
                  <a:lnTo>
                    <a:pt x="119823" y="6790"/>
                  </a:lnTo>
                  <a:lnTo>
                    <a:pt x="175199" y="0"/>
                  </a:lnTo>
                  <a:lnTo>
                    <a:pt x="230576" y="6790"/>
                  </a:lnTo>
                  <a:lnTo>
                    <a:pt x="278670" y="25699"/>
                  </a:lnTo>
                  <a:lnTo>
                    <a:pt x="316596" y="54533"/>
                  </a:lnTo>
                  <a:lnTo>
                    <a:pt x="341468" y="91098"/>
                  </a:lnTo>
                  <a:lnTo>
                    <a:pt x="350399" y="133199"/>
                  </a:lnTo>
                  <a:lnTo>
                    <a:pt x="341468" y="175301"/>
                  </a:lnTo>
                  <a:lnTo>
                    <a:pt x="316596" y="211866"/>
                  </a:lnTo>
                  <a:lnTo>
                    <a:pt x="278670" y="240700"/>
                  </a:lnTo>
                  <a:lnTo>
                    <a:pt x="230576" y="259609"/>
                  </a:lnTo>
                  <a:lnTo>
                    <a:pt x="175199" y="266399"/>
                  </a:lnTo>
                  <a:lnTo>
                    <a:pt x="119823" y="259609"/>
                  </a:lnTo>
                  <a:lnTo>
                    <a:pt x="71729" y="240700"/>
                  </a:lnTo>
                  <a:lnTo>
                    <a:pt x="33803" y="211866"/>
                  </a:lnTo>
                  <a:lnTo>
                    <a:pt x="8931" y="175301"/>
                  </a:lnTo>
                  <a:lnTo>
                    <a:pt x="0" y="13319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51" name="Google Shape;551;p59"/>
            <p:cNvSpPr/>
            <p:nvPr/>
          </p:nvSpPr>
          <p:spPr>
            <a:xfrm>
              <a:off x="5001659" y="2965941"/>
              <a:ext cx="2289175" cy="13970"/>
            </a:xfrm>
            <a:custGeom>
              <a:rect b="b" l="l" r="r" t="t"/>
              <a:pathLst>
                <a:path extrusionOk="0" h="13969" w="2289175">
                  <a:moveTo>
                    <a:pt x="0" y="0"/>
                  </a:moveTo>
                  <a:lnTo>
                    <a:pt x="2288815" y="13708"/>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52" name="Google Shape;552;p59"/>
            <p:cNvSpPr/>
            <p:nvPr/>
          </p:nvSpPr>
          <p:spPr>
            <a:xfrm>
              <a:off x="4964223" y="2944646"/>
              <a:ext cx="59055" cy="43180"/>
            </a:xfrm>
            <a:custGeom>
              <a:rect b="b" l="l" r="r" t="t"/>
              <a:pathLst>
                <a:path extrusionOk="0" h="43180" w="59054">
                  <a:moveTo>
                    <a:pt x="58730" y="42845"/>
                  </a:moveTo>
                  <a:lnTo>
                    <a:pt x="0" y="21070"/>
                  </a:lnTo>
                  <a:lnTo>
                    <a:pt x="58987" y="0"/>
                  </a:lnTo>
                  <a:lnTo>
                    <a:pt x="37435" y="21294"/>
                  </a:lnTo>
                  <a:lnTo>
                    <a:pt x="58730" y="4284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53" name="Google Shape;553;p59"/>
            <p:cNvSpPr/>
            <p:nvPr/>
          </p:nvSpPr>
          <p:spPr>
            <a:xfrm>
              <a:off x="4964223" y="2944646"/>
              <a:ext cx="59055" cy="43180"/>
            </a:xfrm>
            <a:custGeom>
              <a:rect b="b" l="l" r="r" t="t"/>
              <a:pathLst>
                <a:path extrusionOk="0" h="43180" w="59054">
                  <a:moveTo>
                    <a:pt x="37435" y="21294"/>
                  </a:moveTo>
                  <a:lnTo>
                    <a:pt x="58987" y="0"/>
                  </a:lnTo>
                  <a:lnTo>
                    <a:pt x="0" y="21070"/>
                  </a:lnTo>
                  <a:lnTo>
                    <a:pt x="58730" y="42845"/>
                  </a:lnTo>
                  <a:lnTo>
                    <a:pt x="37435" y="21294"/>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54" name="Google Shape;554;p59"/>
            <p:cNvSpPr/>
            <p:nvPr/>
          </p:nvSpPr>
          <p:spPr>
            <a:xfrm>
              <a:off x="5342524" y="1886425"/>
              <a:ext cx="350520" cy="266700"/>
            </a:xfrm>
            <a:custGeom>
              <a:rect b="b" l="l" r="r" t="t"/>
              <a:pathLst>
                <a:path extrusionOk="0" h="266700" w="350520">
                  <a:moveTo>
                    <a:pt x="0" y="133199"/>
                  </a:moveTo>
                  <a:lnTo>
                    <a:pt x="8931" y="91098"/>
                  </a:lnTo>
                  <a:lnTo>
                    <a:pt x="33803" y="54533"/>
                  </a:lnTo>
                  <a:lnTo>
                    <a:pt x="71729" y="25699"/>
                  </a:lnTo>
                  <a:lnTo>
                    <a:pt x="119823" y="6790"/>
                  </a:lnTo>
                  <a:lnTo>
                    <a:pt x="175199" y="0"/>
                  </a:lnTo>
                  <a:lnTo>
                    <a:pt x="230576" y="6790"/>
                  </a:lnTo>
                  <a:lnTo>
                    <a:pt x="278670" y="25699"/>
                  </a:lnTo>
                  <a:lnTo>
                    <a:pt x="316596" y="54533"/>
                  </a:lnTo>
                  <a:lnTo>
                    <a:pt x="341468" y="91098"/>
                  </a:lnTo>
                  <a:lnTo>
                    <a:pt x="350399" y="133199"/>
                  </a:lnTo>
                  <a:lnTo>
                    <a:pt x="341468" y="175301"/>
                  </a:lnTo>
                  <a:lnTo>
                    <a:pt x="316596" y="211866"/>
                  </a:lnTo>
                  <a:lnTo>
                    <a:pt x="278670" y="240700"/>
                  </a:lnTo>
                  <a:lnTo>
                    <a:pt x="230576" y="259609"/>
                  </a:lnTo>
                  <a:lnTo>
                    <a:pt x="175199" y="266399"/>
                  </a:lnTo>
                  <a:lnTo>
                    <a:pt x="119823" y="259609"/>
                  </a:lnTo>
                  <a:lnTo>
                    <a:pt x="71729" y="240700"/>
                  </a:lnTo>
                  <a:lnTo>
                    <a:pt x="33803" y="211866"/>
                  </a:lnTo>
                  <a:lnTo>
                    <a:pt x="8931" y="175301"/>
                  </a:lnTo>
                  <a:lnTo>
                    <a:pt x="0" y="13319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55" name="Google Shape;555;p59"/>
            <p:cNvSpPr/>
            <p:nvPr/>
          </p:nvSpPr>
          <p:spPr>
            <a:xfrm>
              <a:off x="5772185" y="2068599"/>
              <a:ext cx="1294130" cy="0"/>
            </a:xfrm>
            <a:custGeom>
              <a:rect b="b" l="l" r="r" t="t"/>
              <a:pathLst>
                <a:path extrusionOk="0" h="120000" w="1294129">
                  <a:moveTo>
                    <a:pt x="0" y="0"/>
                  </a:moveTo>
                  <a:lnTo>
                    <a:pt x="1294013"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56" name="Google Shape;556;p59"/>
            <p:cNvSpPr/>
            <p:nvPr/>
          </p:nvSpPr>
          <p:spPr>
            <a:xfrm>
              <a:off x="5734749" y="2047176"/>
              <a:ext cx="59055" cy="43180"/>
            </a:xfrm>
            <a:custGeom>
              <a:rect b="b" l="l" r="r" t="t"/>
              <a:pathLst>
                <a:path extrusionOk="0" h="43180" w="59054">
                  <a:moveTo>
                    <a:pt x="58860" y="42846"/>
                  </a:moveTo>
                  <a:lnTo>
                    <a:pt x="0" y="21423"/>
                  </a:lnTo>
                  <a:lnTo>
                    <a:pt x="58860" y="0"/>
                  </a:lnTo>
                  <a:lnTo>
                    <a:pt x="37436" y="21423"/>
                  </a:lnTo>
                  <a:lnTo>
                    <a:pt x="58860" y="42846"/>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57" name="Google Shape;557;p59"/>
            <p:cNvSpPr/>
            <p:nvPr/>
          </p:nvSpPr>
          <p:spPr>
            <a:xfrm>
              <a:off x="5734749" y="2047176"/>
              <a:ext cx="59055" cy="43180"/>
            </a:xfrm>
            <a:custGeom>
              <a:rect b="b" l="l" r="r" t="t"/>
              <a:pathLst>
                <a:path extrusionOk="0" h="43180" w="59054">
                  <a:moveTo>
                    <a:pt x="37436" y="21423"/>
                  </a:moveTo>
                  <a:lnTo>
                    <a:pt x="58860" y="0"/>
                  </a:lnTo>
                  <a:lnTo>
                    <a:pt x="0" y="21423"/>
                  </a:lnTo>
                  <a:lnTo>
                    <a:pt x="58860" y="42846"/>
                  </a:lnTo>
                  <a:lnTo>
                    <a:pt x="37436" y="21423"/>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6"/>
          <p:cNvSpPr txBox="1"/>
          <p:nvPr/>
        </p:nvSpPr>
        <p:spPr>
          <a:xfrm>
            <a:off x="1129266" y="1337375"/>
            <a:ext cx="9740053" cy="3510362"/>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Introduction to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14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14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a:p>
            <a:pPr indent="-489361" lvl="0" marL="505447" marR="0" rtl="0" algn="l">
              <a:spcBef>
                <a:spcPts val="142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Understanding Deep Learning Architectures for Image Segmentation</a:t>
            </a:r>
            <a:endParaRPr sz="2400">
              <a:solidFill>
                <a:schemeClr val="dk1"/>
              </a:solidFill>
              <a:latin typeface="Roboto"/>
              <a:ea typeface="Roboto"/>
              <a:cs typeface="Roboto"/>
              <a:sym typeface="Roboto"/>
            </a:endParaRPr>
          </a:p>
        </p:txBody>
      </p:sp>
      <p:sp>
        <p:nvSpPr>
          <p:cNvPr id="113" name="Google Shape;113;p6"/>
          <p:cNvSpPr txBox="1"/>
          <p:nvPr>
            <p:ph type="title"/>
          </p:nvPr>
        </p:nvSpPr>
        <p:spPr>
          <a:xfrm>
            <a:off x="235974" y="404728"/>
            <a:ext cx="101109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114" name="Google Shape;114;p6"/>
          <p:cNvSpPr/>
          <p:nvPr/>
        </p:nvSpPr>
        <p:spPr>
          <a:xfrm>
            <a:off x="911200" y="1252200"/>
            <a:ext cx="7301653" cy="3117427"/>
          </a:xfrm>
          <a:custGeom>
            <a:rect b="b" l="l" r="r" t="t"/>
            <a:pathLst>
              <a:path extrusionOk="0" h="2338070" w="5476240">
                <a:moveTo>
                  <a:pt x="5475899" y="2337599"/>
                </a:moveTo>
                <a:lnTo>
                  <a:pt x="0" y="2337599"/>
                </a:lnTo>
                <a:lnTo>
                  <a:pt x="0" y="0"/>
                </a:lnTo>
                <a:lnTo>
                  <a:pt x="5475899" y="0"/>
                </a:lnTo>
                <a:lnTo>
                  <a:pt x="5475899" y="23375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60"/>
          <p:cNvPicPr preferRelativeResize="0"/>
          <p:nvPr/>
        </p:nvPicPr>
        <p:blipFill rotWithShape="1">
          <a:blip r:embed="rId3">
            <a:alphaModFix/>
          </a:blip>
          <a:srcRect b="0" l="0" r="0" t="0"/>
          <a:stretch/>
        </p:blipFill>
        <p:spPr>
          <a:xfrm>
            <a:off x="399466" y="1893600"/>
            <a:ext cx="2573719" cy="3522168"/>
          </a:xfrm>
          <a:prstGeom prst="rect">
            <a:avLst/>
          </a:prstGeom>
          <a:noFill/>
          <a:ln>
            <a:noFill/>
          </a:ln>
        </p:spPr>
      </p:pic>
      <p:pic>
        <p:nvPicPr>
          <p:cNvPr id="563" name="Google Shape;563;p60"/>
          <p:cNvPicPr preferRelativeResize="0"/>
          <p:nvPr/>
        </p:nvPicPr>
        <p:blipFill rotWithShape="1">
          <a:blip r:embed="rId4">
            <a:alphaModFix/>
          </a:blip>
          <a:srcRect b="0" l="0" r="0" t="0"/>
          <a:stretch/>
        </p:blipFill>
        <p:spPr>
          <a:xfrm>
            <a:off x="4609467" y="1893583"/>
            <a:ext cx="2601868" cy="3522164"/>
          </a:xfrm>
          <a:prstGeom prst="rect">
            <a:avLst/>
          </a:prstGeom>
          <a:noFill/>
          <a:ln>
            <a:noFill/>
          </a:ln>
        </p:spPr>
      </p:pic>
      <p:pic>
        <p:nvPicPr>
          <p:cNvPr id="564" name="Google Shape;564;p60"/>
          <p:cNvPicPr preferRelativeResize="0"/>
          <p:nvPr/>
        </p:nvPicPr>
        <p:blipFill rotWithShape="1">
          <a:blip r:embed="rId5">
            <a:alphaModFix/>
          </a:blip>
          <a:srcRect b="0" l="0" r="0" t="0"/>
          <a:stretch/>
        </p:blipFill>
        <p:spPr>
          <a:xfrm>
            <a:off x="8700613" y="1780113"/>
            <a:ext cx="2718689" cy="3756464"/>
          </a:xfrm>
          <a:prstGeom prst="rect">
            <a:avLst/>
          </a:prstGeom>
          <a:noFill/>
          <a:ln>
            <a:noFill/>
          </a:ln>
        </p:spPr>
      </p:pic>
      <p:sp>
        <p:nvSpPr>
          <p:cNvPr id="565" name="Google Shape;565;p60"/>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311230" rtl="0" algn="l">
              <a:lnSpc>
                <a:spcPct val="100000"/>
              </a:lnSpc>
              <a:spcBef>
                <a:spcPts val="0"/>
              </a:spcBef>
              <a:spcAft>
                <a:spcPts val="0"/>
              </a:spcAft>
              <a:buClr>
                <a:schemeClr val="dk1"/>
              </a:buClr>
              <a:buSzPts val="4400"/>
              <a:buFont typeface="Calibri"/>
              <a:buNone/>
            </a:pPr>
            <a:r>
              <a:rPr lang="en-US"/>
              <a:t>Concept of Thresholding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1"/>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404585" rtl="0" algn="l">
              <a:lnSpc>
                <a:spcPct val="100000"/>
              </a:lnSpc>
              <a:spcBef>
                <a:spcPts val="0"/>
              </a:spcBef>
              <a:spcAft>
                <a:spcPts val="0"/>
              </a:spcAft>
              <a:buClr>
                <a:schemeClr val="dk1"/>
              </a:buClr>
              <a:buSzPts val="4400"/>
              <a:buFont typeface="Calibri"/>
              <a:buNone/>
            </a:pPr>
            <a:r>
              <a:rPr lang="en-US"/>
              <a:t>Image Segmentation through Thresholding</a:t>
            </a:r>
            <a:endParaRPr/>
          </a:p>
        </p:txBody>
      </p:sp>
      <p:pic>
        <p:nvPicPr>
          <p:cNvPr id="571" name="Google Shape;571;p61"/>
          <p:cNvPicPr preferRelativeResize="0"/>
          <p:nvPr/>
        </p:nvPicPr>
        <p:blipFill rotWithShape="1">
          <a:blip r:embed="rId3">
            <a:alphaModFix/>
          </a:blip>
          <a:srcRect b="0" l="0" r="0" t="0"/>
          <a:stretch/>
        </p:blipFill>
        <p:spPr>
          <a:xfrm>
            <a:off x="919567" y="2541732"/>
            <a:ext cx="2639156" cy="229063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2"/>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404585" rtl="0" algn="l">
              <a:lnSpc>
                <a:spcPct val="100000"/>
              </a:lnSpc>
              <a:spcBef>
                <a:spcPts val="0"/>
              </a:spcBef>
              <a:spcAft>
                <a:spcPts val="0"/>
              </a:spcAft>
              <a:buClr>
                <a:schemeClr val="dk1"/>
              </a:buClr>
              <a:buSzPts val="4400"/>
              <a:buFont typeface="Calibri"/>
              <a:buNone/>
            </a:pPr>
            <a:r>
              <a:rPr lang="en-US"/>
              <a:t>Image Segmentation through Thresholding</a:t>
            </a:r>
            <a:endParaRPr/>
          </a:p>
        </p:txBody>
      </p:sp>
      <p:pic>
        <p:nvPicPr>
          <p:cNvPr id="577" name="Google Shape;577;p62"/>
          <p:cNvPicPr preferRelativeResize="0"/>
          <p:nvPr/>
        </p:nvPicPr>
        <p:blipFill rotWithShape="1">
          <a:blip r:embed="rId3">
            <a:alphaModFix/>
          </a:blip>
          <a:srcRect b="0" l="0" r="0" t="0"/>
          <a:stretch/>
        </p:blipFill>
        <p:spPr>
          <a:xfrm>
            <a:off x="919567" y="2541732"/>
            <a:ext cx="2639156" cy="2290632"/>
          </a:xfrm>
          <a:prstGeom prst="rect">
            <a:avLst/>
          </a:prstGeom>
          <a:noFill/>
          <a:ln>
            <a:noFill/>
          </a:ln>
        </p:spPr>
      </p:pic>
      <p:grpSp>
        <p:nvGrpSpPr>
          <p:cNvPr id="578" name="Google Shape;578;p62"/>
          <p:cNvGrpSpPr/>
          <p:nvPr/>
        </p:nvGrpSpPr>
        <p:grpSpPr>
          <a:xfrm>
            <a:off x="3951407" y="3503621"/>
            <a:ext cx="832273" cy="366607"/>
            <a:chOff x="2963555" y="2627716"/>
            <a:chExt cx="624205" cy="274955"/>
          </a:xfrm>
        </p:grpSpPr>
        <p:sp>
          <p:nvSpPr>
            <p:cNvPr id="579" name="Google Shape;579;p62"/>
            <p:cNvSpPr/>
            <p:nvPr/>
          </p:nvSpPr>
          <p:spPr>
            <a:xfrm>
              <a:off x="2963555" y="2627716"/>
              <a:ext cx="624205" cy="274955"/>
            </a:xfrm>
            <a:custGeom>
              <a:rect b="b" l="l" r="r" t="t"/>
              <a:pathLst>
                <a:path extrusionOk="0" h="274955" w="624204">
                  <a:moveTo>
                    <a:pt x="486300" y="274799"/>
                  </a:moveTo>
                  <a:lnTo>
                    <a:pt x="486300" y="206099"/>
                  </a:lnTo>
                  <a:lnTo>
                    <a:pt x="0" y="206099"/>
                  </a:lnTo>
                  <a:lnTo>
                    <a:pt x="0" y="68699"/>
                  </a:lnTo>
                  <a:lnTo>
                    <a:pt x="486300" y="68699"/>
                  </a:lnTo>
                  <a:lnTo>
                    <a:pt x="486300" y="0"/>
                  </a:lnTo>
                  <a:lnTo>
                    <a:pt x="623700" y="137399"/>
                  </a:lnTo>
                  <a:lnTo>
                    <a:pt x="486300" y="2747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80" name="Google Shape;580;p62"/>
            <p:cNvSpPr/>
            <p:nvPr/>
          </p:nvSpPr>
          <p:spPr>
            <a:xfrm>
              <a:off x="2963555" y="2627716"/>
              <a:ext cx="624205" cy="274955"/>
            </a:xfrm>
            <a:custGeom>
              <a:rect b="b" l="l" r="r" t="t"/>
              <a:pathLst>
                <a:path extrusionOk="0" h="274955" w="624204">
                  <a:moveTo>
                    <a:pt x="0" y="68699"/>
                  </a:moveTo>
                  <a:lnTo>
                    <a:pt x="486300" y="68699"/>
                  </a:lnTo>
                  <a:lnTo>
                    <a:pt x="486300" y="0"/>
                  </a:lnTo>
                  <a:lnTo>
                    <a:pt x="623700" y="137399"/>
                  </a:lnTo>
                  <a:lnTo>
                    <a:pt x="486300" y="274799"/>
                  </a:lnTo>
                  <a:lnTo>
                    <a:pt x="486300" y="206099"/>
                  </a:lnTo>
                  <a:lnTo>
                    <a:pt x="0" y="206099"/>
                  </a:lnTo>
                  <a:lnTo>
                    <a:pt x="0" y="686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581" name="Google Shape;581;p62"/>
          <p:cNvPicPr preferRelativeResize="0"/>
          <p:nvPr/>
        </p:nvPicPr>
        <p:blipFill rotWithShape="1">
          <a:blip r:embed="rId4">
            <a:alphaModFix/>
          </a:blip>
          <a:srcRect b="0" l="0" r="0" t="0"/>
          <a:stretch/>
        </p:blipFill>
        <p:spPr>
          <a:xfrm>
            <a:off x="5175610" y="2541732"/>
            <a:ext cx="2639156" cy="2290632"/>
          </a:xfrm>
          <a:prstGeom prst="rect">
            <a:avLst/>
          </a:prstGeom>
          <a:noFill/>
          <a:ln>
            <a:noFill/>
          </a:ln>
        </p:spPr>
      </p:pic>
      <p:sp>
        <p:nvSpPr>
          <p:cNvPr id="582" name="Google Shape;582;p62"/>
          <p:cNvSpPr txBox="1"/>
          <p:nvPr/>
        </p:nvSpPr>
        <p:spPr>
          <a:xfrm>
            <a:off x="3822333" y="3032718"/>
            <a:ext cx="103970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Roboto"/>
                <a:ea typeface="Roboto"/>
                <a:cs typeface="Roboto"/>
                <a:sym typeface="Roboto"/>
              </a:rPr>
              <a:t>grayscale</a:t>
            </a:r>
            <a:endParaRPr sz="1867">
              <a:solidFill>
                <a:schemeClr val="dk1"/>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3"/>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404585" rtl="0" algn="l">
              <a:lnSpc>
                <a:spcPct val="100000"/>
              </a:lnSpc>
              <a:spcBef>
                <a:spcPts val="0"/>
              </a:spcBef>
              <a:spcAft>
                <a:spcPts val="0"/>
              </a:spcAft>
              <a:buClr>
                <a:schemeClr val="dk1"/>
              </a:buClr>
              <a:buSzPts val="4400"/>
              <a:buFont typeface="Calibri"/>
              <a:buNone/>
            </a:pPr>
            <a:r>
              <a:rPr lang="en-US"/>
              <a:t>Image Segmentation through Thresholding</a:t>
            </a:r>
            <a:endParaRPr/>
          </a:p>
        </p:txBody>
      </p:sp>
      <p:pic>
        <p:nvPicPr>
          <p:cNvPr id="588" name="Google Shape;588;p63"/>
          <p:cNvPicPr preferRelativeResize="0"/>
          <p:nvPr/>
        </p:nvPicPr>
        <p:blipFill rotWithShape="1">
          <a:blip r:embed="rId3">
            <a:alphaModFix/>
          </a:blip>
          <a:srcRect b="0" l="0" r="0" t="0"/>
          <a:stretch/>
        </p:blipFill>
        <p:spPr>
          <a:xfrm>
            <a:off x="919567" y="2541732"/>
            <a:ext cx="2639156" cy="2290632"/>
          </a:xfrm>
          <a:prstGeom prst="rect">
            <a:avLst/>
          </a:prstGeom>
          <a:noFill/>
          <a:ln>
            <a:noFill/>
          </a:ln>
        </p:spPr>
      </p:pic>
      <p:grpSp>
        <p:nvGrpSpPr>
          <p:cNvPr id="589" name="Google Shape;589;p63"/>
          <p:cNvGrpSpPr/>
          <p:nvPr/>
        </p:nvGrpSpPr>
        <p:grpSpPr>
          <a:xfrm>
            <a:off x="3951407" y="3503621"/>
            <a:ext cx="832273" cy="366607"/>
            <a:chOff x="2963555" y="2627716"/>
            <a:chExt cx="624205" cy="274955"/>
          </a:xfrm>
        </p:grpSpPr>
        <p:sp>
          <p:nvSpPr>
            <p:cNvPr id="590" name="Google Shape;590;p63"/>
            <p:cNvSpPr/>
            <p:nvPr/>
          </p:nvSpPr>
          <p:spPr>
            <a:xfrm>
              <a:off x="2963555" y="2627716"/>
              <a:ext cx="624205" cy="274955"/>
            </a:xfrm>
            <a:custGeom>
              <a:rect b="b" l="l" r="r" t="t"/>
              <a:pathLst>
                <a:path extrusionOk="0" h="274955" w="624204">
                  <a:moveTo>
                    <a:pt x="486300" y="274799"/>
                  </a:moveTo>
                  <a:lnTo>
                    <a:pt x="486300" y="206099"/>
                  </a:lnTo>
                  <a:lnTo>
                    <a:pt x="0" y="206099"/>
                  </a:lnTo>
                  <a:lnTo>
                    <a:pt x="0" y="68699"/>
                  </a:lnTo>
                  <a:lnTo>
                    <a:pt x="486300" y="68699"/>
                  </a:lnTo>
                  <a:lnTo>
                    <a:pt x="486300" y="0"/>
                  </a:lnTo>
                  <a:lnTo>
                    <a:pt x="623700" y="137399"/>
                  </a:lnTo>
                  <a:lnTo>
                    <a:pt x="486300" y="2747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91" name="Google Shape;591;p63"/>
            <p:cNvSpPr/>
            <p:nvPr/>
          </p:nvSpPr>
          <p:spPr>
            <a:xfrm>
              <a:off x="2963555" y="2627716"/>
              <a:ext cx="624205" cy="274955"/>
            </a:xfrm>
            <a:custGeom>
              <a:rect b="b" l="l" r="r" t="t"/>
              <a:pathLst>
                <a:path extrusionOk="0" h="274955" w="624204">
                  <a:moveTo>
                    <a:pt x="0" y="68699"/>
                  </a:moveTo>
                  <a:lnTo>
                    <a:pt x="486300" y="68699"/>
                  </a:lnTo>
                  <a:lnTo>
                    <a:pt x="486300" y="0"/>
                  </a:lnTo>
                  <a:lnTo>
                    <a:pt x="623700" y="137399"/>
                  </a:lnTo>
                  <a:lnTo>
                    <a:pt x="486300" y="274799"/>
                  </a:lnTo>
                  <a:lnTo>
                    <a:pt x="486300" y="206099"/>
                  </a:lnTo>
                  <a:lnTo>
                    <a:pt x="0" y="206099"/>
                  </a:lnTo>
                  <a:lnTo>
                    <a:pt x="0" y="686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592" name="Google Shape;592;p63"/>
          <p:cNvPicPr preferRelativeResize="0"/>
          <p:nvPr/>
        </p:nvPicPr>
        <p:blipFill rotWithShape="1">
          <a:blip r:embed="rId4">
            <a:alphaModFix/>
          </a:blip>
          <a:srcRect b="0" l="0" r="0" t="0"/>
          <a:stretch/>
        </p:blipFill>
        <p:spPr>
          <a:xfrm>
            <a:off x="5175610" y="2541732"/>
            <a:ext cx="2639156" cy="2290632"/>
          </a:xfrm>
          <a:prstGeom prst="rect">
            <a:avLst/>
          </a:prstGeom>
          <a:noFill/>
          <a:ln>
            <a:noFill/>
          </a:ln>
        </p:spPr>
      </p:pic>
      <p:grpSp>
        <p:nvGrpSpPr>
          <p:cNvPr id="593" name="Google Shape;593;p63"/>
          <p:cNvGrpSpPr/>
          <p:nvPr/>
        </p:nvGrpSpPr>
        <p:grpSpPr>
          <a:xfrm>
            <a:off x="8207375" y="3503621"/>
            <a:ext cx="832273" cy="366607"/>
            <a:chOff x="6155531" y="2627716"/>
            <a:chExt cx="624205" cy="274955"/>
          </a:xfrm>
        </p:grpSpPr>
        <p:sp>
          <p:nvSpPr>
            <p:cNvPr id="594" name="Google Shape;594;p63"/>
            <p:cNvSpPr/>
            <p:nvPr/>
          </p:nvSpPr>
          <p:spPr>
            <a:xfrm>
              <a:off x="6155531" y="2627716"/>
              <a:ext cx="624205" cy="274955"/>
            </a:xfrm>
            <a:custGeom>
              <a:rect b="b" l="l" r="r" t="t"/>
              <a:pathLst>
                <a:path extrusionOk="0" h="274955" w="624204">
                  <a:moveTo>
                    <a:pt x="486299" y="274799"/>
                  </a:moveTo>
                  <a:lnTo>
                    <a:pt x="486299" y="206099"/>
                  </a:lnTo>
                  <a:lnTo>
                    <a:pt x="0" y="206099"/>
                  </a:lnTo>
                  <a:lnTo>
                    <a:pt x="0" y="68699"/>
                  </a:lnTo>
                  <a:lnTo>
                    <a:pt x="486299" y="68699"/>
                  </a:lnTo>
                  <a:lnTo>
                    <a:pt x="486299" y="0"/>
                  </a:lnTo>
                  <a:lnTo>
                    <a:pt x="623699" y="137399"/>
                  </a:lnTo>
                  <a:lnTo>
                    <a:pt x="486299" y="2747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595" name="Google Shape;595;p63"/>
            <p:cNvSpPr/>
            <p:nvPr/>
          </p:nvSpPr>
          <p:spPr>
            <a:xfrm>
              <a:off x="6155531" y="2627716"/>
              <a:ext cx="624205" cy="274955"/>
            </a:xfrm>
            <a:custGeom>
              <a:rect b="b" l="l" r="r" t="t"/>
              <a:pathLst>
                <a:path extrusionOk="0" h="274955" w="624204">
                  <a:moveTo>
                    <a:pt x="0" y="68699"/>
                  </a:moveTo>
                  <a:lnTo>
                    <a:pt x="486299" y="68699"/>
                  </a:lnTo>
                  <a:lnTo>
                    <a:pt x="486299" y="0"/>
                  </a:lnTo>
                  <a:lnTo>
                    <a:pt x="623699" y="137399"/>
                  </a:lnTo>
                  <a:lnTo>
                    <a:pt x="486299" y="274799"/>
                  </a:lnTo>
                  <a:lnTo>
                    <a:pt x="486299" y="206099"/>
                  </a:lnTo>
                  <a:lnTo>
                    <a:pt x="0" y="206099"/>
                  </a:lnTo>
                  <a:lnTo>
                    <a:pt x="0" y="686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596" name="Google Shape;596;p63"/>
          <p:cNvPicPr preferRelativeResize="0"/>
          <p:nvPr/>
        </p:nvPicPr>
        <p:blipFill rotWithShape="1">
          <a:blip r:embed="rId5">
            <a:alphaModFix/>
          </a:blip>
          <a:srcRect b="0" l="0" r="0" t="0"/>
          <a:stretch/>
        </p:blipFill>
        <p:spPr>
          <a:xfrm>
            <a:off x="9511551" y="2541732"/>
            <a:ext cx="2559183" cy="2290632"/>
          </a:xfrm>
          <a:prstGeom prst="rect">
            <a:avLst/>
          </a:prstGeom>
          <a:noFill/>
          <a:ln>
            <a:noFill/>
          </a:ln>
        </p:spPr>
      </p:pic>
      <p:sp>
        <p:nvSpPr>
          <p:cNvPr id="597" name="Google Shape;597;p63"/>
          <p:cNvSpPr txBox="1"/>
          <p:nvPr/>
        </p:nvSpPr>
        <p:spPr>
          <a:xfrm>
            <a:off x="3822333" y="3032718"/>
            <a:ext cx="103970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Roboto"/>
                <a:ea typeface="Roboto"/>
                <a:cs typeface="Roboto"/>
                <a:sym typeface="Roboto"/>
              </a:rPr>
              <a:t>grayscale</a:t>
            </a:r>
            <a:endParaRPr sz="1867">
              <a:solidFill>
                <a:schemeClr val="dk1"/>
              </a:solidFill>
              <a:latin typeface="Roboto"/>
              <a:ea typeface="Roboto"/>
              <a:cs typeface="Roboto"/>
              <a:sym typeface="Roboto"/>
            </a:endParaRPr>
          </a:p>
        </p:txBody>
      </p:sp>
      <p:sp>
        <p:nvSpPr>
          <p:cNvPr id="598" name="Google Shape;598;p63"/>
          <p:cNvSpPr txBox="1"/>
          <p:nvPr/>
        </p:nvSpPr>
        <p:spPr>
          <a:xfrm>
            <a:off x="8078333" y="3032718"/>
            <a:ext cx="1023620"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Roboto"/>
                <a:ea typeface="Roboto"/>
                <a:cs typeface="Roboto"/>
                <a:sym typeface="Roboto"/>
              </a:rPr>
              <a:t>threshold</a:t>
            </a:r>
            <a:endParaRPr sz="1867">
              <a:solidFill>
                <a:schemeClr val="dk1"/>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64"/>
          <p:cNvPicPr preferRelativeResize="0"/>
          <p:nvPr/>
        </p:nvPicPr>
        <p:blipFill rotWithShape="1">
          <a:blip r:embed="rId3">
            <a:alphaModFix/>
          </a:blip>
          <a:srcRect b="0" l="0" r="0" t="0"/>
          <a:stretch/>
        </p:blipFill>
        <p:spPr>
          <a:xfrm>
            <a:off x="637200" y="1221399"/>
            <a:ext cx="8402465" cy="4683565"/>
          </a:xfrm>
          <a:prstGeom prst="rect">
            <a:avLst/>
          </a:prstGeom>
          <a:noFill/>
          <a:ln>
            <a:noFill/>
          </a:ln>
        </p:spPr>
      </p:pic>
      <p:sp>
        <p:nvSpPr>
          <p:cNvPr id="604" name="Google Shape;604;p64"/>
          <p:cNvSpPr txBox="1"/>
          <p:nvPr/>
        </p:nvSpPr>
        <p:spPr>
          <a:xfrm>
            <a:off x="8992901" y="3230541"/>
            <a:ext cx="1802553" cy="447986"/>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2800">
                <a:solidFill>
                  <a:schemeClr val="dk1"/>
                </a:solidFill>
                <a:latin typeface="Arial"/>
                <a:ea typeface="Arial"/>
                <a:cs typeface="Arial"/>
                <a:sym typeface="Arial"/>
              </a:rPr>
              <a:t>&gt; threshold</a:t>
            </a:r>
            <a:endParaRPr sz="2800">
              <a:solidFill>
                <a:schemeClr val="dk1"/>
              </a:solidFill>
              <a:latin typeface="Arial"/>
              <a:ea typeface="Arial"/>
              <a:cs typeface="Arial"/>
              <a:sym typeface="Arial"/>
            </a:endParaRPr>
          </a:p>
        </p:txBody>
      </p:sp>
      <p:sp>
        <p:nvSpPr>
          <p:cNvPr id="605" name="Google Shape;605;p64"/>
          <p:cNvSpPr txBox="1"/>
          <p:nvPr>
            <p:ph type="ctrTitle"/>
          </p:nvPr>
        </p:nvSpPr>
        <p:spPr>
          <a:xfrm>
            <a:off x="3911811" y="316785"/>
            <a:ext cx="8432400" cy="1156200"/>
          </a:xfrm>
          <a:prstGeom prst="rect">
            <a:avLst/>
          </a:prstGeom>
          <a:noFill/>
          <a:ln>
            <a:noFill/>
          </a:ln>
        </p:spPr>
        <p:txBody>
          <a:bodyPr anchorCtr="0" anchor="ctr" bIns="0" lIns="0" spcFirstLastPara="1" rIns="0" wrap="square" tIns="16925">
            <a:spAutoFit/>
          </a:bodyPr>
          <a:lstStyle/>
          <a:p>
            <a:pPr indent="0" lvl="0" marL="1396965" rtl="0" algn="l">
              <a:lnSpc>
                <a:spcPct val="100000"/>
              </a:lnSpc>
              <a:spcBef>
                <a:spcPts val="0"/>
              </a:spcBef>
              <a:spcAft>
                <a:spcPts val="0"/>
              </a:spcAft>
              <a:buClr>
                <a:schemeClr val="dk1"/>
              </a:buClr>
              <a:buSzPts val="4400"/>
              <a:buFont typeface="Calibri"/>
              <a:buNone/>
            </a:pPr>
            <a:r>
              <a:rPr lang="en-US"/>
              <a:t>Evaluation metric for Image Segmentation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5"/>
          <p:cNvSpPr txBox="1"/>
          <p:nvPr>
            <p:ph type="ctrTitle"/>
          </p:nvPr>
        </p:nvSpPr>
        <p:spPr>
          <a:xfrm>
            <a:off x="3911811" y="316785"/>
            <a:ext cx="8432400" cy="1156200"/>
          </a:xfrm>
          <a:prstGeom prst="rect">
            <a:avLst/>
          </a:prstGeom>
          <a:noFill/>
          <a:ln>
            <a:noFill/>
          </a:ln>
        </p:spPr>
        <p:txBody>
          <a:bodyPr anchorCtr="0" anchor="ctr" bIns="0" lIns="0" spcFirstLastPara="1" rIns="0" wrap="square" tIns="16925">
            <a:spAutoFit/>
          </a:bodyPr>
          <a:lstStyle/>
          <a:p>
            <a:pPr indent="0" lvl="0" marL="316645" rtl="0" algn="l">
              <a:lnSpc>
                <a:spcPct val="100000"/>
              </a:lnSpc>
              <a:spcBef>
                <a:spcPts val="0"/>
              </a:spcBef>
              <a:spcAft>
                <a:spcPts val="0"/>
              </a:spcAft>
              <a:buClr>
                <a:schemeClr val="dk1"/>
              </a:buClr>
              <a:buSzPts val="4400"/>
              <a:buFont typeface="Calibri"/>
              <a:buNone/>
            </a:pPr>
            <a:r>
              <a:rPr lang="en-US"/>
              <a:t>Steps for Image Segmentation through Thresholding</a:t>
            </a:r>
            <a:endParaRPr/>
          </a:p>
        </p:txBody>
      </p:sp>
      <p:sp>
        <p:nvSpPr>
          <p:cNvPr id="611" name="Google Shape;611;p65"/>
          <p:cNvSpPr txBox="1"/>
          <p:nvPr/>
        </p:nvSpPr>
        <p:spPr>
          <a:xfrm>
            <a:off x="878267" y="1577075"/>
            <a:ext cx="4809067"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1. Data Loading and Preprocessing</a:t>
            </a:r>
            <a:endParaRPr sz="2400">
              <a:solidFill>
                <a:schemeClr val="dk1"/>
              </a:solidFill>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0304" rtl="0" algn="l">
              <a:lnSpc>
                <a:spcPct val="100000"/>
              </a:lnSpc>
              <a:spcBef>
                <a:spcPts val="0"/>
              </a:spcBef>
              <a:spcAft>
                <a:spcPts val="0"/>
              </a:spcAft>
              <a:buClr>
                <a:schemeClr val="dk1"/>
              </a:buClr>
              <a:buSzPts val="4400"/>
              <a:buFont typeface="Calibri"/>
              <a:buNone/>
            </a:pPr>
            <a:r>
              <a:rPr lang="en-US"/>
              <a:t>Steps for Image Segmentation through Thresholding</a:t>
            </a:r>
            <a:endParaRPr/>
          </a:p>
        </p:txBody>
      </p:sp>
      <p:sp>
        <p:nvSpPr>
          <p:cNvPr id="617" name="Google Shape;617;p66"/>
          <p:cNvSpPr txBox="1"/>
          <p:nvPr/>
        </p:nvSpPr>
        <p:spPr>
          <a:xfrm>
            <a:off x="878267" y="1396735"/>
            <a:ext cx="4809067" cy="1117400"/>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0304" rtl="0" algn="l">
              <a:lnSpc>
                <a:spcPct val="100000"/>
              </a:lnSpc>
              <a:spcBef>
                <a:spcPts val="0"/>
              </a:spcBef>
              <a:spcAft>
                <a:spcPts val="0"/>
              </a:spcAft>
              <a:buClr>
                <a:schemeClr val="dk1"/>
              </a:buClr>
              <a:buSzPts val="4400"/>
              <a:buFont typeface="Calibri"/>
              <a:buNone/>
            </a:pPr>
            <a:r>
              <a:rPr lang="en-US"/>
              <a:t>Steps for Image Segmentation through Thresholding</a:t>
            </a:r>
            <a:endParaRPr/>
          </a:p>
        </p:txBody>
      </p:sp>
      <p:sp>
        <p:nvSpPr>
          <p:cNvPr id="623" name="Google Shape;623;p67"/>
          <p:cNvSpPr txBox="1"/>
          <p:nvPr/>
        </p:nvSpPr>
        <p:spPr>
          <a:xfrm>
            <a:off x="878267" y="1396735"/>
            <a:ext cx="4809067" cy="1666268"/>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0304" rtl="0" algn="l">
              <a:lnSpc>
                <a:spcPct val="100000"/>
              </a:lnSpc>
              <a:spcBef>
                <a:spcPts val="0"/>
              </a:spcBef>
              <a:spcAft>
                <a:spcPts val="0"/>
              </a:spcAft>
              <a:buClr>
                <a:schemeClr val="dk1"/>
              </a:buClr>
              <a:buSzPts val="4400"/>
              <a:buFont typeface="Calibri"/>
              <a:buNone/>
            </a:pPr>
            <a:r>
              <a:rPr lang="en-US"/>
              <a:t>Steps for Image Segmentation through Thresholding</a:t>
            </a:r>
            <a:endParaRPr/>
          </a:p>
        </p:txBody>
      </p:sp>
      <p:sp>
        <p:nvSpPr>
          <p:cNvPr id="629" name="Google Shape;629;p68"/>
          <p:cNvSpPr txBox="1"/>
          <p:nvPr/>
        </p:nvSpPr>
        <p:spPr>
          <a:xfrm>
            <a:off x="878267" y="1396735"/>
            <a:ext cx="4809067" cy="2215136"/>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Preprocessing</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0304" rtl="0" algn="l">
              <a:lnSpc>
                <a:spcPct val="100000"/>
              </a:lnSpc>
              <a:spcBef>
                <a:spcPts val="0"/>
              </a:spcBef>
              <a:spcAft>
                <a:spcPts val="0"/>
              </a:spcAft>
              <a:buClr>
                <a:schemeClr val="dk1"/>
              </a:buClr>
              <a:buSzPts val="4400"/>
              <a:buFont typeface="Calibri"/>
              <a:buNone/>
            </a:pPr>
            <a:r>
              <a:rPr lang="en-US"/>
              <a:t>Steps for Image Segmentation through Thresholding</a:t>
            </a:r>
            <a:endParaRPr/>
          </a:p>
        </p:txBody>
      </p:sp>
      <p:sp>
        <p:nvSpPr>
          <p:cNvPr id="635" name="Google Shape;635;p69"/>
          <p:cNvSpPr txBox="1"/>
          <p:nvPr/>
        </p:nvSpPr>
        <p:spPr>
          <a:xfrm>
            <a:off x="878267" y="1396735"/>
            <a:ext cx="6234007" cy="3323132"/>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Preprocessing</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Thresholding</a:t>
            </a:r>
            <a:endParaRPr sz="24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7"/>
          <p:cNvSpPr txBox="1"/>
          <p:nvPr/>
        </p:nvSpPr>
        <p:spPr>
          <a:xfrm>
            <a:off x="1129266" y="1337375"/>
            <a:ext cx="9740053" cy="4249026"/>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Introduction to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14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14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a:p>
            <a:pPr indent="-489361" lvl="0" marL="505447" marR="0" rtl="0" algn="l">
              <a:spcBef>
                <a:spcPts val="142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Understanding Deep Learning Architectures for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Project on Lane Segmentation for Self Driving Cars</a:t>
            </a:r>
            <a:endParaRPr sz="2400">
              <a:solidFill>
                <a:schemeClr val="dk1"/>
              </a:solidFill>
              <a:latin typeface="Roboto"/>
              <a:ea typeface="Roboto"/>
              <a:cs typeface="Roboto"/>
              <a:sym typeface="Roboto"/>
            </a:endParaRPr>
          </a:p>
        </p:txBody>
      </p:sp>
      <p:sp>
        <p:nvSpPr>
          <p:cNvPr id="120" name="Google Shape;120;p7"/>
          <p:cNvSpPr txBox="1"/>
          <p:nvPr>
            <p:ph type="title"/>
          </p:nvPr>
        </p:nvSpPr>
        <p:spPr>
          <a:xfrm>
            <a:off x="1831906" y="66174"/>
            <a:ext cx="85149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121" name="Google Shape;121;p7"/>
          <p:cNvSpPr/>
          <p:nvPr/>
        </p:nvSpPr>
        <p:spPr>
          <a:xfrm>
            <a:off x="911200" y="1252201"/>
            <a:ext cx="10369973" cy="3585633"/>
          </a:xfrm>
          <a:custGeom>
            <a:rect b="b" l="l" r="r" t="t"/>
            <a:pathLst>
              <a:path extrusionOk="0" h="2689225" w="7777480">
                <a:moveTo>
                  <a:pt x="7777199" y="2689199"/>
                </a:moveTo>
                <a:lnTo>
                  <a:pt x="0" y="2689199"/>
                </a:lnTo>
                <a:lnTo>
                  <a:pt x="0" y="0"/>
                </a:lnTo>
                <a:lnTo>
                  <a:pt x="7777199" y="0"/>
                </a:lnTo>
                <a:lnTo>
                  <a:pt x="7777199" y="26891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0"/>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0304" rtl="0" algn="l">
              <a:lnSpc>
                <a:spcPct val="100000"/>
              </a:lnSpc>
              <a:spcBef>
                <a:spcPts val="0"/>
              </a:spcBef>
              <a:spcAft>
                <a:spcPts val="0"/>
              </a:spcAft>
              <a:buClr>
                <a:schemeClr val="dk1"/>
              </a:buClr>
              <a:buSzPts val="4400"/>
              <a:buFont typeface="Calibri"/>
              <a:buNone/>
            </a:pPr>
            <a:r>
              <a:rPr lang="en-US"/>
              <a:t>Steps for Image Segmentation through Thresholding</a:t>
            </a:r>
            <a:endParaRPr/>
          </a:p>
        </p:txBody>
      </p:sp>
      <p:sp>
        <p:nvSpPr>
          <p:cNvPr id="641" name="Google Shape;641;p70"/>
          <p:cNvSpPr txBox="1"/>
          <p:nvPr/>
        </p:nvSpPr>
        <p:spPr>
          <a:xfrm>
            <a:off x="878267" y="1396735"/>
            <a:ext cx="6234007" cy="3872000"/>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Preprocessing</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Thresholding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Convert image to grayscale</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1"/>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0304" rtl="0" algn="l">
              <a:lnSpc>
                <a:spcPct val="100000"/>
              </a:lnSpc>
              <a:spcBef>
                <a:spcPts val="0"/>
              </a:spcBef>
              <a:spcAft>
                <a:spcPts val="0"/>
              </a:spcAft>
              <a:buClr>
                <a:schemeClr val="dk1"/>
              </a:buClr>
              <a:buSzPts val="4400"/>
              <a:buFont typeface="Calibri"/>
              <a:buNone/>
            </a:pPr>
            <a:r>
              <a:rPr lang="en-US"/>
              <a:t>Steps for Image Segmentation through Thresholding</a:t>
            </a:r>
            <a:endParaRPr/>
          </a:p>
        </p:txBody>
      </p:sp>
      <p:sp>
        <p:nvSpPr>
          <p:cNvPr id="647" name="Google Shape;647;p71"/>
          <p:cNvSpPr txBox="1"/>
          <p:nvPr/>
        </p:nvSpPr>
        <p:spPr>
          <a:xfrm>
            <a:off x="878267" y="1396735"/>
            <a:ext cx="6234007" cy="4420868"/>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Preprocessing</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Thresholding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Convert image to grayscale</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Apply the right threshold</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2"/>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390304" rtl="0" algn="l">
              <a:lnSpc>
                <a:spcPct val="100000"/>
              </a:lnSpc>
              <a:spcBef>
                <a:spcPts val="0"/>
              </a:spcBef>
              <a:spcAft>
                <a:spcPts val="0"/>
              </a:spcAft>
              <a:buClr>
                <a:schemeClr val="dk1"/>
              </a:buClr>
              <a:buSzPts val="4400"/>
              <a:buFont typeface="Calibri"/>
              <a:buNone/>
            </a:pPr>
            <a:r>
              <a:rPr lang="en-US"/>
              <a:t>Steps for Image Segmentation through Thresholding</a:t>
            </a:r>
            <a:endParaRPr/>
          </a:p>
        </p:txBody>
      </p:sp>
      <p:sp>
        <p:nvSpPr>
          <p:cNvPr id="653" name="Google Shape;653;p72"/>
          <p:cNvSpPr txBox="1"/>
          <p:nvPr/>
        </p:nvSpPr>
        <p:spPr>
          <a:xfrm>
            <a:off x="878267" y="1396735"/>
            <a:ext cx="6234007" cy="4969736"/>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Preprocessing</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Thresholding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Convert image to grayscale</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Apply the right threshold</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Calculate IoU score</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3"/>
          <p:cNvSpPr txBox="1"/>
          <p:nvPr>
            <p:ph type="title"/>
          </p:nvPr>
        </p:nvSpPr>
        <p:spPr>
          <a:xfrm>
            <a:off x="2461502" y="2459947"/>
            <a:ext cx="73110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Code Walkthrough of Thresholding</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404585" rtl="0" algn="l">
              <a:lnSpc>
                <a:spcPct val="100000"/>
              </a:lnSpc>
              <a:spcBef>
                <a:spcPts val="0"/>
              </a:spcBef>
              <a:spcAft>
                <a:spcPts val="0"/>
              </a:spcAft>
              <a:buClr>
                <a:schemeClr val="dk1"/>
              </a:buClr>
              <a:buSzPts val="4400"/>
              <a:buFont typeface="Calibri"/>
              <a:buNone/>
            </a:pPr>
            <a:r>
              <a:rPr lang="en-US"/>
              <a:t>Image Segmentation through Thresholding</a:t>
            </a:r>
            <a:endParaRPr/>
          </a:p>
        </p:txBody>
      </p:sp>
      <p:sp>
        <p:nvSpPr>
          <p:cNvPr id="664" name="Google Shape;664;p74"/>
          <p:cNvSpPr txBox="1"/>
          <p:nvPr/>
        </p:nvSpPr>
        <p:spPr>
          <a:xfrm>
            <a:off x="1371799" y="1878335"/>
            <a:ext cx="5782733" cy="11174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Simple Approach - Easy to understand</a:t>
            </a:r>
            <a:endParaRPr sz="2400">
              <a:solidFill>
                <a:schemeClr val="dk1"/>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404585" rtl="0" algn="l">
              <a:lnSpc>
                <a:spcPct val="100000"/>
              </a:lnSpc>
              <a:spcBef>
                <a:spcPts val="0"/>
              </a:spcBef>
              <a:spcAft>
                <a:spcPts val="0"/>
              </a:spcAft>
              <a:buClr>
                <a:schemeClr val="dk1"/>
              </a:buClr>
              <a:buSzPts val="4400"/>
              <a:buFont typeface="Calibri"/>
              <a:buNone/>
            </a:pPr>
            <a:r>
              <a:rPr lang="en-US"/>
              <a:t>Image Segmentation through Thresholding</a:t>
            </a:r>
            <a:endParaRPr/>
          </a:p>
        </p:txBody>
      </p:sp>
      <p:sp>
        <p:nvSpPr>
          <p:cNvPr id="670" name="Google Shape;670;p75"/>
          <p:cNvSpPr txBox="1"/>
          <p:nvPr/>
        </p:nvSpPr>
        <p:spPr>
          <a:xfrm>
            <a:off x="1371799" y="1878335"/>
            <a:ext cx="5782733" cy="2774263"/>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Simple Approach - Easy to understand</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Involves hard coding threshold values</a:t>
            </a:r>
            <a:endParaRPr sz="2400">
              <a:solidFill>
                <a:schemeClr val="dk1"/>
              </a:solidFill>
              <a:latin typeface="Roboto"/>
              <a:ea typeface="Roboto"/>
              <a:cs typeface="Roboto"/>
              <a:sym typeface="Roboto"/>
            </a:endParaRPr>
          </a:p>
        </p:txBody>
      </p:sp>
      <p:sp>
        <p:nvSpPr>
          <p:cNvPr id="671" name="Google Shape;671;p75"/>
          <p:cNvSpPr/>
          <p:nvPr/>
        </p:nvSpPr>
        <p:spPr>
          <a:xfrm>
            <a:off x="982134" y="1540933"/>
            <a:ext cx="6926580" cy="1888067"/>
          </a:xfrm>
          <a:custGeom>
            <a:rect b="b" l="l" r="r" t="t"/>
            <a:pathLst>
              <a:path extrusionOk="0" h="1416050" w="5194935">
                <a:moveTo>
                  <a:pt x="5194499" y="1415999"/>
                </a:moveTo>
                <a:lnTo>
                  <a:pt x="0" y="1415999"/>
                </a:lnTo>
                <a:lnTo>
                  <a:pt x="0" y="0"/>
                </a:lnTo>
                <a:lnTo>
                  <a:pt x="5194499" y="0"/>
                </a:lnTo>
                <a:lnTo>
                  <a:pt x="5194499" y="14159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404585" rtl="0" algn="l">
              <a:lnSpc>
                <a:spcPct val="100000"/>
              </a:lnSpc>
              <a:spcBef>
                <a:spcPts val="0"/>
              </a:spcBef>
              <a:spcAft>
                <a:spcPts val="0"/>
              </a:spcAft>
              <a:buClr>
                <a:schemeClr val="dk1"/>
              </a:buClr>
              <a:buSzPts val="4400"/>
              <a:buFont typeface="Calibri"/>
              <a:buNone/>
            </a:pPr>
            <a:r>
              <a:rPr lang="en-US"/>
              <a:t>Image Segmentation through Thresholding</a:t>
            </a:r>
            <a:endParaRPr/>
          </a:p>
        </p:txBody>
      </p:sp>
      <p:sp>
        <p:nvSpPr>
          <p:cNvPr id="677" name="Google Shape;677;p76"/>
          <p:cNvSpPr txBox="1"/>
          <p:nvPr/>
        </p:nvSpPr>
        <p:spPr>
          <a:xfrm>
            <a:off x="1371799" y="1878335"/>
            <a:ext cx="6891867" cy="3323132"/>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Simple Approach - Easy to understand</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Involves hard coding threshold values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Different images can have different thresholds</a:t>
            </a:r>
            <a:endParaRPr sz="2400">
              <a:solidFill>
                <a:schemeClr val="dk1"/>
              </a:solidFill>
              <a:latin typeface="Roboto"/>
              <a:ea typeface="Roboto"/>
              <a:cs typeface="Roboto"/>
              <a:sym typeface="Roboto"/>
            </a:endParaRPr>
          </a:p>
        </p:txBody>
      </p:sp>
      <p:sp>
        <p:nvSpPr>
          <p:cNvPr id="678" name="Google Shape;678;p76"/>
          <p:cNvSpPr/>
          <p:nvPr/>
        </p:nvSpPr>
        <p:spPr>
          <a:xfrm>
            <a:off x="982134" y="1540933"/>
            <a:ext cx="6926580" cy="1888067"/>
          </a:xfrm>
          <a:custGeom>
            <a:rect b="b" l="l" r="r" t="t"/>
            <a:pathLst>
              <a:path extrusionOk="0" h="1416050" w="5194935">
                <a:moveTo>
                  <a:pt x="5194499" y="1415999"/>
                </a:moveTo>
                <a:lnTo>
                  <a:pt x="0" y="1415999"/>
                </a:lnTo>
                <a:lnTo>
                  <a:pt x="0" y="0"/>
                </a:lnTo>
                <a:lnTo>
                  <a:pt x="5194499" y="0"/>
                </a:lnTo>
                <a:lnTo>
                  <a:pt x="5194499" y="14159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404585" rtl="0" algn="l">
              <a:lnSpc>
                <a:spcPct val="100000"/>
              </a:lnSpc>
              <a:spcBef>
                <a:spcPts val="0"/>
              </a:spcBef>
              <a:spcAft>
                <a:spcPts val="0"/>
              </a:spcAft>
              <a:buClr>
                <a:schemeClr val="dk1"/>
              </a:buClr>
              <a:buSzPts val="4400"/>
              <a:buFont typeface="Calibri"/>
              <a:buNone/>
            </a:pPr>
            <a:r>
              <a:rPr lang="en-US"/>
              <a:t>Image Segmentation through Thresholding</a:t>
            </a:r>
            <a:endParaRPr/>
          </a:p>
        </p:txBody>
      </p:sp>
      <p:sp>
        <p:nvSpPr>
          <p:cNvPr id="684" name="Google Shape;684;p77"/>
          <p:cNvSpPr txBox="1"/>
          <p:nvPr/>
        </p:nvSpPr>
        <p:spPr>
          <a:xfrm>
            <a:off x="1371799" y="1878335"/>
            <a:ext cx="6891867" cy="38720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Simple Approach - Easy to understand</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Involves hard coding threshold values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Different images can have different thresholds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Different objects can have same color</a:t>
            </a:r>
            <a:endParaRPr sz="2400">
              <a:solidFill>
                <a:schemeClr val="dk1"/>
              </a:solidFill>
              <a:latin typeface="Roboto"/>
              <a:ea typeface="Roboto"/>
              <a:cs typeface="Roboto"/>
              <a:sym typeface="Roboto"/>
            </a:endParaRPr>
          </a:p>
        </p:txBody>
      </p:sp>
      <p:sp>
        <p:nvSpPr>
          <p:cNvPr id="685" name="Google Shape;685;p77"/>
          <p:cNvSpPr/>
          <p:nvPr/>
        </p:nvSpPr>
        <p:spPr>
          <a:xfrm>
            <a:off x="982134" y="1540933"/>
            <a:ext cx="6926580" cy="1888067"/>
          </a:xfrm>
          <a:custGeom>
            <a:rect b="b" l="l" r="r" t="t"/>
            <a:pathLst>
              <a:path extrusionOk="0" h="1416050" w="5194935">
                <a:moveTo>
                  <a:pt x="5194499" y="1415999"/>
                </a:moveTo>
                <a:lnTo>
                  <a:pt x="0" y="1415999"/>
                </a:lnTo>
                <a:lnTo>
                  <a:pt x="0" y="0"/>
                </a:lnTo>
                <a:lnTo>
                  <a:pt x="5194499" y="0"/>
                </a:lnTo>
                <a:lnTo>
                  <a:pt x="5194499" y="14159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347860" rtl="0" algn="l">
              <a:lnSpc>
                <a:spcPct val="100000"/>
              </a:lnSpc>
              <a:spcBef>
                <a:spcPts val="0"/>
              </a:spcBef>
              <a:spcAft>
                <a:spcPts val="0"/>
              </a:spcAft>
              <a:buClr>
                <a:schemeClr val="dk1"/>
              </a:buClr>
              <a:buSzPts val="4400"/>
              <a:buFont typeface="Calibri"/>
              <a:buNone/>
            </a:pPr>
            <a:r>
              <a:rPr lang="en-US"/>
              <a:t>Approach to solve Blood Cell Segmentation</a:t>
            </a:r>
            <a:endParaRPr/>
          </a:p>
        </p:txBody>
      </p:sp>
      <p:pic>
        <p:nvPicPr>
          <p:cNvPr id="691" name="Google Shape;691;p78"/>
          <p:cNvPicPr preferRelativeResize="0"/>
          <p:nvPr/>
        </p:nvPicPr>
        <p:blipFill rotWithShape="1">
          <a:blip r:embed="rId3">
            <a:alphaModFix/>
          </a:blip>
          <a:srcRect b="0" l="0" r="0" t="0"/>
          <a:stretch/>
        </p:blipFill>
        <p:spPr>
          <a:xfrm>
            <a:off x="7512088" y="2541737"/>
            <a:ext cx="4002611" cy="2944652"/>
          </a:xfrm>
          <a:prstGeom prst="rect">
            <a:avLst/>
          </a:prstGeom>
          <a:noFill/>
          <a:ln>
            <a:noFill/>
          </a:ln>
        </p:spPr>
      </p:pic>
      <p:pic>
        <p:nvPicPr>
          <p:cNvPr id="692" name="Google Shape;692;p78"/>
          <p:cNvPicPr preferRelativeResize="0"/>
          <p:nvPr/>
        </p:nvPicPr>
        <p:blipFill rotWithShape="1">
          <a:blip r:embed="rId4">
            <a:alphaModFix/>
          </a:blip>
          <a:srcRect b="0" l="0" r="0" t="0"/>
          <a:stretch/>
        </p:blipFill>
        <p:spPr>
          <a:xfrm>
            <a:off x="919566" y="2541732"/>
            <a:ext cx="4088004" cy="2944667"/>
          </a:xfrm>
          <a:prstGeom prst="rect">
            <a:avLst/>
          </a:prstGeom>
          <a:noFill/>
          <a:ln>
            <a:noFill/>
          </a:ln>
        </p:spPr>
      </p:pic>
      <p:grpSp>
        <p:nvGrpSpPr>
          <p:cNvPr id="693" name="Google Shape;693;p78"/>
          <p:cNvGrpSpPr/>
          <p:nvPr/>
        </p:nvGrpSpPr>
        <p:grpSpPr>
          <a:xfrm>
            <a:off x="5615834" y="3778265"/>
            <a:ext cx="1288625" cy="471593"/>
            <a:chOff x="4211875" y="2833699"/>
            <a:chExt cx="966469" cy="353695"/>
          </a:xfrm>
        </p:grpSpPr>
        <p:sp>
          <p:nvSpPr>
            <p:cNvPr id="694" name="Google Shape;694;p78"/>
            <p:cNvSpPr/>
            <p:nvPr/>
          </p:nvSpPr>
          <p:spPr>
            <a:xfrm>
              <a:off x="4211875" y="2833699"/>
              <a:ext cx="966469" cy="353695"/>
            </a:xfrm>
            <a:custGeom>
              <a:rect b="b" l="l" r="r" t="t"/>
              <a:pathLst>
                <a:path extrusionOk="0" h="353694" w="966470">
                  <a:moveTo>
                    <a:pt x="789149" y="353699"/>
                  </a:moveTo>
                  <a:lnTo>
                    <a:pt x="789149" y="265274"/>
                  </a:lnTo>
                  <a:lnTo>
                    <a:pt x="0" y="265274"/>
                  </a:lnTo>
                  <a:lnTo>
                    <a:pt x="0" y="88424"/>
                  </a:lnTo>
                  <a:lnTo>
                    <a:pt x="789149" y="88424"/>
                  </a:lnTo>
                  <a:lnTo>
                    <a:pt x="789149" y="0"/>
                  </a:lnTo>
                  <a:lnTo>
                    <a:pt x="965999" y="176849"/>
                  </a:lnTo>
                  <a:lnTo>
                    <a:pt x="789149" y="3536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95" name="Google Shape;695;p78"/>
            <p:cNvSpPr/>
            <p:nvPr/>
          </p:nvSpPr>
          <p:spPr>
            <a:xfrm>
              <a:off x="4211875" y="2833699"/>
              <a:ext cx="966469" cy="353695"/>
            </a:xfrm>
            <a:custGeom>
              <a:rect b="b" l="l" r="r" t="t"/>
              <a:pathLst>
                <a:path extrusionOk="0" h="353694" w="966470">
                  <a:moveTo>
                    <a:pt x="0" y="88424"/>
                  </a:moveTo>
                  <a:lnTo>
                    <a:pt x="789149" y="88424"/>
                  </a:lnTo>
                  <a:lnTo>
                    <a:pt x="789149" y="0"/>
                  </a:lnTo>
                  <a:lnTo>
                    <a:pt x="965999" y="176849"/>
                  </a:lnTo>
                  <a:lnTo>
                    <a:pt x="789149" y="353699"/>
                  </a:lnTo>
                  <a:lnTo>
                    <a:pt x="789149" y="265274"/>
                  </a:lnTo>
                  <a:lnTo>
                    <a:pt x="0" y="265274"/>
                  </a:lnTo>
                  <a:lnTo>
                    <a:pt x="0" y="88424"/>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nvGrpSpPr>
          <p:cNvPr id="696" name="Google Shape;696;p78"/>
          <p:cNvGrpSpPr/>
          <p:nvPr/>
        </p:nvGrpSpPr>
        <p:grpSpPr>
          <a:xfrm>
            <a:off x="5923467" y="2982366"/>
            <a:ext cx="673100" cy="652779"/>
            <a:chOff x="4442600" y="2236774"/>
            <a:chExt cx="504825" cy="489584"/>
          </a:xfrm>
        </p:grpSpPr>
        <p:sp>
          <p:nvSpPr>
            <p:cNvPr id="697" name="Google Shape;697;p78"/>
            <p:cNvSpPr/>
            <p:nvPr/>
          </p:nvSpPr>
          <p:spPr>
            <a:xfrm>
              <a:off x="4442600" y="2236774"/>
              <a:ext cx="504825" cy="489584"/>
            </a:xfrm>
            <a:custGeom>
              <a:rect b="b" l="l" r="r" t="t"/>
              <a:pathLst>
                <a:path extrusionOk="0" h="489585" w="504825">
                  <a:moveTo>
                    <a:pt x="98651" y="145988"/>
                  </a:moveTo>
                  <a:lnTo>
                    <a:pt x="0" y="138770"/>
                  </a:lnTo>
                  <a:lnTo>
                    <a:pt x="9942" y="107112"/>
                  </a:lnTo>
                  <a:lnTo>
                    <a:pt x="26440" y="79391"/>
                  </a:lnTo>
                  <a:lnTo>
                    <a:pt x="79099" y="35758"/>
                  </a:lnTo>
                  <a:lnTo>
                    <a:pt x="114716" y="20114"/>
                  </a:lnTo>
                  <a:lnTo>
                    <a:pt x="155620" y="8939"/>
                  </a:lnTo>
                  <a:lnTo>
                    <a:pt x="201813" y="2234"/>
                  </a:lnTo>
                  <a:lnTo>
                    <a:pt x="253294" y="0"/>
                  </a:lnTo>
                  <a:lnTo>
                    <a:pt x="307719" y="2398"/>
                  </a:lnTo>
                  <a:lnTo>
                    <a:pt x="356345" y="9595"/>
                  </a:lnTo>
                  <a:lnTo>
                    <a:pt x="399172" y="21590"/>
                  </a:lnTo>
                  <a:lnTo>
                    <a:pt x="436199" y="38383"/>
                  </a:lnTo>
                  <a:lnTo>
                    <a:pt x="451237" y="48553"/>
                  </a:lnTo>
                  <a:lnTo>
                    <a:pt x="254894" y="48553"/>
                  </a:lnTo>
                  <a:lnTo>
                    <a:pt x="225498" y="50029"/>
                  </a:lnTo>
                  <a:lnTo>
                    <a:pt x="174306" y="61840"/>
                  </a:lnTo>
                  <a:lnTo>
                    <a:pt x="133746" y="85645"/>
                  </a:lnTo>
                  <a:lnTo>
                    <a:pt x="106816" y="122552"/>
                  </a:lnTo>
                  <a:lnTo>
                    <a:pt x="98651" y="145988"/>
                  </a:lnTo>
                  <a:close/>
                </a:path>
                <a:path extrusionOk="0" h="489585" w="504825">
                  <a:moveTo>
                    <a:pt x="295954" y="370712"/>
                  </a:moveTo>
                  <a:lnTo>
                    <a:pt x="203702" y="370712"/>
                  </a:lnTo>
                  <a:lnTo>
                    <a:pt x="203346" y="362838"/>
                  </a:lnTo>
                  <a:lnTo>
                    <a:pt x="203169" y="356933"/>
                  </a:lnTo>
                  <a:lnTo>
                    <a:pt x="203169" y="352996"/>
                  </a:lnTo>
                  <a:lnTo>
                    <a:pt x="212167" y="306186"/>
                  </a:lnTo>
                  <a:lnTo>
                    <a:pt x="234497" y="273851"/>
                  </a:lnTo>
                  <a:lnTo>
                    <a:pt x="268536" y="246717"/>
                  </a:lnTo>
                  <a:lnTo>
                    <a:pt x="303020" y="226159"/>
                  </a:lnTo>
                  <a:lnTo>
                    <a:pt x="325994" y="213460"/>
                  </a:lnTo>
                  <a:lnTo>
                    <a:pt x="348779" y="200590"/>
                  </a:lnTo>
                  <a:lnTo>
                    <a:pt x="381219" y="178993"/>
                  </a:lnTo>
                  <a:lnTo>
                    <a:pt x="404871" y="144491"/>
                  </a:lnTo>
                  <a:lnTo>
                    <a:pt x="405804" y="135162"/>
                  </a:lnTo>
                  <a:lnTo>
                    <a:pt x="403071" y="118465"/>
                  </a:lnTo>
                  <a:lnTo>
                    <a:pt x="362077" y="74689"/>
                  </a:lnTo>
                  <a:lnTo>
                    <a:pt x="313418" y="55087"/>
                  </a:lnTo>
                  <a:lnTo>
                    <a:pt x="254894" y="48553"/>
                  </a:lnTo>
                  <a:lnTo>
                    <a:pt x="451237" y="48553"/>
                  </a:lnTo>
                  <a:lnTo>
                    <a:pt x="466062" y="58579"/>
                  </a:lnTo>
                  <a:lnTo>
                    <a:pt x="487392" y="80785"/>
                  </a:lnTo>
                  <a:lnTo>
                    <a:pt x="500190" y="105000"/>
                  </a:lnTo>
                  <a:lnTo>
                    <a:pt x="504456" y="131225"/>
                  </a:lnTo>
                  <a:lnTo>
                    <a:pt x="502956" y="146665"/>
                  </a:lnTo>
                  <a:lnTo>
                    <a:pt x="480459" y="189292"/>
                  </a:lnTo>
                  <a:lnTo>
                    <a:pt x="444998" y="218736"/>
                  </a:lnTo>
                  <a:lnTo>
                    <a:pt x="386607" y="253921"/>
                  </a:lnTo>
                  <a:lnTo>
                    <a:pt x="365177" y="265875"/>
                  </a:lnTo>
                  <a:lnTo>
                    <a:pt x="347813" y="276147"/>
                  </a:lnTo>
                  <a:lnTo>
                    <a:pt x="312752" y="304689"/>
                  </a:lnTo>
                  <a:lnTo>
                    <a:pt x="298487" y="340202"/>
                  </a:lnTo>
                  <a:lnTo>
                    <a:pt x="296854" y="354227"/>
                  </a:lnTo>
                  <a:lnTo>
                    <a:pt x="295954" y="370712"/>
                  </a:lnTo>
                  <a:close/>
                </a:path>
                <a:path extrusionOk="0" h="489585" w="504825">
                  <a:moveTo>
                    <a:pt x="307152" y="489143"/>
                  </a:moveTo>
                  <a:lnTo>
                    <a:pt x="197836" y="489143"/>
                  </a:lnTo>
                  <a:lnTo>
                    <a:pt x="197836" y="421890"/>
                  </a:lnTo>
                  <a:lnTo>
                    <a:pt x="307152" y="421890"/>
                  </a:lnTo>
                  <a:lnTo>
                    <a:pt x="307152" y="489143"/>
                  </a:lnTo>
                  <a:close/>
                </a:path>
              </a:pathLst>
            </a:custGeom>
            <a:solidFill>
              <a:srgbClr val="6666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698" name="Google Shape;698;p78"/>
            <p:cNvSpPr/>
            <p:nvPr/>
          </p:nvSpPr>
          <p:spPr>
            <a:xfrm>
              <a:off x="4442600" y="2236774"/>
              <a:ext cx="504825" cy="489584"/>
            </a:xfrm>
            <a:custGeom>
              <a:rect b="b" l="l" r="r" t="t"/>
              <a:pathLst>
                <a:path extrusionOk="0" h="489585" w="504825">
                  <a:moveTo>
                    <a:pt x="253294" y="0"/>
                  </a:moveTo>
                  <a:lnTo>
                    <a:pt x="201813" y="2234"/>
                  </a:lnTo>
                  <a:lnTo>
                    <a:pt x="155620" y="8939"/>
                  </a:lnTo>
                  <a:lnTo>
                    <a:pt x="114716" y="20114"/>
                  </a:lnTo>
                  <a:lnTo>
                    <a:pt x="79099" y="35758"/>
                  </a:lnTo>
                  <a:lnTo>
                    <a:pt x="26440" y="79391"/>
                  </a:lnTo>
                  <a:lnTo>
                    <a:pt x="0" y="138770"/>
                  </a:lnTo>
                  <a:lnTo>
                    <a:pt x="98651" y="145988"/>
                  </a:lnTo>
                  <a:lnTo>
                    <a:pt x="106816" y="122552"/>
                  </a:lnTo>
                  <a:lnTo>
                    <a:pt x="118515" y="102437"/>
                  </a:lnTo>
                  <a:lnTo>
                    <a:pt x="152509" y="72173"/>
                  </a:lnTo>
                  <a:lnTo>
                    <a:pt x="198636" y="54458"/>
                  </a:lnTo>
                  <a:lnTo>
                    <a:pt x="254894" y="48553"/>
                  </a:lnTo>
                  <a:lnTo>
                    <a:pt x="285389" y="50186"/>
                  </a:lnTo>
                  <a:lnTo>
                    <a:pt x="338981" y="63254"/>
                  </a:lnTo>
                  <a:lnTo>
                    <a:pt x="381208" y="88228"/>
                  </a:lnTo>
                  <a:lnTo>
                    <a:pt x="405804" y="135162"/>
                  </a:lnTo>
                  <a:lnTo>
                    <a:pt x="404871" y="144491"/>
                  </a:lnTo>
                  <a:lnTo>
                    <a:pt x="381219" y="178993"/>
                  </a:lnTo>
                  <a:lnTo>
                    <a:pt x="348779" y="200590"/>
                  </a:lnTo>
                  <a:lnTo>
                    <a:pt x="303020" y="226159"/>
                  </a:lnTo>
                  <a:lnTo>
                    <a:pt x="283867" y="237244"/>
                  </a:lnTo>
                  <a:lnTo>
                    <a:pt x="244862" y="264234"/>
                  </a:lnTo>
                  <a:lnTo>
                    <a:pt x="219166" y="292961"/>
                  </a:lnTo>
                  <a:lnTo>
                    <a:pt x="204169" y="336204"/>
                  </a:lnTo>
                  <a:lnTo>
                    <a:pt x="203169" y="352996"/>
                  </a:lnTo>
                  <a:lnTo>
                    <a:pt x="203169" y="356933"/>
                  </a:lnTo>
                  <a:lnTo>
                    <a:pt x="203346" y="362838"/>
                  </a:lnTo>
                  <a:lnTo>
                    <a:pt x="203702" y="370712"/>
                  </a:lnTo>
                  <a:lnTo>
                    <a:pt x="295954" y="370712"/>
                  </a:lnTo>
                  <a:lnTo>
                    <a:pt x="296854" y="354227"/>
                  </a:lnTo>
                  <a:lnTo>
                    <a:pt x="298487" y="340202"/>
                  </a:lnTo>
                  <a:lnTo>
                    <a:pt x="312752" y="304689"/>
                  </a:lnTo>
                  <a:lnTo>
                    <a:pt x="347813" y="276147"/>
                  </a:lnTo>
                  <a:lnTo>
                    <a:pt x="386607" y="253921"/>
                  </a:lnTo>
                  <a:lnTo>
                    <a:pt x="418669" y="235611"/>
                  </a:lnTo>
                  <a:lnTo>
                    <a:pt x="465595" y="203297"/>
                  </a:lnTo>
                  <a:lnTo>
                    <a:pt x="498457" y="161489"/>
                  </a:lnTo>
                  <a:lnTo>
                    <a:pt x="504456" y="131225"/>
                  </a:lnTo>
                  <a:lnTo>
                    <a:pt x="500190" y="105000"/>
                  </a:lnTo>
                  <a:lnTo>
                    <a:pt x="466062" y="58579"/>
                  </a:lnTo>
                  <a:lnTo>
                    <a:pt x="399172" y="21590"/>
                  </a:lnTo>
                  <a:lnTo>
                    <a:pt x="356345" y="9595"/>
                  </a:lnTo>
                  <a:lnTo>
                    <a:pt x="307719" y="2398"/>
                  </a:lnTo>
                  <a:lnTo>
                    <a:pt x="253294" y="0"/>
                  </a:lnTo>
                  <a:close/>
                </a:path>
                <a:path extrusionOk="0" h="489585" w="504825">
                  <a:moveTo>
                    <a:pt x="197836" y="421890"/>
                  </a:moveTo>
                  <a:lnTo>
                    <a:pt x="197836" y="489143"/>
                  </a:lnTo>
                  <a:lnTo>
                    <a:pt x="307152" y="489143"/>
                  </a:lnTo>
                  <a:lnTo>
                    <a:pt x="307152" y="421890"/>
                  </a:lnTo>
                  <a:lnTo>
                    <a:pt x="197836" y="421890"/>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9"/>
          <p:cNvSpPr txBox="1"/>
          <p:nvPr>
            <p:ph type="title"/>
          </p:nvPr>
        </p:nvSpPr>
        <p:spPr>
          <a:xfrm>
            <a:off x="5016671" y="2459947"/>
            <a:ext cx="2206500" cy="11562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8"/>
          <p:cNvSpPr txBox="1"/>
          <p:nvPr/>
        </p:nvSpPr>
        <p:spPr>
          <a:xfrm>
            <a:off x="1129266" y="1337375"/>
            <a:ext cx="9740053" cy="4987690"/>
          </a:xfrm>
          <a:prstGeom prst="rect">
            <a:avLst/>
          </a:prstGeom>
          <a:noFill/>
          <a:ln>
            <a:noFill/>
          </a:ln>
        </p:spPr>
        <p:txBody>
          <a:bodyPr anchorCtr="0" anchor="t" bIns="0" lIns="0" spcFirstLastPara="1" rIns="0" wrap="square" tIns="16925">
            <a:spAutoFit/>
          </a:bodyPr>
          <a:lstStyle/>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Introduction to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How to solve Image Segmentation problems?</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7"/>
              </a:spcBef>
              <a:spcAft>
                <a:spcPts val="0"/>
              </a:spcAft>
              <a:buClr>
                <a:schemeClr val="dk1"/>
              </a:buClr>
              <a:buSzPts val="2400"/>
              <a:buFont typeface="Tahoma"/>
              <a:buChar char="●"/>
            </a:pPr>
            <a:r>
              <a:rPr lang="en-US" sz="2400">
                <a:solidFill>
                  <a:schemeClr val="dk1"/>
                </a:solidFill>
                <a:latin typeface="Roboto"/>
                <a:ea typeface="Roboto"/>
                <a:cs typeface="Roboto"/>
                <a:sym typeface="Roboto"/>
              </a:rPr>
              <a:t>Approaches for Image Segmentation</a:t>
            </a:r>
            <a:endParaRPr sz="2400">
              <a:solidFill>
                <a:schemeClr val="dk1"/>
              </a:solidFill>
              <a:latin typeface="Roboto"/>
              <a:ea typeface="Roboto"/>
              <a:cs typeface="Roboto"/>
              <a:sym typeface="Roboto"/>
            </a:endParaRPr>
          </a:p>
          <a:p>
            <a:pPr indent="-489361" lvl="1" marL="1115032" marR="0" rtl="0" algn="l">
              <a:spcBef>
                <a:spcPts val="14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Use Traditional Methods</a:t>
            </a:r>
            <a:endParaRPr b="0" i="0" sz="2400" u="none" cap="none" strike="noStrike">
              <a:solidFill>
                <a:schemeClr val="dk1"/>
              </a:solidFill>
              <a:latin typeface="Roboto"/>
              <a:ea typeface="Roboto"/>
              <a:cs typeface="Roboto"/>
              <a:sym typeface="Roboto"/>
            </a:endParaRPr>
          </a:p>
          <a:p>
            <a:pPr indent="-489361" lvl="1" marL="1115032" marR="0" rtl="0" algn="l">
              <a:spcBef>
                <a:spcPts val="1420"/>
              </a:spcBef>
              <a:spcAft>
                <a:spcPts val="0"/>
              </a:spcAft>
              <a:buClr>
                <a:schemeClr val="dk1"/>
              </a:buClr>
              <a:buSzPts val="2400"/>
              <a:buFont typeface="Tahoma"/>
              <a:buChar char="○"/>
            </a:pPr>
            <a:r>
              <a:rPr b="0" i="0" lang="en-US" sz="2400" u="none" cap="none" strike="noStrike">
                <a:solidFill>
                  <a:schemeClr val="dk1"/>
                </a:solidFill>
                <a:latin typeface="Roboto"/>
                <a:ea typeface="Roboto"/>
                <a:cs typeface="Roboto"/>
                <a:sym typeface="Roboto"/>
              </a:rPr>
              <a:t>Leverage Deep Learning</a:t>
            </a:r>
            <a:endParaRPr b="0" i="0" sz="2400" u="none" cap="none" strike="noStrike">
              <a:solidFill>
                <a:schemeClr val="dk1"/>
              </a:solidFill>
              <a:latin typeface="Roboto"/>
              <a:ea typeface="Roboto"/>
              <a:cs typeface="Roboto"/>
              <a:sym typeface="Roboto"/>
            </a:endParaRPr>
          </a:p>
          <a:p>
            <a:pPr indent="-489361" lvl="0" marL="505447" marR="0" rtl="0" algn="l">
              <a:spcBef>
                <a:spcPts val="142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Understanding Deep Learning Architectures for Image Segmentation</a:t>
            </a:r>
            <a:endParaRPr sz="2400">
              <a:solidFill>
                <a:schemeClr val="dk1"/>
              </a:solidFill>
              <a:latin typeface="Roboto"/>
              <a:ea typeface="Roboto"/>
              <a:cs typeface="Roboto"/>
              <a:sym typeface="Roboto"/>
            </a:endParaRPr>
          </a:p>
          <a:p>
            <a:pPr indent="0" lvl="0" marL="0" marR="0" rtl="0" algn="l">
              <a:spcBef>
                <a:spcPts val="33"/>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Project on Lane Segmentation for Self Driving Cars</a:t>
            </a:r>
            <a:endParaRPr sz="2400">
              <a:solidFill>
                <a:schemeClr val="dk1"/>
              </a:solidFill>
              <a:latin typeface="Roboto"/>
              <a:ea typeface="Roboto"/>
              <a:cs typeface="Roboto"/>
              <a:sym typeface="Roboto"/>
            </a:endParaRPr>
          </a:p>
          <a:p>
            <a:pPr indent="0" lvl="0" marL="0" marR="0" rtl="0" algn="l">
              <a:spcBef>
                <a:spcPts val="40"/>
              </a:spcBef>
              <a:spcAft>
                <a:spcPts val="0"/>
              </a:spcAft>
              <a:buClr>
                <a:schemeClr val="dk1"/>
              </a:buClr>
              <a:buSzPts val="2400"/>
              <a:buFont typeface="Tahoma"/>
              <a:buNone/>
            </a:pPr>
            <a:r>
              <a:t/>
            </a:r>
            <a:endParaRPr sz="2400">
              <a:solidFill>
                <a:schemeClr val="dk1"/>
              </a:solidFill>
              <a:latin typeface="Roboto"/>
              <a:ea typeface="Roboto"/>
              <a:cs typeface="Roboto"/>
              <a:sym typeface="Roboto"/>
            </a:endParaRPr>
          </a:p>
          <a:p>
            <a:pPr indent="-489361" lvl="0" marL="505447" marR="0" rtl="0" algn="l">
              <a:spcBef>
                <a:spcPts val="0"/>
              </a:spcBef>
              <a:spcAft>
                <a:spcPts val="0"/>
              </a:spcAft>
              <a:buClr>
                <a:schemeClr val="dk1"/>
              </a:buClr>
              <a:buSzPts val="2400"/>
              <a:buFont typeface="Tahoma"/>
              <a:buChar char="●"/>
            </a:pPr>
            <a:r>
              <a:rPr lang="en-US" sz="2400">
                <a:solidFill>
                  <a:schemeClr val="dk1"/>
                </a:solidFill>
                <a:latin typeface="Roboto"/>
                <a:ea typeface="Roboto"/>
                <a:cs typeface="Roboto"/>
                <a:sym typeface="Roboto"/>
              </a:rPr>
              <a:t>What’s Next?</a:t>
            </a:r>
            <a:endParaRPr sz="2400">
              <a:solidFill>
                <a:schemeClr val="dk1"/>
              </a:solidFill>
              <a:latin typeface="Roboto"/>
              <a:ea typeface="Roboto"/>
              <a:cs typeface="Roboto"/>
              <a:sym typeface="Roboto"/>
            </a:endParaRPr>
          </a:p>
        </p:txBody>
      </p:sp>
      <p:sp>
        <p:nvSpPr>
          <p:cNvPr id="127" name="Google Shape;127;p8"/>
          <p:cNvSpPr txBox="1"/>
          <p:nvPr>
            <p:ph type="title"/>
          </p:nvPr>
        </p:nvSpPr>
        <p:spPr>
          <a:xfrm>
            <a:off x="1831906" y="404728"/>
            <a:ext cx="97092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What we will be covering in this module?</a:t>
            </a:r>
            <a:endParaRPr/>
          </a:p>
        </p:txBody>
      </p:sp>
      <p:sp>
        <p:nvSpPr>
          <p:cNvPr id="128" name="Google Shape;128;p8"/>
          <p:cNvSpPr/>
          <p:nvPr/>
        </p:nvSpPr>
        <p:spPr>
          <a:xfrm>
            <a:off x="911201" y="1252200"/>
            <a:ext cx="10629900" cy="4354405"/>
          </a:xfrm>
          <a:custGeom>
            <a:rect b="b" l="l" r="r" t="t"/>
            <a:pathLst>
              <a:path extrusionOk="0" h="3265804" w="7972425">
                <a:moveTo>
                  <a:pt x="7972199" y="3265199"/>
                </a:moveTo>
                <a:lnTo>
                  <a:pt x="0" y="3265199"/>
                </a:lnTo>
                <a:lnTo>
                  <a:pt x="0" y="0"/>
                </a:lnTo>
                <a:lnTo>
                  <a:pt x="7972199" y="0"/>
                </a:lnTo>
                <a:lnTo>
                  <a:pt x="7972199" y="32651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0"/>
          <p:cNvSpPr txBox="1"/>
          <p:nvPr>
            <p:ph type="title"/>
          </p:nvPr>
        </p:nvSpPr>
        <p:spPr>
          <a:xfrm>
            <a:off x="452738" y="2459941"/>
            <a:ext cx="114420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Approach 1 - Simple methods for Image Segmentation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1"/>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595080" rtl="0" algn="l">
              <a:lnSpc>
                <a:spcPct val="100000"/>
              </a:lnSpc>
              <a:spcBef>
                <a:spcPts val="0"/>
              </a:spcBef>
              <a:spcAft>
                <a:spcPts val="0"/>
              </a:spcAft>
              <a:buClr>
                <a:schemeClr val="dk1"/>
              </a:buClr>
              <a:buSzPts val="4400"/>
              <a:buFont typeface="Calibri"/>
              <a:buNone/>
            </a:pPr>
            <a:r>
              <a:rPr lang="en-US"/>
              <a:t>Rethinking Image Segmentation Problem</a:t>
            </a:r>
            <a:endParaRPr/>
          </a:p>
        </p:txBody>
      </p:sp>
      <p:grpSp>
        <p:nvGrpSpPr>
          <p:cNvPr id="714" name="Google Shape;714;p81"/>
          <p:cNvGrpSpPr/>
          <p:nvPr/>
        </p:nvGrpSpPr>
        <p:grpSpPr>
          <a:xfrm>
            <a:off x="4051999" y="1956665"/>
            <a:ext cx="5669113" cy="2944667"/>
            <a:chOff x="3038999" y="1467499"/>
            <a:chExt cx="4251835" cy="2208500"/>
          </a:xfrm>
        </p:grpSpPr>
        <p:pic>
          <p:nvPicPr>
            <p:cNvPr id="715" name="Google Shape;715;p81"/>
            <p:cNvPicPr preferRelativeResize="0"/>
            <p:nvPr/>
          </p:nvPicPr>
          <p:blipFill rotWithShape="1">
            <a:blip r:embed="rId3">
              <a:alphaModFix/>
            </a:blip>
            <a:srcRect b="0" l="0" r="0" t="0"/>
            <a:stretch/>
          </p:blipFill>
          <p:spPr>
            <a:xfrm>
              <a:off x="3038999" y="1467499"/>
              <a:ext cx="3066003" cy="2208500"/>
            </a:xfrm>
            <a:prstGeom prst="rect">
              <a:avLst/>
            </a:prstGeom>
            <a:noFill/>
            <a:ln>
              <a:noFill/>
            </a:ln>
          </p:spPr>
        </p:pic>
        <p:sp>
          <p:nvSpPr>
            <p:cNvPr id="716" name="Google Shape;716;p81"/>
            <p:cNvSpPr/>
            <p:nvPr/>
          </p:nvSpPr>
          <p:spPr>
            <a:xfrm>
              <a:off x="4571999" y="2783374"/>
              <a:ext cx="350520" cy="266700"/>
            </a:xfrm>
            <a:custGeom>
              <a:rect b="b" l="l" r="r" t="t"/>
              <a:pathLst>
                <a:path extrusionOk="0" h="266700" w="350520">
                  <a:moveTo>
                    <a:pt x="0" y="133199"/>
                  </a:moveTo>
                  <a:lnTo>
                    <a:pt x="8931" y="91098"/>
                  </a:lnTo>
                  <a:lnTo>
                    <a:pt x="33803" y="54533"/>
                  </a:lnTo>
                  <a:lnTo>
                    <a:pt x="71729" y="25699"/>
                  </a:lnTo>
                  <a:lnTo>
                    <a:pt x="119823" y="6790"/>
                  </a:lnTo>
                  <a:lnTo>
                    <a:pt x="175199" y="0"/>
                  </a:lnTo>
                  <a:lnTo>
                    <a:pt x="230576" y="6790"/>
                  </a:lnTo>
                  <a:lnTo>
                    <a:pt x="278670" y="25699"/>
                  </a:lnTo>
                  <a:lnTo>
                    <a:pt x="316596" y="54533"/>
                  </a:lnTo>
                  <a:lnTo>
                    <a:pt x="341468" y="91098"/>
                  </a:lnTo>
                  <a:lnTo>
                    <a:pt x="350399" y="133199"/>
                  </a:lnTo>
                  <a:lnTo>
                    <a:pt x="341468" y="175301"/>
                  </a:lnTo>
                  <a:lnTo>
                    <a:pt x="316596" y="211866"/>
                  </a:lnTo>
                  <a:lnTo>
                    <a:pt x="278670" y="240700"/>
                  </a:lnTo>
                  <a:lnTo>
                    <a:pt x="230576" y="259609"/>
                  </a:lnTo>
                  <a:lnTo>
                    <a:pt x="175199" y="266399"/>
                  </a:lnTo>
                  <a:lnTo>
                    <a:pt x="119823" y="259609"/>
                  </a:lnTo>
                  <a:lnTo>
                    <a:pt x="71729" y="240700"/>
                  </a:lnTo>
                  <a:lnTo>
                    <a:pt x="33803" y="211866"/>
                  </a:lnTo>
                  <a:lnTo>
                    <a:pt x="8931" y="175301"/>
                  </a:lnTo>
                  <a:lnTo>
                    <a:pt x="0" y="13319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17" name="Google Shape;717;p81"/>
            <p:cNvSpPr/>
            <p:nvPr/>
          </p:nvSpPr>
          <p:spPr>
            <a:xfrm>
              <a:off x="5001659" y="2965941"/>
              <a:ext cx="2289175" cy="13970"/>
            </a:xfrm>
            <a:custGeom>
              <a:rect b="b" l="l" r="r" t="t"/>
              <a:pathLst>
                <a:path extrusionOk="0" h="13969" w="2289175">
                  <a:moveTo>
                    <a:pt x="0" y="0"/>
                  </a:moveTo>
                  <a:lnTo>
                    <a:pt x="2288815" y="13708"/>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18" name="Google Shape;718;p81"/>
            <p:cNvSpPr/>
            <p:nvPr/>
          </p:nvSpPr>
          <p:spPr>
            <a:xfrm>
              <a:off x="4964223" y="2944646"/>
              <a:ext cx="59055" cy="43180"/>
            </a:xfrm>
            <a:custGeom>
              <a:rect b="b" l="l" r="r" t="t"/>
              <a:pathLst>
                <a:path extrusionOk="0" h="43180" w="59054">
                  <a:moveTo>
                    <a:pt x="58730" y="42845"/>
                  </a:moveTo>
                  <a:lnTo>
                    <a:pt x="0" y="21070"/>
                  </a:lnTo>
                  <a:lnTo>
                    <a:pt x="58987" y="0"/>
                  </a:lnTo>
                  <a:lnTo>
                    <a:pt x="37435" y="21294"/>
                  </a:lnTo>
                  <a:lnTo>
                    <a:pt x="58730" y="42845"/>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19" name="Google Shape;719;p81"/>
            <p:cNvSpPr/>
            <p:nvPr/>
          </p:nvSpPr>
          <p:spPr>
            <a:xfrm>
              <a:off x="4964223" y="2944646"/>
              <a:ext cx="59055" cy="43180"/>
            </a:xfrm>
            <a:custGeom>
              <a:rect b="b" l="l" r="r" t="t"/>
              <a:pathLst>
                <a:path extrusionOk="0" h="43180" w="59054">
                  <a:moveTo>
                    <a:pt x="37435" y="21294"/>
                  </a:moveTo>
                  <a:lnTo>
                    <a:pt x="58987" y="0"/>
                  </a:lnTo>
                  <a:lnTo>
                    <a:pt x="0" y="21070"/>
                  </a:lnTo>
                  <a:lnTo>
                    <a:pt x="58730" y="42845"/>
                  </a:lnTo>
                  <a:lnTo>
                    <a:pt x="37435" y="21294"/>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20" name="Google Shape;720;p81"/>
            <p:cNvSpPr/>
            <p:nvPr/>
          </p:nvSpPr>
          <p:spPr>
            <a:xfrm>
              <a:off x="5342524" y="1886425"/>
              <a:ext cx="350520" cy="266700"/>
            </a:xfrm>
            <a:custGeom>
              <a:rect b="b" l="l" r="r" t="t"/>
              <a:pathLst>
                <a:path extrusionOk="0" h="266700" w="350520">
                  <a:moveTo>
                    <a:pt x="0" y="133199"/>
                  </a:moveTo>
                  <a:lnTo>
                    <a:pt x="8931" y="91098"/>
                  </a:lnTo>
                  <a:lnTo>
                    <a:pt x="33803" y="54533"/>
                  </a:lnTo>
                  <a:lnTo>
                    <a:pt x="71729" y="25699"/>
                  </a:lnTo>
                  <a:lnTo>
                    <a:pt x="119823" y="6790"/>
                  </a:lnTo>
                  <a:lnTo>
                    <a:pt x="175199" y="0"/>
                  </a:lnTo>
                  <a:lnTo>
                    <a:pt x="230576" y="6790"/>
                  </a:lnTo>
                  <a:lnTo>
                    <a:pt x="278670" y="25699"/>
                  </a:lnTo>
                  <a:lnTo>
                    <a:pt x="316596" y="54533"/>
                  </a:lnTo>
                  <a:lnTo>
                    <a:pt x="341468" y="91098"/>
                  </a:lnTo>
                  <a:lnTo>
                    <a:pt x="350399" y="133199"/>
                  </a:lnTo>
                  <a:lnTo>
                    <a:pt x="341468" y="175301"/>
                  </a:lnTo>
                  <a:lnTo>
                    <a:pt x="316596" y="211866"/>
                  </a:lnTo>
                  <a:lnTo>
                    <a:pt x="278670" y="240700"/>
                  </a:lnTo>
                  <a:lnTo>
                    <a:pt x="230576" y="259609"/>
                  </a:lnTo>
                  <a:lnTo>
                    <a:pt x="175199" y="266399"/>
                  </a:lnTo>
                  <a:lnTo>
                    <a:pt x="119823" y="259609"/>
                  </a:lnTo>
                  <a:lnTo>
                    <a:pt x="71729" y="240700"/>
                  </a:lnTo>
                  <a:lnTo>
                    <a:pt x="33803" y="211866"/>
                  </a:lnTo>
                  <a:lnTo>
                    <a:pt x="8931" y="175301"/>
                  </a:lnTo>
                  <a:lnTo>
                    <a:pt x="0" y="133199"/>
                  </a:lnTo>
                  <a:close/>
                </a:path>
              </a:pathLst>
            </a:custGeom>
            <a:noFill/>
            <a:ln cap="flat" cmpd="sng" w="380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21" name="Google Shape;721;p81"/>
            <p:cNvSpPr/>
            <p:nvPr/>
          </p:nvSpPr>
          <p:spPr>
            <a:xfrm>
              <a:off x="5772185" y="2068599"/>
              <a:ext cx="1294130" cy="0"/>
            </a:xfrm>
            <a:custGeom>
              <a:rect b="b" l="l" r="r" t="t"/>
              <a:pathLst>
                <a:path extrusionOk="0" h="120000" w="1294129">
                  <a:moveTo>
                    <a:pt x="0" y="0"/>
                  </a:moveTo>
                  <a:lnTo>
                    <a:pt x="1294013" y="0"/>
                  </a:lnTo>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22" name="Google Shape;722;p81"/>
            <p:cNvSpPr/>
            <p:nvPr/>
          </p:nvSpPr>
          <p:spPr>
            <a:xfrm>
              <a:off x="5734749" y="2047176"/>
              <a:ext cx="59055" cy="43180"/>
            </a:xfrm>
            <a:custGeom>
              <a:rect b="b" l="l" r="r" t="t"/>
              <a:pathLst>
                <a:path extrusionOk="0" h="43180" w="59054">
                  <a:moveTo>
                    <a:pt x="58860" y="42846"/>
                  </a:moveTo>
                  <a:lnTo>
                    <a:pt x="0" y="21423"/>
                  </a:lnTo>
                  <a:lnTo>
                    <a:pt x="58860" y="0"/>
                  </a:lnTo>
                  <a:lnTo>
                    <a:pt x="37436" y="21423"/>
                  </a:lnTo>
                  <a:lnTo>
                    <a:pt x="58860" y="42846"/>
                  </a:lnTo>
                  <a:close/>
                </a:path>
              </a:pathLst>
            </a:custGeom>
            <a:solidFill>
              <a:srgbClr val="59595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23" name="Google Shape;723;p81"/>
            <p:cNvSpPr/>
            <p:nvPr/>
          </p:nvSpPr>
          <p:spPr>
            <a:xfrm>
              <a:off x="5734749" y="2047176"/>
              <a:ext cx="59055" cy="43180"/>
            </a:xfrm>
            <a:custGeom>
              <a:rect b="b" l="l" r="r" t="t"/>
              <a:pathLst>
                <a:path extrusionOk="0" h="43180" w="59054">
                  <a:moveTo>
                    <a:pt x="37436" y="21423"/>
                  </a:moveTo>
                  <a:lnTo>
                    <a:pt x="58860" y="0"/>
                  </a:lnTo>
                  <a:lnTo>
                    <a:pt x="0" y="21423"/>
                  </a:lnTo>
                  <a:lnTo>
                    <a:pt x="58860" y="42846"/>
                  </a:lnTo>
                  <a:lnTo>
                    <a:pt x="37436" y="21423"/>
                  </a:lnTo>
                  <a:close/>
                </a:path>
              </a:pathLst>
            </a:custGeom>
            <a:noFill/>
            <a:ln cap="flat" cmpd="sng" w="190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2"/>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706837" rtl="0" algn="l">
              <a:lnSpc>
                <a:spcPct val="100000"/>
              </a:lnSpc>
              <a:spcBef>
                <a:spcPts val="0"/>
              </a:spcBef>
              <a:spcAft>
                <a:spcPts val="0"/>
              </a:spcAft>
              <a:buClr>
                <a:schemeClr val="dk1"/>
              </a:buClr>
              <a:buSzPts val="4400"/>
              <a:buFont typeface="Calibri"/>
              <a:buNone/>
            </a:pPr>
            <a:r>
              <a:rPr lang="en-US"/>
              <a:t>Image Segmentation through Clustering</a:t>
            </a:r>
            <a:endParaRPr/>
          </a:p>
        </p:txBody>
      </p:sp>
      <p:pic>
        <p:nvPicPr>
          <p:cNvPr id="729" name="Google Shape;729;p82"/>
          <p:cNvPicPr preferRelativeResize="0"/>
          <p:nvPr/>
        </p:nvPicPr>
        <p:blipFill rotWithShape="1">
          <a:blip r:embed="rId3">
            <a:alphaModFix/>
          </a:blip>
          <a:srcRect b="0" l="0" r="0" t="0"/>
          <a:stretch/>
        </p:blipFill>
        <p:spPr>
          <a:xfrm>
            <a:off x="919567" y="2541732"/>
            <a:ext cx="2639156" cy="229063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3"/>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706837" rtl="0" algn="l">
              <a:lnSpc>
                <a:spcPct val="100000"/>
              </a:lnSpc>
              <a:spcBef>
                <a:spcPts val="0"/>
              </a:spcBef>
              <a:spcAft>
                <a:spcPts val="0"/>
              </a:spcAft>
              <a:buClr>
                <a:schemeClr val="dk1"/>
              </a:buClr>
              <a:buSzPts val="4400"/>
              <a:buFont typeface="Calibri"/>
              <a:buNone/>
            </a:pPr>
            <a:r>
              <a:rPr lang="en-US"/>
              <a:t>Image Segmentation through Clustering</a:t>
            </a:r>
            <a:endParaRPr/>
          </a:p>
        </p:txBody>
      </p:sp>
      <p:pic>
        <p:nvPicPr>
          <p:cNvPr id="735" name="Google Shape;735;p83"/>
          <p:cNvPicPr preferRelativeResize="0"/>
          <p:nvPr/>
        </p:nvPicPr>
        <p:blipFill rotWithShape="1">
          <a:blip r:embed="rId3">
            <a:alphaModFix/>
          </a:blip>
          <a:srcRect b="0" l="0" r="0" t="0"/>
          <a:stretch/>
        </p:blipFill>
        <p:spPr>
          <a:xfrm>
            <a:off x="919567" y="2541732"/>
            <a:ext cx="2639156" cy="2290632"/>
          </a:xfrm>
          <a:prstGeom prst="rect">
            <a:avLst/>
          </a:prstGeom>
          <a:noFill/>
          <a:ln>
            <a:noFill/>
          </a:ln>
        </p:spPr>
      </p:pic>
      <p:grpSp>
        <p:nvGrpSpPr>
          <p:cNvPr id="736" name="Google Shape;736;p83"/>
          <p:cNvGrpSpPr/>
          <p:nvPr/>
        </p:nvGrpSpPr>
        <p:grpSpPr>
          <a:xfrm>
            <a:off x="3951407" y="3503621"/>
            <a:ext cx="832273" cy="366607"/>
            <a:chOff x="2963555" y="2627716"/>
            <a:chExt cx="624205" cy="274955"/>
          </a:xfrm>
        </p:grpSpPr>
        <p:sp>
          <p:nvSpPr>
            <p:cNvPr id="737" name="Google Shape;737;p83"/>
            <p:cNvSpPr/>
            <p:nvPr/>
          </p:nvSpPr>
          <p:spPr>
            <a:xfrm>
              <a:off x="2963555" y="2627716"/>
              <a:ext cx="624205" cy="274955"/>
            </a:xfrm>
            <a:custGeom>
              <a:rect b="b" l="l" r="r" t="t"/>
              <a:pathLst>
                <a:path extrusionOk="0" h="274955" w="624204">
                  <a:moveTo>
                    <a:pt x="486300" y="274799"/>
                  </a:moveTo>
                  <a:lnTo>
                    <a:pt x="486300" y="206099"/>
                  </a:lnTo>
                  <a:lnTo>
                    <a:pt x="0" y="206099"/>
                  </a:lnTo>
                  <a:lnTo>
                    <a:pt x="0" y="68699"/>
                  </a:lnTo>
                  <a:lnTo>
                    <a:pt x="486300" y="68699"/>
                  </a:lnTo>
                  <a:lnTo>
                    <a:pt x="486300" y="0"/>
                  </a:lnTo>
                  <a:lnTo>
                    <a:pt x="623700" y="137399"/>
                  </a:lnTo>
                  <a:lnTo>
                    <a:pt x="486300" y="2747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38" name="Google Shape;738;p83"/>
            <p:cNvSpPr/>
            <p:nvPr/>
          </p:nvSpPr>
          <p:spPr>
            <a:xfrm>
              <a:off x="2963555" y="2627716"/>
              <a:ext cx="624205" cy="274955"/>
            </a:xfrm>
            <a:custGeom>
              <a:rect b="b" l="l" r="r" t="t"/>
              <a:pathLst>
                <a:path extrusionOk="0" h="274955" w="624204">
                  <a:moveTo>
                    <a:pt x="0" y="68699"/>
                  </a:moveTo>
                  <a:lnTo>
                    <a:pt x="486300" y="68699"/>
                  </a:lnTo>
                  <a:lnTo>
                    <a:pt x="486300" y="0"/>
                  </a:lnTo>
                  <a:lnTo>
                    <a:pt x="623700" y="137399"/>
                  </a:lnTo>
                  <a:lnTo>
                    <a:pt x="486300" y="274799"/>
                  </a:lnTo>
                  <a:lnTo>
                    <a:pt x="486300" y="206099"/>
                  </a:lnTo>
                  <a:lnTo>
                    <a:pt x="0" y="206099"/>
                  </a:lnTo>
                  <a:lnTo>
                    <a:pt x="0" y="686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739" name="Google Shape;739;p83"/>
          <p:cNvPicPr preferRelativeResize="0"/>
          <p:nvPr/>
        </p:nvPicPr>
        <p:blipFill rotWithShape="1">
          <a:blip r:embed="rId4">
            <a:alphaModFix/>
          </a:blip>
          <a:srcRect b="0" l="0" r="0" t="0"/>
          <a:stretch/>
        </p:blipFill>
        <p:spPr>
          <a:xfrm>
            <a:off x="5175610" y="2541732"/>
            <a:ext cx="2639156" cy="2290632"/>
          </a:xfrm>
          <a:prstGeom prst="rect">
            <a:avLst/>
          </a:prstGeom>
          <a:noFill/>
          <a:ln>
            <a:noFill/>
          </a:ln>
        </p:spPr>
      </p:pic>
      <p:sp>
        <p:nvSpPr>
          <p:cNvPr id="740" name="Google Shape;740;p83"/>
          <p:cNvSpPr txBox="1"/>
          <p:nvPr/>
        </p:nvSpPr>
        <p:spPr>
          <a:xfrm>
            <a:off x="3822334" y="3032718"/>
            <a:ext cx="107272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Roboto"/>
                <a:ea typeface="Roboto"/>
                <a:cs typeface="Roboto"/>
                <a:sym typeface="Roboto"/>
              </a:rPr>
              <a:t>clustering</a:t>
            </a:r>
            <a:endParaRPr sz="1867">
              <a:solidFill>
                <a:schemeClr val="dk1"/>
              </a:solidFill>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706837" rtl="0" algn="l">
              <a:lnSpc>
                <a:spcPct val="100000"/>
              </a:lnSpc>
              <a:spcBef>
                <a:spcPts val="0"/>
              </a:spcBef>
              <a:spcAft>
                <a:spcPts val="0"/>
              </a:spcAft>
              <a:buClr>
                <a:schemeClr val="dk1"/>
              </a:buClr>
              <a:buSzPts val="4400"/>
              <a:buFont typeface="Calibri"/>
              <a:buNone/>
            </a:pPr>
            <a:r>
              <a:rPr lang="en-US"/>
              <a:t>Image Segmentation through Clustering</a:t>
            </a:r>
            <a:endParaRPr/>
          </a:p>
        </p:txBody>
      </p:sp>
      <p:pic>
        <p:nvPicPr>
          <p:cNvPr id="746" name="Google Shape;746;p84"/>
          <p:cNvPicPr preferRelativeResize="0"/>
          <p:nvPr/>
        </p:nvPicPr>
        <p:blipFill rotWithShape="1">
          <a:blip r:embed="rId3">
            <a:alphaModFix/>
          </a:blip>
          <a:srcRect b="0" l="0" r="0" t="0"/>
          <a:stretch/>
        </p:blipFill>
        <p:spPr>
          <a:xfrm>
            <a:off x="919567" y="2541732"/>
            <a:ext cx="2639156" cy="2290632"/>
          </a:xfrm>
          <a:prstGeom prst="rect">
            <a:avLst/>
          </a:prstGeom>
          <a:noFill/>
          <a:ln>
            <a:noFill/>
          </a:ln>
        </p:spPr>
      </p:pic>
      <p:grpSp>
        <p:nvGrpSpPr>
          <p:cNvPr id="747" name="Google Shape;747;p84"/>
          <p:cNvGrpSpPr/>
          <p:nvPr/>
        </p:nvGrpSpPr>
        <p:grpSpPr>
          <a:xfrm>
            <a:off x="3951407" y="3503621"/>
            <a:ext cx="832273" cy="366607"/>
            <a:chOff x="2963555" y="2627716"/>
            <a:chExt cx="624205" cy="274955"/>
          </a:xfrm>
        </p:grpSpPr>
        <p:sp>
          <p:nvSpPr>
            <p:cNvPr id="748" name="Google Shape;748;p84"/>
            <p:cNvSpPr/>
            <p:nvPr/>
          </p:nvSpPr>
          <p:spPr>
            <a:xfrm>
              <a:off x="2963555" y="2627716"/>
              <a:ext cx="624205" cy="274955"/>
            </a:xfrm>
            <a:custGeom>
              <a:rect b="b" l="l" r="r" t="t"/>
              <a:pathLst>
                <a:path extrusionOk="0" h="274955" w="624204">
                  <a:moveTo>
                    <a:pt x="486300" y="274799"/>
                  </a:moveTo>
                  <a:lnTo>
                    <a:pt x="486300" y="206099"/>
                  </a:lnTo>
                  <a:lnTo>
                    <a:pt x="0" y="206099"/>
                  </a:lnTo>
                  <a:lnTo>
                    <a:pt x="0" y="68699"/>
                  </a:lnTo>
                  <a:lnTo>
                    <a:pt x="486300" y="68699"/>
                  </a:lnTo>
                  <a:lnTo>
                    <a:pt x="486300" y="0"/>
                  </a:lnTo>
                  <a:lnTo>
                    <a:pt x="623700" y="137399"/>
                  </a:lnTo>
                  <a:lnTo>
                    <a:pt x="486300" y="2747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49" name="Google Shape;749;p84"/>
            <p:cNvSpPr/>
            <p:nvPr/>
          </p:nvSpPr>
          <p:spPr>
            <a:xfrm>
              <a:off x="2963555" y="2627716"/>
              <a:ext cx="624205" cy="274955"/>
            </a:xfrm>
            <a:custGeom>
              <a:rect b="b" l="l" r="r" t="t"/>
              <a:pathLst>
                <a:path extrusionOk="0" h="274955" w="624204">
                  <a:moveTo>
                    <a:pt x="0" y="68699"/>
                  </a:moveTo>
                  <a:lnTo>
                    <a:pt x="486300" y="68699"/>
                  </a:lnTo>
                  <a:lnTo>
                    <a:pt x="486300" y="0"/>
                  </a:lnTo>
                  <a:lnTo>
                    <a:pt x="623700" y="137399"/>
                  </a:lnTo>
                  <a:lnTo>
                    <a:pt x="486300" y="274799"/>
                  </a:lnTo>
                  <a:lnTo>
                    <a:pt x="486300" y="206099"/>
                  </a:lnTo>
                  <a:lnTo>
                    <a:pt x="0" y="206099"/>
                  </a:lnTo>
                  <a:lnTo>
                    <a:pt x="0" y="686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750" name="Google Shape;750;p84"/>
          <p:cNvPicPr preferRelativeResize="0"/>
          <p:nvPr/>
        </p:nvPicPr>
        <p:blipFill rotWithShape="1">
          <a:blip r:embed="rId4">
            <a:alphaModFix/>
          </a:blip>
          <a:srcRect b="0" l="0" r="0" t="0"/>
          <a:stretch/>
        </p:blipFill>
        <p:spPr>
          <a:xfrm>
            <a:off x="5175610" y="2541732"/>
            <a:ext cx="2639156" cy="2290632"/>
          </a:xfrm>
          <a:prstGeom prst="rect">
            <a:avLst/>
          </a:prstGeom>
          <a:noFill/>
          <a:ln>
            <a:noFill/>
          </a:ln>
        </p:spPr>
      </p:pic>
      <p:grpSp>
        <p:nvGrpSpPr>
          <p:cNvPr id="751" name="Google Shape;751;p84"/>
          <p:cNvGrpSpPr/>
          <p:nvPr/>
        </p:nvGrpSpPr>
        <p:grpSpPr>
          <a:xfrm>
            <a:off x="8207375" y="3503621"/>
            <a:ext cx="832273" cy="366607"/>
            <a:chOff x="6155531" y="2627716"/>
            <a:chExt cx="624205" cy="274955"/>
          </a:xfrm>
        </p:grpSpPr>
        <p:sp>
          <p:nvSpPr>
            <p:cNvPr id="752" name="Google Shape;752;p84"/>
            <p:cNvSpPr/>
            <p:nvPr/>
          </p:nvSpPr>
          <p:spPr>
            <a:xfrm>
              <a:off x="6155531" y="2627716"/>
              <a:ext cx="624205" cy="274955"/>
            </a:xfrm>
            <a:custGeom>
              <a:rect b="b" l="l" r="r" t="t"/>
              <a:pathLst>
                <a:path extrusionOk="0" h="274955" w="624204">
                  <a:moveTo>
                    <a:pt x="486299" y="274799"/>
                  </a:moveTo>
                  <a:lnTo>
                    <a:pt x="486299" y="206099"/>
                  </a:lnTo>
                  <a:lnTo>
                    <a:pt x="0" y="206099"/>
                  </a:lnTo>
                  <a:lnTo>
                    <a:pt x="0" y="68699"/>
                  </a:lnTo>
                  <a:lnTo>
                    <a:pt x="486299" y="68699"/>
                  </a:lnTo>
                  <a:lnTo>
                    <a:pt x="486299" y="0"/>
                  </a:lnTo>
                  <a:lnTo>
                    <a:pt x="623699" y="137399"/>
                  </a:lnTo>
                  <a:lnTo>
                    <a:pt x="486299" y="274799"/>
                  </a:lnTo>
                  <a:close/>
                </a:path>
              </a:pathLst>
            </a:custGeom>
            <a:solidFill>
              <a:srgbClr val="EEEEE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53" name="Google Shape;753;p84"/>
            <p:cNvSpPr/>
            <p:nvPr/>
          </p:nvSpPr>
          <p:spPr>
            <a:xfrm>
              <a:off x="6155531" y="2627716"/>
              <a:ext cx="624205" cy="274955"/>
            </a:xfrm>
            <a:custGeom>
              <a:rect b="b" l="l" r="r" t="t"/>
              <a:pathLst>
                <a:path extrusionOk="0" h="274955" w="624204">
                  <a:moveTo>
                    <a:pt x="0" y="68699"/>
                  </a:moveTo>
                  <a:lnTo>
                    <a:pt x="486299" y="68699"/>
                  </a:lnTo>
                  <a:lnTo>
                    <a:pt x="486299" y="0"/>
                  </a:lnTo>
                  <a:lnTo>
                    <a:pt x="623699" y="137399"/>
                  </a:lnTo>
                  <a:lnTo>
                    <a:pt x="486299" y="274799"/>
                  </a:lnTo>
                  <a:lnTo>
                    <a:pt x="486299" y="206099"/>
                  </a:lnTo>
                  <a:lnTo>
                    <a:pt x="0" y="206099"/>
                  </a:lnTo>
                  <a:lnTo>
                    <a:pt x="0" y="68699"/>
                  </a:lnTo>
                  <a:close/>
                </a:path>
              </a:pathLst>
            </a:custGeom>
            <a:noFill/>
            <a:ln cap="flat" cmpd="sng" w="9525">
              <a:solidFill>
                <a:srgbClr val="59595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pic>
        <p:nvPicPr>
          <p:cNvPr id="754" name="Google Shape;754;p84"/>
          <p:cNvPicPr preferRelativeResize="0"/>
          <p:nvPr/>
        </p:nvPicPr>
        <p:blipFill rotWithShape="1">
          <a:blip r:embed="rId5">
            <a:alphaModFix/>
          </a:blip>
          <a:srcRect b="0" l="0" r="0" t="0"/>
          <a:stretch/>
        </p:blipFill>
        <p:spPr>
          <a:xfrm>
            <a:off x="9511551" y="2541732"/>
            <a:ext cx="2559183" cy="2290632"/>
          </a:xfrm>
          <a:prstGeom prst="rect">
            <a:avLst/>
          </a:prstGeom>
          <a:noFill/>
          <a:ln>
            <a:noFill/>
          </a:ln>
        </p:spPr>
      </p:pic>
      <p:sp>
        <p:nvSpPr>
          <p:cNvPr id="755" name="Google Shape;755;p84"/>
          <p:cNvSpPr txBox="1"/>
          <p:nvPr/>
        </p:nvSpPr>
        <p:spPr>
          <a:xfrm>
            <a:off x="3822334" y="3032718"/>
            <a:ext cx="1072727"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Roboto"/>
                <a:ea typeface="Roboto"/>
                <a:cs typeface="Roboto"/>
                <a:sym typeface="Roboto"/>
              </a:rPr>
              <a:t>clustering</a:t>
            </a:r>
            <a:endParaRPr sz="1867">
              <a:solidFill>
                <a:schemeClr val="dk1"/>
              </a:solidFill>
              <a:latin typeface="Roboto"/>
              <a:ea typeface="Roboto"/>
              <a:cs typeface="Roboto"/>
              <a:sym typeface="Roboto"/>
            </a:endParaRPr>
          </a:p>
        </p:txBody>
      </p:sp>
      <p:sp>
        <p:nvSpPr>
          <p:cNvPr id="756" name="Google Shape;756;p84"/>
          <p:cNvSpPr txBox="1"/>
          <p:nvPr/>
        </p:nvSpPr>
        <p:spPr>
          <a:xfrm>
            <a:off x="8078332" y="3032718"/>
            <a:ext cx="824653" cy="30442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1867">
                <a:solidFill>
                  <a:schemeClr val="dk1"/>
                </a:solidFill>
                <a:latin typeface="Roboto"/>
                <a:ea typeface="Roboto"/>
                <a:cs typeface="Roboto"/>
                <a:sym typeface="Roboto"/>
              </a:rPr>
              <a:t>filtering</a:t>
            </a:r>
            <a:endParaRPr sz="1867">
              <a:solidFill>
                <a:schemeClr val="dk1"/>
              </a:solidFill>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85"/>
          <p:cNvSpPr txBox="1"/>
          <p:nvPr>
            <p:ph type="ctrTitle"/>
          </p:nvPr>
        </p:nvSpPr>
        <p:spPr>
          <a:xfrm>
            <a:off x="3911811" y="316785"/>
            <a:ext cx="8432400" cy="1156200"/>
          </a:xfrm>
          <a:prstGeom prst="rect">
            <a:avLst/>
          </a:prstGeom>
          <a:noFill/>
          <a:ln>
            <a:noFill/>
          </a:ln>
        </p:spPr>
        <p:txBody>
          <a:bodyPr anchorCtr="0" anchor="ctr" bIns="0" lIns="0" spcFirstLastPara="1" rIns="0" wrap="square" tIns="16925">
            <a:spAutoFit/>
          </a:bodyPr>
          <a:lstStyle/>
          <a:p>
            <a:pPr indent="0" lvl="0" marL="618898" rtl="0" algn="l">
              <a:lnSpc>
                <a:spcPct val="100000"/>
              </a:lnSpc>
              <a:spcBef>
                <a:spcPts val="0"/>
              </a:spcBef>
              <a:spcAft>
                <a:spcPts val="0"/>
              </a:spcAft>
              <a:buClr>
                <a:schemeClr val="dk1"/>
              </a:buClr>
              <a:buSzPts val="4400"/>
              <a:buFont typeface="Calibri"/>
              <a:buNone/>
            </a:pPr>
            <a:r>
              <a:rPr lang="en-US"/>
              <a:t>Steps for Image Segmentation through Clustering</a:t>
            </a:r>
            <a:endParaRPr/>
          </a:p>
        </p:txBody>
      </p:sp>
      <p:sp>
        <p:nvSpPr>
          <p:cNvPr id="762" name="Google Shape;762;p85"/>
          <p:cNvSpPr txBox="1"/>
          <p:nvPr/>
        </p:nvSpPr>
        <p:spPr>
          <a:xfrm>
            <a:off x="878267" y="1577075"/>
            <a:ext cx="4809067" cy="386430"/>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1. Data Loading and Preprocessing</a:t>
            </a:r>
            <a:endParaRPr sz="2400">
              <a:solidFill>
                <a:schemeClr val="dk1"/>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8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692556" rtl="0" algn="l">
              <a:lnSpc>
                <a:spcPct val="100000"/>
              </a:lnSpc>
              <a:spcBef>
                <a:spcPts val="0"/>
              </a:spcBef>
              <a:spcAft>
                <a:spcPts val="0"/>
              </a:spcAft>
              <a:buClr>
                <a:schemeClr val="dk1"/>
              </a:buClr>
              <a:buSzPts val="4400"/>
              <a:buFont typeface="Calibri"/>
              <a:buNone/>
            </a:pPr>
            <a:r>
              <a:rPr lang="en-US"/>
              <a:t>Steps for Image Segmentation through Clustering</a:t>
            </a:r>
            <a:endParaRPr/>
          </a:p>
        </p:txBody>
      </p:sp>
      <p:sp>
        <p:nvSpPr>
          <p:cNvPr id="768" name="Google Shape;768;p86"/>
          <p:cNvSpPr txBox="1"/>
          <p:nvPr/>
        </p:nvSpPr>
        <p:spPr>
          <a:xfrm>
            <a:off x="878267" y="1396735"/>
            <a:ext cx="4809067" cy="1117400"/>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692556" rtl="0" algn="l">
              <a:lnSpc>
                <a:spcPct val="100000"/>
              </a:lnSpc>
              <a:spcBef>
                <a:spcPts val="0"/>
              </a:spcBef>
              <a:spcAft>
                <a:spcPts val="0"/>
              </a:spcAft>
              <a:buClr>
                <a:schemeClr val="dk1"/>
              </a:buClr>
              <a:buSzPts val="4400"/>
              <a:buFont typeface="Calibri"/>
              <a:buNone/>
            </a:pPr>
            <a:r>
              <a:rPr lang="en-US"/>
              <a:t>Steps for Image Segmentation through Clustering</a:t>
            </a:r>
            <a:endParaRPr/>
          </a:p>
        </p:txBody>
      </p:sp>
      <p:sp>
        <p:nvSpPr>
          <p:cNvPr id="774" name="Google Shape;774;p87"/>
          <p:cNvSpPr txBox="1"/>
          <p:nvPr/>
        </p:nvSpPr>
        <p:spPr>
          <a:xfrm>
            <a:off x="878267" y="1396735"/>
            <a:ext cx="4809067" cy="1666268"/>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692556" rtl="0" algn="l">
              <a:lnSpc>
                <a:spcPct val="100000"/>
              </a:lnSpc>
              <a:spcBef>
                <a:spcPts val="0"/>
              </a:spcBef>
              <a:spcAft>
                <a:spcPts val="0"/>
              </a:spcAft>
              <a:buClr>
                <a:schemeClr val="dk1"/>
              </a:buClr>
              <a:buSzPts val="4400"/>
              <a:buFont typeface="Calibri"/>
              <a:buNone/>
            </a:pPr>
            <a:r>
              <a:rPr lang="en-US"/>
              <a:t>Steps for Image Segmentation through Clustering</a:t>
            </a:r>
            <a:endParaRPr/>
          </a:p>
        </p:txBody>
      </p:sp>
      <p:sp>
        <p:nvSpPr>
          <p:cNvPr id="780" name="Google Shape;780;p88"/>
          <p:cNvSpPr txBox="1"/>
          <p:nvPr/>
        </p:nvSpPr>
        <p:spPr>
          <a:xfrm>
            <a:off x="878267" y="1396735"/>
            <a:ext cx="4809067" cy="2215136"/>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Cleaning</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692556" rtl="0" algn="l">
              <a:lnSpc>
                <a:spcPct val="100000"/>
              </a:lnSpc>
              <a:spcBef>
                <a:spcPts val="0"/>
              </a:spcBef>
              <a:spcAft>
                <a:spcPts val="0"/>
              </a:spcAft>
              <a:buClr>
                <a:schemeClr val="dk1"/>
              </a:buClr>
              <a:buSzPts val="4400"/>
              <a:buFont typeface="Calibri"/>
              <a:buNone/>
            </a:pPr>
            <a:r>
              <a:rPr lang="en-US"/>
              <a:t>Steps for Image Segmentation through Clustering</a:t>
            </a:r>
            <a:endParaRPr/>
          </a:p>
        </p:txBody>
      </p:sp>
      <p:sp>
        <p:nvSpPr>
          <p:cNvPr id="786" name="Google Shape;786;p89"/>
          <p:cNvSpPr txBox="1"/>
          <p:nvPr/>
        </p:nvSpPr>
        <p:spPr>
          <a:xfrm>
            <a:off x="878267" y="1396735"/>
            <a:ext cx="5847080" cy="3323132"/>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Cleaning</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Clustering</a:t>
            </a:r>
            <a:endParaRPr sz="24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9"/>
          <p:cNvSpPr txBox="1"/>
          <p:nvPr/>
        </p:nvSpPr>
        <p:spPr>
          <a:xfrm>
            <a:off x="1983639" y="450417"/>
            <a:ext cx="8210973" cy="591551"/>
          </a:xfrm>
          <a:prstGeom prst="rect">
            <a:avLst/>
          </a:prstGeom>
          <a:noFill/>
          <a:ln>
            <a:noFill/>
          </a:ln>
        </p:spPr>
        <p:txBody>
          <a:bodyPr anchorCtr="0" anchor="t" bIns="0" lIns="0" spcFirstLastPara="1" rIns="0" wrap="square" tIns="16925">
            <a:spAutoFit/>
          </a:bodyPr>
          <a:lstStyle/>
          <a:p>
            <a:pPr indent="0" lvl="0" marL="16933" marR="0" rtl="0" algn="l">
              <a:spcBef>
                <a:spcPts val="0"/>
              </a:spcBef>
              <a:spcAft>
                <a:spcPts val="0"/>
              </a:spcAft>
              <a:buNone/>
            </a:pPr>
            <a:r>
              <a:rPr lang="en-US" sz="3733">
                <a:solidFill>
                  <a:srgbClr val="FF0000"/>
                </a:solidFill>
                <a:latin typeface="Roboto"/>
                <a:ea typeface="Roboto"/>
                <a:cs typeface="Roboto"/>
                <a:sym typeface="Roboto"/>
              </a:rPr>
              <a:t>Recap on problems in Computer Vision</a:t>
            </a:r>
            <a:endParaRPr sz="3733">
              <a:solidFill>
                <a:schemeClr val="dk1"/>
              </a:solidFill>
              <a:latin typeface="Roboto"/>
              <a:ea typeface="Roboto"/>
              <a:cs typeface="Roboto"/>
              <a:sym typeface="Roboto"/>
            </a:endParaRPr>
          </a:p>
        </p:txBody>
      </p:sp>
      <p:pic>
        <p:nvPicPr>
          <p:cNvPr id="134" name="Google Shape;134;p9"/>
          <p:cNvPicPr preferRelativeResize="0"/>
          <p:nvPr/>
        </p:nvPicPr>
        <p:blipFill rotWithShape="1">
          <a:blip r:embed="rId3">
            <a:alphaModFix/>
          </a:blip>
          <a:srcRect b="0" l="0" r="0" t="0"/>
          <a:stretch/>
        </p:blipFill>
        <p:spPr>
          <a:xfrm>
            <a:off x="5363401" y="1456478"/>
            <a:ext cx="5949932" cy="3945033"/>
          </a:xfrm>
          <a:prstGeom prst="rect">
            <a:avLst/>
          </a:prstGeom>
          <a:noFill/>
          <a:ln>
            <a:noFill/>
          </a:ln>
        </p:spPr>
      </p:pic>
      <p:sp>
        <p:nvSpPr>
          <p:cNvPr id="135" name="Google Shape;135;p9"/>
          <p:cNvSpPr txBox="1"/>
          <p:nvPr/>
        </p:nvSpPr>
        <p:spPr>
          <a:xfrm>
            <a:off x="549567" y="2050774"/>
            <a:ext cx="4247727" cy="744349"/>
          </a:xfrm>
          <a:prstGeom prst="rect">
            <a:avLst/>
          </a:prstGeom>
          <a:noFill/>
          <a:ln>
            <a:noFill/>
          </a:ln>
        </p:spPr>
        <p:txBody>
          <a:bodyPr anchorCtr="0" anchor="t" bIns="0" lIns="0" spcFirstLastPara="1" rIns="0" wrap="square" tIns="14375">
            <a:spAutoFit/>
          </a:bodyPr>
          <a:lstStyle/>
          <a:p>
            <a:pPr indent="0" lvl="0" marL="16933" marR="6773" rtl="0" algn="l">
              <a:lnSpc>
                <a:spcPct val="101000"/>
              </a:lnSpc>
              <a:spcBef>
                <a:spcPts val="0"/>
              </a:spcBef>
              <a:spcAft>
                <a:spcPts val="0"/>
              </a:spcAft>
              <a:buNone/>
            </a:pPr>
            <a:r>
              <a:rPr lang="en-US" sz="2400">
                <a:solidFill>
                  <a:schemeClr val="dk1"/>
                </a:solidFill>
                <a:latin typeface="Roboto"/>
                <a:ea typeface="Roboto"/>
                <a:cs typeface="Roboto"/>
                <a:sym typeface="Roboto"/>
              </a:rPr>
              <a:t>Q. What is the </a:t>
            </a:r>
            <a:r>
              <a:rPr b="1" lang="en-US" sz="2400">
                <a:solidFill>
                  <a:schemeClr val="dk1"/>
                </a:solidFill>
                <a:latin typeface="Roboto"/>
                <a:ea typeface="Roboto"/>
                <a:cs typeface="Roboto"/>
                <a:sym typeface="Roboto"/>
              </a:rPr>
              <a:t>object </a:t>
            </a:r>
            <a:r>
              <a:rPr lang="en-US" sz="2400">
                <a:solidFill>
                  <a:schemeClr val="dk1"/>
                </a:solidFill>
                <a:latin typeface="Roboto"/>
                <a:ea typeface="Roboto"/>
                <a:cs typeface="Roboto"/>
                <a:sym typeface="Roboto"/>
              </a:rPr>
              <a:t>present in  the image?</a:t>
            </a:r>
            <a:endParaRPr sz="2400">
              <a:solidFill>
                <a:schemeClr val="dk1"/>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90"/>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692556" rtl="0" algn="l">
              <a:lnSpc>
                <a:spcPct val="100000"/>
              </a:lnSpc>
              <a:spcBef>
                <a:spcPts val="0"/>
              </a:spcBef>
              <a:spcAft>
                <a:spcPts val="0"/>
              </a:spcAft>
              <a:buClr>
                <a:schemeClr val="dk1"/>
              </a:buClr>
              <a:buSzPts val="4400"/>
              <a:buFont typeface="Calibri"/>
              <a:buNone/>
            </a:pPr>
            <a:r>
              <a:rPr lang="en-US"/>
              <a:t>Steps for Image Segmentation through Clustering</a:t>
            </a:r>
            <a:endParaRPr/>
          </a:p>
        </p:txBody>
      </p:sp>
      <p:sp>
        <p:nvSpPr>
          <p:cNvPr id="792" name="Google Shape;792;p90"/>
          <p:cNvSpPr txBox="1"/>
          <p:nvPr/>
        </p:nvSpPr>
        <p:spPr>
          <a:xfrm>
            <a:off x="878267" y="1396735"/>
            <a:ext cx="6376247" cy="3872000"/>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Cleaning</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Clustering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Apply k-means clustering on the image</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1"/>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692556" rtl="0" algn="l">
              <a:lnSpc>
                <a:spcPct val="100000"/>
              </a:lnSpc>
              <a:spcBef>
                <a:spcPts val="0"/>
              </a:spcBef>
              <a:spcAft>
                <a:spcPts val="0"/>
              </a:spcAft>
              <a:buClr>
                <a:schemeClr val="dk1"/>
              </a:buClr>
              <a:buSzPts val="4400"/>
              <a:buFont typeface="Calibri"/>
              <a:buNone/>
            </a:pPr>
            <a:r>
              <a:rPr lang="en-US"/>
              <a:t>Steps for Image Segmentation through Clustering</a:t>
            </a:r>
            <a:endParaRPr/>
          </a:p>
        </p:txBody>
      </p:sp>
      <p:sp>
        <p:nvSpPr>
          <p:cNvPr id="798" name="Google Shape;798;p91"/>
          <p:cNvSpPr txBox="1"/>
          <p:nvPr/>
        </p:nvSpPr>
        <p:spPr>
          <a:xfrm>
            <a:off x="878267" y="1396735"/>
            <a:ext cx="6376247" cy="4420868"/>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Cleaning</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Clustering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Apply k-means clustering on the image</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Filter the appropriate category</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2"/>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692556" rtl="0" algn="l">
              <a:lnSpc>
                <a:spcPct val="100000"/>
              </a:lnSpc>
              <a:spcBef>
                <a:spcPts val="0"/>
              </a:spcBef>
              <a:spcAft>
                <a:spcPts val="0"/>
              </a:spcAft>
              <a:buClr>
                <a:schemeClr val="dk1"/>
              </a:buClr>
              <a:buSzPts val="4400"/>
              <a:buFont typeface="Calibri"/>
              <a:buNone/>
            </a:pPr>
            <a:r>
              <a:rPr lang="en-US"/>
              <a:t>Steps for Image Segmentation through Clustering</a:t>
            </a:r>
            <a:endParaRPr/>
          </a:p>
        </p:txBody>
      </p:sp>
      <p:sp>
        <p:nvSpPr>
          <p:cNvPr id="804" name="Google Shape;804;p92"/>
          <p:cNvSpPr txBox="1"/>
          <p:nvPr/>
        </p:nvSpPr>
        <p:spPr>
          <a:xfrm>
            <a:off x="878267" y="1396735"/>
            <a:ext cx="6376247" cy="4969736"/>
          </a:xfrm>
          <a:prstGeom prst="rect">
            <a:avLst/>
          </a:prstGeom>
          <a:noFill/>
          <a:ln>
            <a:noFill/>
          </a:ln>
        </p:spPr>
        <p:txBody>
          <a:bodyPr anchorCtr="0" anchor="t" bIns="0" lIns="0" spcFirstLastPara="1" rIns="0" wrap="square" tIns="197250">
            <a:spAutoFit/>
          </a:bodyPr>
          <a:lstStyle/>
          <a:p>
            <a:pPr indent="-339505" lvl="0" marL="355591" marR="0" rtl="0" algn="l">
              <a:spcBef>
                <a:spcPts val="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Data Loading and Preprocessing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Load the Data</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Exploration</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Data Cleaning</a:t>
            </a:r>
            <a:endParaRPr b="0" i="0" sz="2400" u="none" cap="none" strike="noStrike">
              <a:solidFill>
                <a:schemeClr val="dk1"/>
              </a:solidFill>
              <a:latin typeface="Roboto"/>
              <a:ea typeface="Roboto"/>
              <a:cs typeface="Roboto"/>
              <a:sym typeface="Roboto"/>
            </a:endParaRPr>
          </a:p>
          <a:p>
            <a:pPr indent="0" lvl="1" marL="457200" marR="0" rtl="0" algn="l">
              <a:lnSpc>
                <a:spcPct val="100000"/>
              </a:lnSpc>
              <a:spcBef>
                <a:spcPts val="0"/>
              </a:spcBef>
              <a:spcAft>
                <a:spcPts val="0"/>
              </a:spcAft>
              <a:buClr>
                <a:schemeClr val="dk1"/>
              </a:buClr>
              <a:buSzPts val="2800"/>
              <a:buFont typeface="Roboto"/>
              <a:buNone/>
            </a:pPr>
            <a:r>
              <a:t/>
            </a:r>
            <a:endParaRPr b="0" i="0" sz="2800" u="none" cap="none" strike="noStrike">
              <a:solidFill>
                <a:schemeClr val="dk1"/>
              </a:solidFill>
              <a:latin typeface="Roboto"/>
              <a:ea typeface="Roboto"/>
              <a:cs typeface="Roboto"/>
              <a:sym typeface="Roboto"/>
            </a:endParaRPr>
          </a:p>
          <a:p>
            <a:pPr indent="-339505" lvl="0" marL="355591" marR="0" rtl="0" algn="l">
              <a:spcBef>
                <a:spcPts val="2360"/>
              </a:spcBef>
              <a:spcAft>
                <a:spcPts val="0"/>
              </a:spcAft>
              <a:buClr>
                <a:schemeClr val="dk1"/>
              </a:buClr>
              <a:buSzPts val="2400"/>
              <a:buFont typeface="Roboto"/>
              <a:buAutoNum type="arabicPeriod"/>
            </a:pPr>
            <a:r>
              <a:rPr b="1" lang="en-US" sz="2400">
                <a:solidFill>
                  <a:schemeClr val="dk1"/>
                </a:solidFill>
                <a:latin typeface="Roboto"/>
                <a:ea typeface="Roboto"/>
                <a:cs typeface="Roboto"/>
                <a:sym typeface="Roboto"/>
              </a:rPr>
              <a:t>Image Segmentation through Clustering</a:t>
            </a:r>
            <a:endParaRPr sz="2400">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Apply k-means clustering on the image</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Filter the appropriate category</a:t>
            </a:r>
            <a:endParaRPr b="0" i="0" sz="2400" u="none" cap="none" strike="noStrike">
              <a:solidFill>
                <a:schemeClr val="dk1"/>
              </a:solidFill>
              <a:latin typeface="Roboto"/>
              <a:ea typeface="Roboto"/>
              <a:cs typeface="Roboto"/>
              <a:sym typeface="Roboto"/>
            </a:endParaRPr>
          </a:p>
          <a:p>
            <a:pPr indent="-497827" lvl="1" marL="1123499" marR="0" rtl="0" algn="l">
              <a:spcBef>
                <a:spcPts val="1420"/>
              </a:spcBef>
              <a:spcAft>
                <a:spcPts val="0"/>
              </a:spcAft>
              <a:buClr>
                <a:schemeClr val="dk1"/>
              </a:buClr>
              <a:buSzPts val="2400"/>
              <a:buFont typeface="Roboto"/>
              <a:buAutoNum type="arabicPeriod"/>
            </a:pPr>
            <a:r>
              <a:rPr b="0" i="0" lang="en-US" sz="2400" u="none" cap="none" strike="noStrike">
                <a:solidFill>
                  <a:schemeClr val="dk1"/>
                </a:solidFill>
                <a:latin typeface="Roboto"/>
                <a:ea typeface="Roboto"/>
                <a:cs typeface="Roboto"/>
                <a:sym typeface="Roboto"/>
              </a:rPr>
              <a:t>Calculate IoU score</a:t>
            </a:r>
            <a:endParaRPr b="0" i="0" sz="2400" u="none" cap="none" strike="noStrike">
              <a:solidFill>
                <a:schemeClr val="dk1"/>
              </a:solidFill>
              <a:latin typeface="Roboto"/>
              <a:ea typeface="Roboto"/>
              <a:cs typeface="Roboto"/>
              <a:sym typeface="Robot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3"/>
          <p:cNvSpPr txBox="1"/>
          <p:nvPr>
            <p:ph type="title"/>
          </p:nvPr>
        </p:nvSpPr>
        <p:spPr>
          <a:xfrm>
            <a:off x="2763695" y="2459947"/>
            <a:ext cx="6706500" cy="586500"/>
          </a:xfrm>
          <a:prstGeom prst="rect">
            <a:avLst/>
          </a:prstGeom>
          <a:noFill/>
          <a:ln>
            <a:noFill/>
          </a:ln>
        </p:spPr>
        <p:txBody>
          <a:bodyPr anchorCtr="0" anchor="ctr" bIns="0" lIns="0" spcFirstLastPara="1" rIns="0" wrap="square" tIns="16925">
            <a:spAutoFit/>
          </a:bodyPr>
          <a:lstStyle/>
          <a:p>
            <a:pPr indent="0" lvl="0" marL="16933" rtl="0" algn="l">
              <a:lnSpc>
                <a:spcPct val="100000"/>
              </a:lnSpc>
              <a:spcBef>
                <a:spcPts val="0"/>
              </a:spcBef>
              <a:spcAft>
                <a:spcPts val="0"/>
              </a:spcAft>
              <a:buClr>
                <a:schemeClr val="dk1"/>
              </a:buClr>
              <a:buSzPts val="4400"/>
              <a:buFont typeface="Calibri"/>
              <a:buNone/>
            </a:pPr>
            <a:r>
              <a:rPr lang="en-US"/>
              <a:t>Code Walkthrough of Clustering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4"/>
          <p:cNvSpPr txBox="1"/>
          <p:nvPr/>
        </p:nvSpPr>
        <p:spPr>
          <a:xfrm>
            <a:off x="1371799" y="1370335"/>
            <a:ext cx="2954020" cy="11174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Simple Approach</a:t>
            </a:r>
            <a:endParaRPr sz="2400">
              <a:solidFill>
                <a:schemeClr val="dk1"/>
              </a:solidFill>
              <a:latin typeface="Roboto"/>
              <a:ea typeface="Roboto"/>
              <a:cs typeface="Roboto"/>
              <a:sym typeface="Roboto"/>
            </a:endParaRPr>
          </a:p>
        </p:txBody>
      </p:sp>
      <p:sp>
        <p:nvSpPr>
          <p:cNvPr id="815" name="Google Shape;815;p94"/>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706837" rtl="0" algn="l">
              <a:lnSpc>
                <a:spcPct val="100000"/>
              </a:lnSpc>
              <a:spcBef>
                <a:spcPts val="0"/>
              </a:spcBef>
              <a:spcAft>
                <a:spcPts val="0"/>
              </a:spcAft>
              <a:buClr>
                <a:schemeClr val="dk1"/>
              </a:buClr>
              <a:buSzPts val="4400"/>
              <a:buFont typeface="Calibri"/>
              <a:buNone/>
            </a:pPr>
            <a:r>
              <a:rPr lang="en-US"/>
              <a:t>Image Segmentation through Clustering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5"/>
          <p:cNvSpPr txBox="1"/>
          <p:nvPr/>
        </p:nvSpPr>
        <p:spPr>
          <a:xfrm>
            <a:off x="1371799" y="1370335"/>
            <a:ext cx="5213772" cy="1666268"/>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Simple Approach</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Performs better than thresholding</a:t>
            </a:r>
            <a:endParaRPr sz="2400">
              <a:solidFill>
                <a:schemeClr val="dk1"/>
              </a:solidFill>
              <a:latin typeface="Roboto"/>
              <a:ea typeface="Roboto"/>
              <a:cs typeface="Roboto"/>
              <a:sym typeface="Roboto"/>
            </a:endParaRPr>
          </a:p>
        </p:txBody>
      </p:sp>
      <p:sp>
        <p:nvSpPr>
          <p:cNvPr id="821" name="Google Shape;821;p95"/>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706837" rtl="0" algn="l">
              <a:lnSpc>
                <a:spcPct val="100000"/>
              </a:lnSpc>
              <a:spcBef>
                <a:spcPts val="0"/>
              </a:spcBef>
              <a:spcAft>
                <a:spcPts val="0"/>
              </a:spcAft>
              <a:buClr>
                <a:schemeClr val="dk1"/>
              </a:buClr>
              <a:buSzPts val="4400"/>
              <a:buFont typeface="Calibri"/>
              <a:buNone/>
            </a:pPr>
            <a:r>
              <a:rPr lang="en-US"/>
              <a:t>Image Segmentation through Clustering</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6"/>
          <p:cNvSpPr txBox="1"/>
          <p:nvPr/>
        </p:nvSpPr>
        <p:spPr>
          <a:xfrm>
            <a:off x="1371800" y="1370335"/>
            <a:ext cx="5338233" cy="2215136"/>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Simple Approach</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Performs better than thresholding</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Can be applied for multiple images</a:t>
            </a:r>
            <a:endParaRPr sz="2400">
              <a:solidFill>
                <a:schemeClr val="dk1"/>
              </a:solidFill>
              <a:latin typeface="Roboto"/>
              <a:ea typeface="Roboto"/>
              <a:cs typeface="Roboto"/>
              <a:sym typeface="Roboto"/>
            </a:endParaRPr>
          </a:p>
        </p:txBody>
      </p:sp>
      <p:sp>
        <p:nvSpPr>
          <p:cNvPr id="827" name="Google Shape;827;p96"/>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706837" rtl="0" algn="l">
              <a:lnSpc>
                <a:spcPct val="100000"/>
              </a:lnSpc>
              <a:spcBef>
                <a:spcPts val="0"/>
              </a:spcBef>
              <a:spcAft>
                <a:spcPts val="0"/>
              </a:spcAft>
              <a:buClr>
                <a:schemeClr val="dk1"/>
              </a:buClr>
              <a:buSzPts val="4400"/>
              <a:buFont typeface="Calibri"/>
              <a:buNone/>
            </a:pPr>
            <a:r>
              <a:rPr lang="en-US"/>
              <a:t>Image Segmentation through Clustering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7"/>
          <p:cNvSpPr txBox="1"/>
          <p:nvPr/>
        </p:nvSpPr>
        <p:spPr>
          <a:xfrm>
            <a:off x="1371799" y="1370335"/>
            <a:ext cx="5830147" cy="3872000"/>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Simple Approach</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Performs better than thresholding</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Can be applied for multiple images</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Manual filtering for appropriate cluster</a:t>
            </a:r>
            <a:endParaRPr sz="2400">
              <a:solidFill>
                <a:schemeClr val="dk1"/>
              </a:solidFill>
              <a:latin typeface="Roboto"/>
              <a:ea typeface="Roboto"/>
              <a:cs typeface="Roboto"/>
              <a:sym typeface="Roboto"/>
            </a:endParaRPr>
          </a:p>
        </p:txBody>
      </p:sp>
      <p:sp>
        <p:nvSpPr>
          <p:cNvPr id="833" name="Google Shape;833;p97"/>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706837" rtl="0" algn="l">
              <a:lnSpc>
                <a:spcPct val="100000"/>
              </a:lnSpc>
              <a:spcBef>
                <a:spcPts val="0"/>
              </a:spcBef>
              <a:spcAft>
                <a:spcPts val="0"/>
              </a:spcAft>
              <a:buClr>
                <a:schemeClr val="dk1"/>
              </a:buClr>
              <a:buSzPts val="4400"/>
              <a:buFont typeface="Calibri"/>
              <a:buNone/>
            </a:pPr>
            <a:r>
              <a:rPr lang="en-US"/>
              <a:t>Image Segmentation through Clustering</a:t>
            </a:r>
            <a:endParaRPr/>
          </a:p>
        </p:txBody>
      </p:sp>
      <p:sp>
        <p:nvSpPr>
          <p:cNvPr id="834" name="Google Shape;834;p97"/>
          <p:cNvSpPr/>
          <p:nvPr/>
        </p:nvSpPr>
        <p:spPr>
          <a:xfrm>
            <a:off x="982133" y="1540934"/>
            <a:ext cx="6908800" cy="2269913"/>
          </a:xfrm>
          <a:custGeom>
            <a:rect b="b" l="l" r="r" t="t"/>
            <a:pathLst>
              <a:path extrusionOk="0" h="1702435" w="5181600">
                <a:moveTo>
                  <a:pt x="5181599" y="1701899"/>
                </a:moveTo>
                <a:lnTo>
                  <a:pt x="0" y="1701899"/>
                </a:lnTo>
                <a:lnTo>
                  <a:pt x="0" y="0"/>
                </a:lnTo>
                <a:lnTo>
                  <a:pt x="5181599" y="0"/>
                </a:lnTo>
                <a:lnTo>
                  <a:pt x="5181599" y="17018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98"/>
          <p:cNvSpPr txBox="1"/>
          <p:nvPr/>
        </p:nvSpPr>
        <p:spPr>
          <a:xfrm>
            <a:off x="1371799" y="1370335"/>
            <a:ext cx="6183207" cy="4420868"/>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Simple Approach</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Performs better than thresholding</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Can be applied for multiple images</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Manual filtering for appropriate cluster</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Different categories can have same color</a:t>
            </a:r>
            <a:endParaRPr sz="2400">
              <a:solidFill>
                <a:schemeClr val="dk1"/>
              </a:solidFill>
              <a:latin typeface="Roboto"/>
              <a:ea typeface="Roboto"/>
              <a:cs typeface="Roboto"/>
              <a:sym typeface="Roboto"/>
            </a:endParaRPr>
          </a:p>
        </p:txBody>
      </p:sp>
      <p:sp>
        <p:nvSpPr>
          <p:cNvPr id="840" name="Google Shape;840;p98"/>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706837" rtl="0" algn="l">
              <a:lnSpc>
                <a:spcPct val="100000"/>
              </a:lnSpc>
              <a:spcBef>
                <a:spcPts val="0"/>
              </a:spcBef>
              <a:spcAft>
                <a:spcPts val="0"/>
              </a:spcAft>
              <a:buClr>
                <a:schemeClr val="dk1"/>
              </a:buClr>
              <a:buSzPts val="4400"/>
              <a:buFont typeface="Calibri"/>
              <a:buNone/>
            </a:pPr>
            <a:r>
              <a:rPr lang="en-US"/>
              <a:t>Image Segmentation through Clustering</a:t>
            </a:r>
            <a:endParaRPr/>
          </a:p>
        </p:txBody>
      </p:sp>
      <p:sp>
        <p:nvSpPr>
          <p:cNvPr id="841" name="Google Shape;841;p98"/>
          <p:cNvSpPr/>
          <p:nvPr/>
        </p:nvSpPr>
        <p:spPr>
          <a:xfrm>
            <a:off x="982133" y="1540934"/>
            <a:ext cx="6908800" cy="2269913"/>
          </a:xfrm>
          <a:custGeom>
            <a:rect b="b" l="l" r="r" t="t"/>
            <a:pathLst>
              <a:path extrusionOk="0" h="1702435" w="5181600">
                <a:moveTo>
                  <a:pt x="5181599" y="1701899"/>
                </a:moveTo>
                <a:lnTo>
                  <a:pt x="0" y="1701899"/>
                </a:lnTo>
                <a:lnTo>
                  <a:pt x="0" y="0"/>
                </a:lnTo>
                <a:lnTo>
                  <a:pt x="5181599" y="0"/>
                </a:lnTo>
                <a:lnTo>
                  <a:pt x="5181599" y="17018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99"/>
          <p:cNvSpPr txBox="1"/>
          <p:nvPr/>
        </p:nvSpPr>
        <p:spPr>
          <a:xfrm>
            <a:off x="1371799" y="1370335"/>
            <a:ext cx="6183207" cy="4969736"/>
          </a:xfrm>
          <a:prstGeom prst="rect">
            <a:avLst/>
          </a:prstGeom>
          <a:noFill/>
          <a:ln>
            <a:noFill/>
          </a:ln>
        </p:spPr>
        <p:txBody>
          <a:bodyPr anchorCtr="0" anchor="t" bIns="0" lIns="0" spcFirstLastPara="1" rIns="0" wrap="square" tIns="197250">
            <a:spAutoFit/>
          </a:bodyPr>
          <a:lstStyle/>
          <a:p>
            <a:pPr indent="0" lvl="0" marL="16933" marR="0" rtl="0" algn="l">
              <a:spcBef>
                <a:spcPts val="0"/>
              </a:spcBef>
              <a:spcAft>
                <a:spcPts val="0"/>
              </a:spcAft>
              <a:buNone/>
            </a:pPr>
            <a:r>
              <a:rPr b="1" lang="en-US" sz="2400">
                <a:solidFill>
                  <a:schemeClr val="dk1"/>
                </a:solidFill>
                <a:latin typeface="Roboto"/>
                <a:ea typeface="Roboto"/>
                <a:cs typeface="Roboto"/>
                <a:sym typeface="Roboto"/>
              </a:rPr>
              <a:t>Pros: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Simple Approach</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Performs better than thresholding</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Can be applied for multiple images</a:t>
            </a:r>
            <a:endParaRPr sz="24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800"/>
              <a:buFont typeface="Arial"/>
              <a:buNone/>
            </a:pPr>
            <a:r>
              <a:t/>
            </a:r>
            <a:endParaRPr sz="2800">
              <a:solidFill>
                <a:schemeClr val="dk1"/>
              </a:solidFill>
              <a:latin typeface="Roboto"/>
              <a:ea typeface="Roboto"/>
              <a:cs typeface="Roboto"/>
              <a:sym typeface="Roboto"/>
            </a:endParaRPr>
          </a:p>
          <a:p>
            <a:pPr indent="0" lvl="0" marL="16933" marR="0" rtl="0" algn="l">
              <a:spcBef>
                <a:spcPts val="2360"/>
              </a:spcBef>
              <a:spcAft>
                <a:spcPts val="0"/>
              </a:spcAft>
              <a:buNone/>
            </a:pPr>
            <a:r>
              <a:rPr b="1" lang="en-US" sz="2400">
                <a:solidFill>
                  <a:schemeClr val="dk1"/>
                </a:solidFill>
                <a:latin typeface="Roboto"/>
                <a:ea typeface="Roboto"/>
                <a:cs typeface="Roboto"/>
                <a:sym typeface="Roboto"/>
              </a:rPr>
              <a:t>Cons:</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Manual filtering for appropriate cluster</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Different categories can have same color</a:t>
            </a:r>
            <a:endParaRPr sz="2400">
              <a:solidFill>
                <a:schemeClr val="dk1"/>
              </a:solidFill>
              <a:latin typeface="Roboto"/>
              <a:ea typeface="Roboto"/>
              <a:cs typeface="Roboto"/>
              <a:sym typeface="Roboto"/>
            </a:endParaRPr>
          </a:p>
          <a:p>
            <a:pPr indent="-488514" lvl="0" marL="625671" marR="0" rtl="0" algn="l">
              <a:spcBef>
                <a:spcPts val="1420"/>
              </a:spcBef>
              <a:spcAft>
                <a:spcPts val="0"/>
              </a:spcAft>
              <a:buClr>
                <a:schemeClr val="dk1"/>
              </a:buClr>
              <a:buSzPts val="2400"/>
              <a:buFont typeface="Arial"/>
              <a:buChar char="●"/>
            </a:pPr>
            <a:r>
              <a:rPr lang="en-US" sz="2400">
                <a:solidFill>
                  <a:schemeClr val="dk1"/>
                </a:solidFill>
                <a:latin typeface="Roboto"/>
                <a:ea typeface="Roboto"/>
                <a:cs typeface="Roboto"/>
                <a:sym typeface="Roboto"/>
              </a:rPr>
              <a:t>Doesn’t adjust well for large datasets</a:t>
            </a:r>
            <a:endParaRPr sz="2400">
              <a:solidFill>
                <a:schemeClr val="dk1"/>
              </a:solidFill>
              <a:latin typeface="Roboto"/>
              <a:ea typeface="Roboto"/>
              <a:cs typeface="Roboto"/>
              <a:sym typeface="Roboto"/>
            </a:endParaRPr>
          </a:p>
        </p:txBody>
      </p:sp>
      <p:sp>
        <p:nvSpPr>
          <p:cNvPr id="847" name="Google Shape;847;p99"/>
          <p:cNvSpPr txBox="1"/>
          <p:nvPr>
            <p:ph type="title"/>
          </p:nvPr>
        </p:nvSpPr>
        <p:spPr>
          <a:xfrm>
            <a:off x="1117600" y="978909"/>
            <a:ext cx="14020800" cy="675600"/>
          </a:xfrm>
          <a:prstGeom prst="rect">
            <a:avLst/>
          </a:prstGeom>
          <a:noFill/>
          <a:ln>
            <a:noFill/>
          </a:ln>
        </p:spPr>
        <p:txBody>
          <a:bodyPr anchorCtr="0" anchor="ctr" bIns="0" lIns="0" spcFirstLastPara="1" rIns="0" wrap="square" tIns="105125">
            <a:spAutoFit/>
          </a:bodyPr>
          <a:lstStyle/>
          <a:p>
            <a:pPr indent="0" lvl="0" marL="1706837" rtl="0" algn="l">
              <a:lnSpc>
                <a:spcPct val="100000"/>
              </a:lnSpc>
              <a:spcBef>
                <a:spcPts val="0"/>
              </a:spcBef>
              <a:spcAft>
                <a:spcPts val="0"/>
              </a:spcAft>
              <a:buClr>
                <a:schemeClr val="dk1"/>
              </a:buClr>
              <a:buSzPts val="4400"/>
              <a:buFont typeface="Calibri"/>
              <a:buNone/>
            </a:pPr>
            <a:r>
              <a:rPr lang="en-US"/>
              <a:t>Image Segmentation through Clustering</a:t>
            </a:r>
            <a:endParaRPr/>
          </a:p>
        </p:txBody>
      </p:sp>
      <p:sp>
        <p:nvSpPr>
          <p:cNvPr id="848" name="Google Shape;848;p99"/>
          <p:cNvSpPr/>
          <p:nvPr/>
        </p:nvSpPr>
        <p:spPr>
          <a:xfrm>
            <a:off x="982133" y="1540934"/>
            <a:ext cx="6908800" cy="2269913"/>
          </a:xfrm>
          <a:custGeom>
            <a:rect b="b" l="l" r="r" t="t"/>
            <a:pathLst>
              <a:path extrusionOk="0" h="1702435" w="5181600">
                <a:moveTo>
                  <a:pt x="5181599" y="1701899"/>
                </a:moveTo>
                <a:lnTo>
                  <a:pt x="0" y="1701899"/>
                </a:lnTo>
                <a:lnTo>
                  <a:pt x="0" y="0"/>
                </a:lnTo>
                <a:lnTo>
                  <a:pt x="5181599" y="0"/>
                </a:lnTo>
                <a:lnTo>
                  <a:pt x="5181599" y="1701899"/>
                </a:lnTo>
                <a:close/>
              </a:path>
            </a:pathLst>
          </a:custGeom>
          <a:solidFill>
            <a:srgbClr val="FFFFFF">
              <a:alpha val="5019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2024-03-19T16:25:05Z</dcterms:created>
  <dc:creator>Anvit Joshi</dc:creator>
</cp:coreProperties>
</file>